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05.11.2015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05.11.2015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05.11.2015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05.11.2015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05.11.2015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05.11.2015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05.11.2015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05.11.2015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05.11.2015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05.11.2015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05.11.2015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05.11.2015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Зрілість, </a:t>
            </a:r>
            <a:r>
              <a:rPr lang="uk-UA" dirty="0" smtClean="0"/>
              <a:t>як передумова подружжя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36145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dirty="0" err="1" smtClean="0"/>
              <a:t>вв</a:t>
            </a:r>
            <a:endParaRPr lang="uk-UA" dirty="0" smtClean="0"/>
          </a:p>
        </p:txBody>
      </p:sp>
      <p:pic>
        <p:nvPicPr>
          <p:cNvPr id="2050" name="Picture 2" descr="https://drscdn.500px.org/photo/12654801/m%3D900/80b3e81eb27240f823141725c2a67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61926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72200" y="1484784"/>
            <a:ext cx="25922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3600" dirty="0" smtClean="0"/>
          </a:p>
          <a:p>
            <a:r>
              <a:rPr lang="uk-UA" sz="3600" dirty="0" smtClean="0"/>
              <a:t>Виплекайте</a:t>
            </a:r>
          </a:p>
          <a:p>
            <a:r>
              <a:rPr lang="uk-UA" sz="3600" dirty="0" smtClean="0"/>
              <a:t> дерево</a:t>
            </a:r>
          </a:p>
          <a:p>
            <a:r>
              <a:rPr lang="uk-UA" sz="3600" dirty="0"/>
              <a:t>д</a:t>
            </a:r>
            <a:r>
              <a:rPr lang="uk-UA" sz="3600" dirty="0" smtClean="0"/>
              <a:t>обре, той </a:t>
            </a:r>
          </a:p>
          <a:p>
            <a:r>
              <a:rPr lang="uk-UA" sz="3600" dirty="0" smtClean="0"/>
              <a:t>плід буде</a:t>
            </a:r>
          </a:p>
          <a:p>
            <a:r>
              <a:rPr lang="uk-UA" sz="3600" dirty="0"/>
              <a:t>д</a:t>
            </a:r>
            <a:r>
              <a:rPr lang="uk-UA" sz="3600" dirty="0" smtClean="0"/>
              <a:t>обрий</a:t>
            </a:r>
          </a:p>
          <a:p>
            <a:endParaRPr lang="uk-UA" sz="3600" dirty="0" smtClean="0"/>
          </a:p>
          <a:p>
            <a:r>
              <a:rPr lang="uk-UA" sz="3600" dirty="0" smtClean="0"/>
              <a:t>Мт.12.33 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5" y="350649"/>
            <a:ext cx="26670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245" y="311760"/>
            <a:ext cx="27622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605" y="3140968"/>
            <a:ext cx="2973140" cy="192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605" y="4959161"/>
            <a:ext cx="3024336" cy="188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746" y="311760"/>
            <a:ext cx="3117736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59161"/>
            <a:ext cx="3707903" cy="17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215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Подружня любов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Шлюб це лише старт до щасливого подружжя. Основою якої є здатність  не просто відчувати любов, а вміти обдаровувати нею; ділитися нею, захищати її; розвивати, примножувати.</a:t>
            </a:r>
          </a:p>
          <a:p>
            <a:r>
              <a:rPr lang="uk-UA" dirty="0" smtClean="0"/>
              <a:t>Це вимагає від обох терпеливості, активності, адекватного сприйняття самого себе, подолання егоїзму і відкритості до іншої особи.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заняття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Довести до розуміння учнів, що у подружжя можуть вступати лише зрілі особи;</a:t>
            </a:r>
          </a:p>
          <a:p>
            <a:r>
              <a:rPr lang="uk-UA" dirty="0" smtClean="0"/>
              <a:t>Проаналізувати різні аспекти зрілості;</a:t>
            </a:r>
          </a:p>
          <a:p>
            <a:r>
              <a:rPr lang="uk-UA" dirty="0" smtClean="0"/>
              <a:t>Виховувати відчуття потреби готуватися до подружжя та почуття відповідальності у прийнятті рішення одружитися.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Види зрілості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Фізична  - фізіологічна , статева зрілість. Готовність статевих органів до статевого співжиття, виконання обов'язків, </a:t>
            </a:r>
            <a:r>
              <a:rPr lang="uk-UA" dirty="0" smtClean="0"/>
              <a:t>пов´язаних </a:t>
            </a:r>
            <a:r>
              <a:rPr lang="uk-UA" dirty="0" smtClean="0"/>
              <a:t>із подружжям, здатність до народження дітей.</a:t>
            </a:r>
          </a:p>
          <a:p>
            <a:r>
              <a:rPr lang="uk-UA" dirty="0" smtClean="0"/>
              <a:t>Настає  18 – 20 років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436475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Юридична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Досягнення відповідного віку, в якому дозволено створювати подружжя. Вік осіб які одружуються встановлений законом</a:t>
            </a:r>
          </a:p>
          <a:p>
            <a:r>
              <a:rPr lang="uk-UA" b="1" dirty="0" smtClean="0"/>
              <a:t> Шлюбний вік для жінки встановлюється у сімнадцять, а для чоловіка - у вісімнадцять років.</a:t>
            </a:r>
            <a:endParaRPr lang="uk-UA" dirty="0" smtClean="0"/>
          </a:p>
          <a:p>
            <a:r>
              <a:rPr lang="uk-UA" b="1" dirty="0" smtClean="0"/>
              <a:t>2. Особи, які бажають зареєструвати шлюб, мають досягти шлюбного віку на день реєстрації шлюбу.</a:t>
            </a:r>
          </a:p>
          <a:p>
            <a:r>
              <a:rPr lang="uk-UA" b="1" dirty="0" smtClean="0"/>
              <a:t>ст.22.  сімейного кодексу Конституції України.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295587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7"/>
            <a:ext cx="2160240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Суспільна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Спроможність зв'язувати і утримувати добрі стосунки з іншими людьми:ріднею, сусідами, співробітниками, суспільством в цілому;спроможність брати на себе суспільні обов'язки.</a:t>
            </a:r>
          </a:p>
          <a:p>
            <a:r>
              <a:rPr lang="uk-UA" dirty="0" smtClean="0"/>
              <a:t>Люби ближнього як самого себе.</a:t>
            </a:r>
          </a:p>
          <a:p>
            <a:r>
              <a:rPr lang="uk-UA" dirty="0" smtClean="0"/>
              <a:t>                                                   </a:t>
            </a:r>
            <a:r>
              <a:rPr lang="uk-UA" dirty="0" err="1" smtClean="0"/>
              <a:t>Мт</a:t>
            </a:r>
            <a:r>
              <a:rPr lang="uk-UA" dirty="0" smtClean="0"/>
              <a:t>. 22. 35 – 46.</a:t>
            </a:r>
          </a:p>
          <a:p>
            <a:r>
              <a:rPr lang="uk-UA" dirty="0" smtClean="0"/>
              <a:t>Не роби іншому того що тобі не миле. </a:t>
            </a:r>
          </a:p>
          <a:p>
            <a:r>
              <a:rPr lang="uk-UA" dirty="0" smtClean="0"/>
              <a:t>                                               Патріархальний закон</a:t>
            </a: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         Економічна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Матеріальна самостійність</a:t>
            </a:r>
            <a:r>
              <a:rPr lang="uk-UA" dirty="0" smtClean="0"/>
              <a:t>,</a:t>
            </a:r>
          </a:p>
          <a:p>
            <a:r>
              <a:rPr lang="uk-UA" dirty="0" smtClean="0"/>
              <a:t> </a:t>
            </a:r>
            <a:r>
              <a:rPr lang="uk-UA" dirty="0" smtClean="0"/>
              <a:t>наявність роботи, житла.</a:t>
            </a:r>
            <a:endParaRPr lang="uk-UA" dirty="0"/>
          </a:p>
        </p:txBody>
      </p:sp>
      <p:pic>
        <p:nvPicPr>
          <p:cNvPr id="1026" name="Picture 2" descr="http://s1.maminuklubs.lv/cache/d3/fc/d3fc4d9df1fe691d3356424d2e5bd0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389" y="260648"/>
            <a:ext cx="3246372" cy="240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460851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4392538" cy="397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Психічна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214422"/>
            <a:ext cx="8472518" cy="4911741"/>
          </a:xfrm>
        </p:spPr>
        <p:txBody>
          <a:bodyPr/>
          <a:lstStyle/>
          <a:p>
            <a:r>
              <a:rPr lang="uk-UA" dirty="0" smtClean="0"/>
              <a:t>Вміння любити себе(має позитивний образ самої себе, знає і не приховує свої недоліки.)</a:t>
            </a:r>
          </a:p>
          <a:p>
            <a:r>
              <a:rPr lang="uk-UA" dirty="0" smtClean="0"/>
              <a:t>Самостійність мислення і поведінки (реально оцінює обставини, передбачає наслідки).</a:t>
            </a:r>
          </a:p>
          <a:p>
            <a:r>
              <a:rPr lang="uk-UA" dirty="0" smtClean="0"/>
              <a:t>Самосвідомість (має свої цінності, керує емоціями,знає чого очікують від неї інші).</a:t>
            </a:r>
          </a:p>
          <a:p>
            <a:r>
              <a:rPr lang="uk-UA" dirty="0" smtClean="0"/>
              <a:t>Вміння любити інших (вміння відчувати партнера, шанувати, поступитися своїм “Я”)</a:t>
            </a:r>
          </a:p>
          <a:p>
            <a:r>
              <a:rPr lang="uk-UA" dirty="0" smtClean="0"/>
              <a:t>Вміння бути вдячним(пам'ятати про дарунки)</a:t>
            </a:r>
            <a:endParaRPr lang="uk-UA" dirty="0"/>
          </a:p>
        </p:txBody>
      </p:sp>
      <p:pic>
        <p:nvPicPr>
          <p:cNvPr id="6146" name="Picture 2" descr="http://cs628131.vk.me/v628131791/e210/kpo15YzBJ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2"/>
            <a:ext cx="2736304" cy="110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1872208" cy="103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    Релігійна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76464"/>
          </a:xfrm>
        </p:spPr>
        <p:txBody>
          <a:bodyPr/>
          <a:lstStyle/>
          <a:p>
            <a:r>
              <a:rPr lang="uk-UA" dirty="0" smtClean="0"/>
              <a:t>Здатність розвивати власну духовність.</a:t>
            </a:r>
          </a:p>
          <a:p>
            <a:r>
              <a:rPr lang="uk-UA" dirty="0" smtClean="0"/>
              <a:t>Розуміти духовний вимір завдань сім'ї.</a:t>
            </a:r>
          </a:p>
          <a:p>
            <a:r>
              <a:rPr lang="uk-UA" dirty="0" smtClean="0"/>
              <a:t>Усвідомлення того, що подружжя є святою тайною і має свої завдання (передавання життя, творення спільноти любові, участь у розвитку суспільства, участь у житті церкви).</a:t>
            </a:r>
            <a:endParaRPr lang="uk-UA" dirty="0"/>
          </a:p>
        </p:txBody>
      </p:sp>
      <p:pic>
        <p:nvPicPr>
          <p:cNvPr id="1026" name="Picture 2" descr="http://cs622029.vk.me/v622029929/1168e/H0mNRfK3Q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988"/>
            <a:ext cx="410445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для групи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Кожен уявляє свого майбутнього партнера. У цьому образі є щось найголовніше: колір очей, фігура чи риси характеру. Що для вас є найголовнішим у виборі партнера?</a:t>
            </a:r>
          </a:p>
          <a:p>
            <a:r>
              <a:rPr lang="uk-UA" dirty="0" smtClean="0"/>
              <a:t>Запишіть ці слова на 10 картках.</a:t>
            </a:r>
          </a:p>
          <a:p>
            <a:r>
              <a:rPr lang="uk-UA" dirty="0" smtClean="0"/>
              <a:t>Укладіть ці картки у вигляді піраміди, або у вигляді іншої фігури (сонце,квітка)</a:t>
            </a:r>
          </a:p>
          <a:p>
            <a:r>
              <a:rPr lang="uk-UA" dirty="0" smtClean="0"/>
              <a:t>Презентація групи хлопців, дівчат.</a:t>
            </a:r>
            <a:endParaRPr lang="uk-U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386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Зрілість, як передумова подружжя</vt:lpstr>
      <vt:lpstr>Мета заняття</vt:lpstr>
      <vt:lpstr>Види зрілості</vt:lpstr>
      <vt:lpstr>Юридична </vt:lpstr>
      <vt:lpstr>Суспільна </vt:lpstr>
      <vt:lpstr>         Економічна </vt:lpstr>
      <vt:lpstr>Психічна </vt:lpstr>
      <vt:lpstr>                              Релігійна </vt:lpstr>
      <vt:lpstr>Завдання для групи</vt:lpstr>
      <vt:lpstr>Презентация PowerPoint</vt:lpstr>
      <vt:lpstr>Подружня любов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</dc:creator>
  <cp:lastModifiedBy>1</cp:lastModifiedBy>
  <cp:revision>20</cp:revision>
  <dcterms:created xsi:type="dcterms:W3CDTF">2015-11-05T11:46:32Z</dcterms:created>
  <dcterms:modified xsi:type="dcterms:W3CDTF">2015-11-05T18:53:49Z</dcterms:modified>
</cp:coreProperties>
</file>