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9" r:id="rId5"/>
    <p:sldId id="258" r:id="rId6"/>
    <p:sldId id="257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5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26.12.2022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altarta.com/img/b/a/ba8a647015ab156cb68d76d4115c3cb0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>
                <a:latin typeface="Times New Roman" pitchFamily="18" charset="0"/>
                <a:cs typeface="Times New Roman" pitchFamily="18" charset="0"/>
              </a:rPr>
              <a:t>Чоловічість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і жіночість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Мета: </a:t>
            </a:r>
            <a:r>
              <a:rPr lang="uk-UA" dirty="0"/>
              <a:t>проаналізувати психологічну  суть </a:t>
            </a:r>
            <a:r>
              <a:rPr lang="uk-UA" dirty="0" err="1"/>
              <a:t>чоловічості</a:t>
            </a:r>
            <a:r>
              <a:rPr lang="uk-UA" dirty="0"/>
              <a:t> та жіночості, показати психофізіологічні особливості чоловіка й жінки; виховувати відповідальність за покликання бути чоловіком, бути жінкою</a:t>
            </a:r>
            <a:r>
              <a:rPr lang="uk-UA" b="1" dirty="0"/>
              <a:t>; </a:t>
            </a:r>
            <a:r>
              <a:rPr lang="uk-UA" dirty="0"/>
              <a:t>розвивати вміння аналізувати життя біблійних персонажів, самостійно робити висновки</a:t>
            </a:r>
            <a:r>
              <a:rPr lang="uk-UA" b="1" dirty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Ключовий вірш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сотворив Бог людину на свій образ: на Божий образ сотворив її; чоловіком і жінкою сотворив їх. (Буття 1.27)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8FB9364-597F-4E3A-9D3F-67DEC2EC5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/>
          <a:lstStyle/>
          <a:p>
            <a:pPr algn="ctr"/>
            <a:r>
              <a:rPr lang="uk-UA" dirty="0"/>
              <a:t>Запитання для обговорення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1D1E8143-188C-4D5A-9F20-27A7212A7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Давньогрецький філософ Платон кожен день дякував богам за те що народився чоловіком.</a:t>
            </a:r>
          </a:p>
          <a:p>
            <a:r>
              <a:rPr lang="uk-UA" dirty="0"/>
              <a:t>Кожна стать є цінна, по своєму унікальна, кожен може пишатися тим, що він- чоловік або жінка. Тому давайте порадіємо, що кожен з нас належить до свого світу. Завершіть речення: «Я радий(а), що належу до світу.., адже…»</a:t>
            </a:r>
          </a:p>
        </p:txBody>
      </p:sp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2A98DA37-EF84-4FF4-822B-D656D800A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uk-UA" sz="2400" dirty="0"/>
              <a:t>Чи важко було підібрати </a:t>
            </a:r>
            <a:r>
              <a:rPr lang="uk-UA" sz="2400" dirty="0" err="1"/>
              <a:t>слова,щоб</a:t>
            </a:r>
            <a:r>
              <a:rPr lang="uk-UA" sz="2400" dirty="0"/>
              <a:t> завершити речення?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Як ви думаєте, чому?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Що ви відчували, коли вам потрібно було відповідати</a:t>
            </a:r>
            <a:r>
              <a:rPr lang="uk-UA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559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Розвінчуємо міфи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Хлопці краще розуміють точні науки.</a:t>
            </a:r>
          </a:p>
          <a:p>
            <a:r>
              <a:rPr lang="uk-UA" dirty="0"/>
              <a:t>Дівчата весь час пліткують.</a:t>
            </a:r>
          </a:p>
          <a:p>
            <a:r>
              <a:rPr lang="uk-UA" dirty="0"/>
              <a:t>Хлопець часто мовчить, коли дівчина кричить.</a:t>
            </a:r>
          </a:p>
          <a:p>
            <a:r>
              <a:rPr lang="uk-UA" dirty="0"/>
              <a:t>Хлопці тримають своє слово, дівчата – ні.</a:t>
            </a:r>
          </a:p>
          <a:p>
            <a:r>
              <a:rPr lang="uk-UA" dirty="0"/>
              <a:t>Дівчата легше вивчають іноземну мову, ніж хлопці.</a:t>
            </a:r>
          </a:p>
          <a:p>
            <a:r>
              <a:rPr lang="uk-UA" dirty="0"/>
              <a:t>Хлопці мають більший словниковий запас.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омб 3"/>
          <p:cNvSpPr/>
          <p:nvPr/>
        </p:nvSpPr>
        <p:spPr>
          <a:xfrm>
            <a:off x="571472" y="142852"/>
            <a:ext cx="2786082" cy="714380"/>
          </a:xfrm>
          <a:prstGeom prst="diamon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чоловік</a:t>
            </a:r>
          </a:p>
        </p:txBody>
      </p:sp>
      <p:sp>
        <p:nvSpPr>
          <p:cNvPr id="5" name="Овал 4"/>
          <p:cNvSpPr/>
          <p:nvPr/>
        </p:nvSpPr>
        <p:spPr>
          <a:xfrm>
            <a:off x="5000628" y="51516"/>
            <a:ext cx="3071834" cy="102003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жінка</a:t>
            </a:r>
          </a:p>
        </p:txBody>
      </p:sp>
      <p:sp>
        <p:nvSpPr>
          <p:cNvPr id="7" name="Вертикальний сувій 6"/>
          <p:cNvSpPr/>
          <p:nvPr/>
        </p:nvSpPr>
        <p:spPr>
          <a:xfrm>
            <a:off x="-214346" y="928670"/>
            <a:ext cx="4214842" cy="5715040"/>
          </a:xfrm>
          <a:prstGeom prst="vertic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Логіка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Узагальнення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Сприйняття загалом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Практицизм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Схильність до абстракцій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Орієнтація у просторі,часі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Технічна спрямованість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Мотив досягнення успіху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Прагнення до лідерства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Бажання бути першим</a:t>
            </a:r>
          </a:p>
        </p:txBody>
      </p:sp>
      <p:sp>
        <p:nvSpPr>
          <p:cNvPr id="8" name="Вертикальний сувій 7"/>
          <p:cNvSpPr/>
          <p:nvPr/>
        </p:nvSpPr>
        <p:spPr>
          <a:xfrm>
            <a:off x="4643438" y="1071546"/>
            <a:ext cx="4071966" cy="557216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/>
              <a:t>Інтуїція</a:t>
            </a:r>
          </a:p>
          <a:p>
            <a:pPr algn="ctr"/>
            <a:r>
              <a:rPr lang="uk-UA" sz="2400" dirty="0"/>
              <a:t>Аналіз</a:t>
            </a:r>
          </a:p>
          <a:p>
            <a:pPr algn="ctr"/>
            <a:r>
              <a:rPr lang="uk-UA" sz="2400" dirty="0"/>
              <a:t>Увага до деталей</a:t>
            </a:r>
          </a:p>
          <a:p>
            <a:pPr algn="ctr"/>
            <a:r>
              <a:rPr lang="uk-UA" sz="2400" dirty="0"/>
              <a:t>Романтизм</a:t>
            </a:r>
          </a:p>
          <a:p>
            <a:pPr algn="ctr"/>
            <a:r>
              <a:rPr lang="uk-UA" sz="2400" dirty="0"/>
              <a:t>Конкретика</a:t>
            </a:r>
          </a:p>
          <a:p>
            <a:pPr algn="ctr"/>
            <a:r>
              <a:rPr lang="uk-UA" sz="2400" dirty="0"/>
              <a:t>Спритність і чуйність</a:t>
            </a:r>
          </a:p>
          <a:p>
            <a:pPr algn="ctr"/>
            <a:r>
              <a:rPr lang="uk-UA" sz="2400" dirty="0"/>
              <a:t>Гуманітарна спрямованість</a:t>
            </a:r>
          </a:p>
          <a:p>
            <a:pPr algn="ctr"/>
            <a:r>
              <a:rPr lang="uk-UA" sz="2400" dirty="0"/>
              <a:t>Мотив стосунків з оточуючими</a:t>
            </a:r>
          </a:p>
          <a:p>
            <a:pPr algn="ctr"/>
            <a:r>
              <a:rPr lang="uk-UA" sz="2400" dirty="0"/>
              <a:t>Вміння підкорятися</a:t>
            </a:r>
          </a:p>
          <a:p>
            <a:pPr algn="ctr"/>
            <a:r>
              <a:rPr lang="uk-UA" sz="2400" dirty="0"/>
              <a:t>Бажання бути єдиною і неповторною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Психологічні риси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uk-UA" b="1" dirty="0"/>
              <a:t>Чоловік                                                        Жінка</a:t>
            </a:r>
            <a:endParaRPr lang="uk-UA" dirty="0"/>
          </a:p>
          <a:p>
            <a:r>
              <a:rPr lang="uk-UA" dirty="0"/>
              <a:t>Раціональний                                           чутлива</a:t>
            </a:r>
          </a:p>
          <a:p>
            <a:r>
              <a:rPr lang="uk-UA" dirty="0"/>
              <a:t>Твердий                                                      гнучка</a:t>
            </a:r>
          </a:p>
          <a:p>
            <a:r>
              <a:rPr lang="uk-UA" dirty="0"/>
              <a:t>Стриманий                                                 емоційна</a:t>
            </a:r>
          </a:p>
          <a:p>
            <a:r>
              <a:rPr lang="uk-UA" dirty="0"/>
              <a:t>Суворий                                                      чуйна</a:t>
            </a:r>
          </a:p>
          <a:p>
            <a:r>
              <a:rPr lang="uk-UA" dirty="0"/>
              <a:t>рішучий, схильний до ризику               обережна</a:t>
            </a:r>
          </a:p>
          <a:p>
            <a:r>
              <a:rPr lang="uk-UA" dirty="0"/>
              <a:t>упевнений у собі                                      тривожна</a:t>
            </a:r>
          </a:p>
          <a:p>
            <a:r>
              <a:rPr lang="uk-UA" dirty="0"/>
              <a:t>Агресивний                                                жаліслива</a:t>
            </a:r>
          </a:p>
          <a:p>
            <a:r>
              <a:rPr lang="uk-UA" dirty="0"/>
              <a:t>Активний                                                    старанна</a:t>
            </a:r>
          </a:p>
          <a:p>
            <a:r>
              <a:rPr lang="uk-UA" dirty="0"/>
              <a:t>Замкнутий                                                  товариська</a:t>
            </a:r>
          </a:p>
          <a:p>
            <a:r>
              <a:rPr lang="uk-UA" dirty="0"/>
              <a:t>Мовчазний                                                 балакуча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ages.altarta.com/img/1/c/1cb9ce69cdcff906382d94ec14333b55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0"/>
            <a:ext cx="2381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726498"/>
            <a:ext cx="792961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>
                <a:solidFill>
                  <a:srgbClr val="1D1F22"/>
                </a:solidFill>
                <a:latin typeface="inherit"/>
                <a:ea typeface="Times New Roman" pitchFamily="18" charset="0"/>
                <a:cs typeface="Helvetica"/>
              </a:rPr>
              <a:t>Природа в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певнено розподілила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чоловічі і жіночі                                   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 ролі в сім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Calibri"/>
                <a:ea typeface="Times New Roman" pitchFamily="18" charset="0"/>
                <a:cs typeface="Helvetica"/>
              </a:rPr>
              <a:t>’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ї, і хоча, вони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відрізняються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за функціями, однак за значимістю вони абсолютно рівні. </a:t>
            </a: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Чоловіча роль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включає в себе верховенство в сім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Calibri"/>
                <a:ea typeface="Times New Roman" pitchFamily="18" charset="0"/>
                <a:cs typeface="Helvetica"/>
              </a:rPr>
              <a:t>’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ї, функції захисника і годувальника. А </a:t>
            </a: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жіноча роль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полягає в тому, щоб бути чудовою дружиною, матір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Calibri"/>
                <a:ea typeface="Times New Roman" pitchFamily="18" charset="0"/>
                <a:cs typeface="Helvetica"/>
              </a:rPr>
              <a:t>’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ю і господинею в домі.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З веденням домашнього господарства і материнством проблем немає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Calibri"/>
                <a:ea typeface="Times New Roman" pitchFamily="18" charset="0"/>
                <a:cs typeface="Helvetica"/>
              </a:rPr>
              <a:t>—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 всі розуміють вірно ці поняття і функції.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А от з роллю дружини дещо складніше, вона полягає в тому, щоб підтримувати, розуміти і приймати свого чоловіка,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1D1F22"/>
                </a:solidFill>
                <a:effectLst/>
                <a:latin typeface="inherit"/>
                <a:ea typeface="Times New Roman" pitchFamily="18" charset="0"/>
                <a:cs typeface="Helvetica"/>
              </a:rPr>
              <a:t>надихати його на успіх і бути вірним помічником.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Приклади неправильної поведінки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93689"/>
          </a:xfrm>
        </p:spPr>
        <p:txBody>
          <a:bodyPr>
            <a:noAutofit/>
          </a:bodyPr>
          <a:lstStyle/>
          <a:p>
            <a:r>
              <a:rPr lang="uk-UA" sz="2800" dirty="0"/>
              <a:t>чоловіка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Нездатність показати свої слабкі сторони.</a:t>
            </a:r>
          </a:p>
          <a:p>
            <a:r>
              <a:rPr lang="uk-UA" dirty="0"/>
              <a:t>Невміння сказати </a:t>
            </a:r>
            <a:r>
              <a:rPr lang="uk-UA" dirty="0" err="1"/>
              <a:t>“Ні”</a:t>
            </a:r>
            <a:r>
              <a:rPr lang="uk-UA" dirty="0"/>
              <a:t>.</a:t>
            </a:r>
          </a:p>
          <a:p>
            <a:r>
              <a:rPr lang="uk-UA" dirty="0"/>
              <a:t>Нездатність виявляти почуття за допомогою слів.</a:t>
            </a:r>
          </a:p>
          <a:p>
            <a:r>
              <a:rPr lang="uk-UA" dirty="0"/>
              <a:t>Неприйняття жіночих потреб краси і комфорту.</a:t>
            </a:r>
          </a:p>
          <a:p>
            <a:r>
              <a:rPr lang="uk-UA" dirty="0"/>
              <a:t>Небажання обговорювати спірні питання.</a:t>
            </a:r>
          </a:p>
          <a:p>
            <a:r>
              <a:rPr lang="uk-UA" dirty="0"/>
              <a:t>Погрози, залякування.</a:t>
            </a:r>
          </a:p>
          <a:p>
            <a:r>
              <a:rPr lang="uk-UA" dirty="0"/>
              <a:t>Ігнорування жіночої інтуїції.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93689"/>
          </a:xfrm>
        </p:spPr>
        <p:txBody>
          <a:bodyPr>
            <a:noAutofit/>
          </a:bodyPr>
          <a:lstStyle/>
          <a:p>
            <a:r>
              <a:rPr lang="uk-UA" sz="2800" dirty="0"/>
              <a:t>жінки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4197361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У суперечках з усіх сил намагаються відстояти свою правоту.</a:t>
            </a:r>
          </a:p>
          <a:p>
            <a:r>
              <a:rPr lang="uk-UA" dirty="0"/>
              <a:t>Прояв надмірної емоційності.</a:t>
            </a:r>
          </a:p>
          <a:p>
            <a:r>
              <a:rPr lang="uk-UA" dirty="0"/>
              <a:t>Невгамовне бажання виправляти недоліки  чоловіка.</a:t>
            </a:r>
          </a:p>
          <a:p>
            <a:r>
              <a:rPr lang="uk-UA" dirty="0"/>
              <a:t>Постійна гонка з чоловіком на предмет вмінь і досягнень.</a:t>
            </a:r>
          </a:p>
          <a:p>
            <a:r>
              <a:rPr lang="uk-UA" dirty="0"/>
              <a:t>Материнська гіперопіка.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89054-BC96-4FF7-8CF3-F8FB211C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Притча на прощання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11C69F-C38E-4AEF-87AF-15500AF1F5D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/>
              <a:t>             Чоловіки з Марсу, жінки з Венери.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EF44B72-BBB0-4214-AB7E-1E87B4D4D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614611"/>
            <a:ext cx="5688632" cy="369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6450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475</Words>
  <Application>Microsoft Office PowerPoint</Application>
  <PresentationFormat>Екран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inherit</vt:lpstr>
      <vt:lpstr>Times New Roman</vt:lpstr>
      <vt:lpstr>Тема Office</vt:lpstr>
      <vt:lpstr>Чоловічість і жіночість</vt:lpstr>
      <vt:lpstr>Ключовий вірш</vt:lpstr>
      <vt:lpstr>Запитання для обговорення</vt:lpstr>
      <vt:lpstr>Розвінчуємо міфи</vt:lpstr>
      <vt:lpstr>Презентація PowerPoint</vt:lpstr>
      <vt:lpstr>Психологічні риси</vt:lpstr>
      <vt:lpstr>Презентація PowerPoint</vt:lpstr>
      <vt:lpstr>Приклади неправильної поведінки</vt:lpstr>
      <vt:lpstr>Притча на прощання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25</cp:revision>
  <dcterms:modified xsi:type="dcterms:W3CDTF">2022-12-26T17:30:25Z</dcterms:modified>
</cp:coreProperties>
</file>