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6" r:id="rId3"/>
    <p:sldId id="261" r:id="rId4"/>
    <p:sldId id="260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5" r:id="rId17"/>
    <p:sldId id="274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90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gif"/><Relationship Id="rId4" Type="http://schemas.openxmlformats.org/officeDocument/2006/relationships/image" Target="../media/image14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Імідж педагога в умовах сучасної школи. Психологічні ресурси для створення позитивного іміджу.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Обробка отриманих результатів.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uk-UA" sz="4000" dirty="0" smtClean="0"/>
              <a:t>   Знайти загальну суму. Якщо сума балів перевищує 40 балів, у вас сформована педагогічна </a:t>
            </a:r>
            <a:r>
              <a:rPr lang="uk-UA" sz="4000" dirty="0" smtClean="0"/>
              <a:t>інтуїція</a:t>
            </a:r>
            <a:r>
              <a:rPr lang="uk-UA" sz="4000" dirty="0" smtClean="0"/>
              <a:t>.</a:t>
            </a:r>
            <a:endParaRPr lang="ru-RU" sz="4000" dirty="0" smtClean="0"/>
          </a:p>
          <a:p>
            <a:endParaRPr lang="ru-RU" dirty="0"/>
          </a:p>
        </p:txBody>
      </p:sp>
      <p:pic>
        <p:nvPicPr>
          <p:cNvPr id="4" name="Рисунок 3" descr="46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2396" y="4000504"/>
            <a:ext cx="657225" cy="228600"/>
          </a:xfrm>
          <a:prstGeom prst="rect">
            <a:avLst/>
          </a:prstGeom>
        </p:spPr>
      </p:pic>
      <p:pic>
        <p:nvPicPr>
          <p:cNvPr id="5" name="Рисунок 4" descr="49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1538" y="5786454"/>
            <a:ext cx="904875" cy="447675"/>
          </a:xfrm>
          <a:prstGeom prst="rect">
            <a:avLst/>
          </a:prstGeom>
        </p:spPr>
      </p:pic>
      <p:pic>
        <p:nvPicPr>
          <p:cNvPr id="6" name="Рисунок 5" descr="48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7686" y="4857760"/>
            <a:ext cx="942975" cy="723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Тест «Який ви лектор ?»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uk-UA" dirty="0" smtClean="0"/>
              <a:t>Підрахунок результатів.</a:t>
            </a:r>
            <a:endParaRPr lang="ru-RU" dirty="0" smtClean="0"/>
          </a:p>
          <a:p>
            <a:r>
              <a:rPr lang="uk-UA" dirty="0" smtClean="0"/>
              <a:t>Позитивні відповіді на питання:1,4,5,6,7,9.</a:t>
            </a:r>
            <a:endParaRPr lang="ru-RU" dirty="0" smtClean="0"/>
          </a:p>
          <a:p>
            <a:r>
              <a:rPr lang="uk-UA" dirty="0" smtClean="0"/>
              <a:t>Негативні відповіді  на питання: 2,3,8,10.</a:t>
            </a:r>
            <a:endParaRPr lang="ru-RU" dirty="0" smtClean="0"/>
          </a:p>
          <a:p>
            <a:r>
              <a:rPr lang="uk-UA" dirty="0" smtClean="0"/>
              <a:t>За кожний збіг додайте собі 1 бал. Якщо ви набрали 6 і більше балів, то це свідчить проте, що ви відноситесь до «авторитарного» типу лектора.</a:t>
            </a:r>
            <a:endParaRPr lang="ru-RU" dirty="0" smtClean="0"/>
          </a:p>
          <a:p>
            <a:r>
              <a:rPr lang="uk-UA" dirty="0" smtClean="0"/>
              <a:t>Якщо ж ви набрали 5 і менше балів, то ваш стиль можна назвати «демократичним».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34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3834" y="5286388"/>
            <a:ext cx="1214446" cy="1214446"/>
          </a:xfrm>
          <a:prstGeom prst="rect">
            <a:avLst/>
          </a:prstGeom>
        </p:spPr>
      </p:pic>
      <p:pic>
        <p:nvPicPr>
          <p:cNvPr id="5" name="Рисунок 4" descr="45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158" y="428604"/>
            <a:ext cx="809625" cy="1104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/>
              <a:t>ПОРТРЕТ АМЕРИКАНСЬКОГО ВЧИТЕЛЯ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uk-UA" dirty="0" smtClean="0"/>
              <a:t>Натура вчителя стабільна, характер цілісний і досить </a:t>
            </a:r>
            <a:r>
              <a:rPr lang="uk-UA" dirty="0" smtClean="0"/>
              <a:t>стійкий</a:t>
            </a:r>
            <a:r>
              <a:rPr lang="uk-UA" dirty="0" smtClean="0"/>
              <a:t>, він уміє витримувати непередбачувані та кризові ситуації, за відкритістю — типовий екстраверт, за темпераментом — </a:t>
            </a:r>
            <a:r>
              <a:rPr lang="uk-UA" dirty="0" smtClean="0"/>
              <a:t>сангвінік</a:t>
            </a:r>
            <a:r>
              <a:rPr lang="uk-UA" dirty="0" smtClean="0"/>
              <a:t>. З дітьми розмовляє як з дорослими, приборкує в собі традиційну роль батьків — опікати, наставляти, </a:t>
            </a:r>
            <a:r>
              <a:rPr lang="uk-UA" dirty="0" smtClean="0"/>
              <a:t>примушувати</a:t>
            </a:r>
            <a:r>
              <a:rPr lang="uk-UA" dirty="0" smtClean="0"/>
              <a:t>.</a:t>
            </a:r>
            <a:endParaRPr lang="ru-RU" dirty="0" smtClean="0"/>
          </a:p>
          <a:p>
            <a:r>
              <a:rPr lang="uk-UA" dirty="0" smtClean="0"/>
              <a:t>Спокійний, але має властивість до емоційного піднесення, сконцентрований, не тривожний, з високою </a:t>
            </a:r>
            <a:r>
              <a:rPr lang="uk-UA" dirty="0" err="1" smtClean="0"/>
              <a:t>стресостійкістю</a:t>
            </a:r>
            <a:r>
              <a:rPr lang="uk-UA" dirty="0" smtClean="0"/>
              <a:t>.</a:t>
            </a:r>
            <a:endParaRPr lang="ru-RU" dirty="0"/>
          </a:p>
        </p:txBody>
      </p:sp>
      <p:pic>
        <p:nvPicPr>
          <p:cNvPr id="4" name="Рисунок 3" descr="36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5272" y="5429264"/>
            <a:ext cx="1219200" cy="1219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i="1" dirty="0" smtClean="0"/>
              <a:t>Інтелектуальна характеристика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uk-UA" dirty="0" smtClean="0"/>
              <a:t>Інтелектуально молодий (схоплює все нове), компетентний (може бути експертом), інтелектуально активний (не втомлюється передавати інформацію), проникливий, розмірковує, розуміє, вигадує, мріє. На" вчительських ролях він учений (аналізує), артист (покладається на інтуїцію й вірить у свою педагогічну майстерність) водночас.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61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6710" y="5286388"/>
            <a:ext cx="838200" cy="9239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 smtClean="0"/>
              <a:t>Культурна характеристика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Носій високої культури. Ця культура насамперед наукова, інформаційна, просвітницька. Вона виявляє себе в мові, </a:t>
            </a:r>
            <a:r>
              <a:rPr lang="uk-UA" dirty="0" smtClean="0"/>
              <a:t>поведінці</a:t>
            </a:r>
            <a:r>
              <a:rPr lang="uk-UA" dirty="0" smtClean="0"/>
              <a:t>, спілкуванні, в естетичному смаку. І нарешті, не можна применшувати значення чистоти, гарного одягу, правильного харчування та здорового спортивного способу життя.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66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2462" y="5500702"/>
            <a:ext cx="419100" cy="904875"/>
          </a:xfrm>
          <a:prstGeom prst="rect">
            <a:avLst/>
          </a:prstGeom>
        </p:spPr>
      </p:pic>
      <p:pic>
        <p:nvPicPr>
          <p:cNvPr id="5" name="Рисунок 4" descr="73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596" y="357166"/>
            <a:ext cx="638175" cy="904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Ставлення до учнів</a:t>
            </a:r>
            <a:endParaRPr lang="ru-RU" dirty="0"/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0" y="0"/>
            <a:ext cx="9144000" cy="6572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400" dirty="0" smtClean="0">
              <a:solidFill>
                <a:srgbClr val="00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400" dirty="0" smtClean="0">
              <a:solidFill>
                <a:srgbClr val="00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400" dirty="0" smtClean="0">
              <a:solidFill>
                <a:srgbClr val="00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400" dirty="0" smtClean="0">
              <a:solidFill>
                <a:srgbClr val="00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2400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  Американський учитель чуйний і спостережливий.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  Уважно спостерігаючи, він легко переключає увагу з одного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  учня на іншого.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  Ніколи не дратується і просто не має права впадати в стан афекту.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 </a:t>
            </a:r>
            <a:r>
              <a:rPr kumimoji="0" lang="uk-UA" sz="2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До життя ставиться оптимістично, з цікавістю,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  до себе вимогливий, але намагається бути об'єктивним.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  Чутливо реагує на реакцію інших, їхні почуття.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  Він розуміє, що працює на майбутнє й тому не може бути гідно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  нагороджений ні за минуле, ні, тим паче, за сучасне.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  У ставленні до учнів — 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доброзичливий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, дружній,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  не ображається, а намагається спочатку зрозуміти, а потім оцінює.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  Складно уявити, що він ставиться до учнів презирливо через брак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   розуму й смаку.</a:t>
            </a: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0" name="Рисунок 9" descr="16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72" y="428604"/>
            <a:ext cx="476250" cy="476250"/>
          </a:xfrm>
          <a:prstGeom prst="rect">
            <a:avLst/>
          </a:prstGeom>
        </p:spPr>
      </p:pic>
      <p:pic>
        <p:nvPicPr>
          <p:cNvPr id="9" name="Содержимое 8" descr="art_2080_2bac2662ee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7786710" y="285728"/>
            <a:ext cx="1047750" cy="10477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Психологічні причини низького статусу вчителя в суспільстві.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pPr algn="just"/>
            <a:r>
              <a:rPr lang="uk-UA" dirty="0" smtClean="0"/>
              <a:t> Необ'єктивна самооцінка</a:t>
            </a:r>
          </a:p>
          <a:p>
            <a:pPr algn="just"/>
            <a:r>
              <a:rPr lang="uk-UA" dirty="0" smtClean="0"/>
              <a:t>Низький рівень комунікативних здібностей</a:t>
            </a:r>
          </a:p>
          <a:p>
            <a:pPr algn="just"/>
            <a:r>
              <a:rPr lang="uk-UA" dirty="0" smtClean="0"/>
              <a:t>Відсутність потреби в самовдосконаленні</a:t>
            </a:r>
          </a:p>
          <a:p>
            <a:pPr algn="just"/>
            <a:r>
              <a:rPr lang="uk-UA" dirty="0" err="1" smtClean="0"/>
              <a:t>Емпатійна</a:t>
            </a:r>
            <a:r>
              <a:rPr lang="uk-UA" dirty="0" smtClean="0"/>
              <a:t> бідність,відсутність гумору</a:t>
            </a:r>
          </a:p>
          <a:p>
            <a:pPr algn="just"/>
            <a:r>
              <a:rPr lang="uk-UA" dirty="0" smtClean="0"/>
              <a:t>Невідповідний інтелектуальний рівень, консерватизм, незацікавленість у нових знаннях</a:t>
            </a:r>
          </a:p>
          <a:p>
            <a:pPr algn="just"/>
            <a:r>
              <a:rPr lang="uk-UA" dirty="0" smtClean="0"/>
              <a:t>Низький рівень психологічних знань</a:t>
            </a: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0"/>
            <a:ext cx="8229600" cy="1143000"/>
          </a:xfrm>
        </p:spPr>
        <p:txBody>
          <a:bodyPr>
            <a:noAutofit/>
          </a:bodyPr>
          <a:lstStyle/>
          <a:p>
            <a:r>
              <a:rPr lang="uk-UA" sz="3200" b="1" dirty="0" smtClean="0"/>
              <a:t> </a:t>
            </a:r>
            <a:br>
              <a:rPr lang="uk-UA" sz="3200" b="1" dirty="0" smtClean="0"/>
            </a:br>
            <a:r>
              <a:rPr lang="uk-UA" sz="3200" b="1" dirty="0" smtClean="0"/>
              <a:t>«Десять головних рис характеру вчителя»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uk-UA" dirty="0" smtClean="0"/>
              <a:t>методичність, точність, акуратність, твердість, гнучкість, стійкість поведінки, рішучість, самостійність, ентузіазм, мудрість.</a:t>
            </a:r>
          </a:p>
          <a:p>
            <a:endParaRPr lang="uk-UA" dirty="0" smtClean="0"/>
          </a:p>
          <a:p>
            <a:r>
              <a:rPr lang="uk-UA" dirty="0" smtClean="0"/>
              <a:t>Дивні ці люди — вчителі... Серед них є справжні фанати своєї справи, які можуть зробити будь-яке педагогічне диво. </a:t>
            </a:r>
          </a:p>
          <a:p>
            <a:endParaRPr lang="uk-UA" dirty="0" smtClean="0"/>
          </a:p>
          <a:p>
            <a:endParaRPr lang="ru-RU" dirty="0"/>
          </a:p>
        </p:txBody>
      </p:sp>
      <p:pic>
        <p:nvPicPr>
          <p:cNvPr id="4" name="Рисунок 3" descr="kalin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9520" y="5429264"/>
            <a:ext cx="1219200" cy="1219200"/>
          </a:xfrm>
          <a:prstGeom prst="rect">
            <a:avLst/>
          </a:prstGeom>
        </p:spPr>
      </p:pic>
      <p:pic>
        <p:nvPicPr>
          <p:cNvPr id="5" name="Рисунок 4" descr="7d9f61c7a7a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58" y="785794"/>
            <a:ext cx="666744" cy="8503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214290"/>
            <a:ext cx="7858180" cy="6357981"/>
          </a:xfrm>
        </p:spPr>
        <p:txBody>
          <a:bodyPr>
            <a:noAutofit/>
          </a:bodyPr>
          <a:lstStyle/>
          <a:p>
            <a:pPr algn="l"/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Мета : </a:t>
            </a:r>
            <a:r>
              <a:rPr lang="uk-UA" sz="3600" b="1" i="1" dirty="0" smtClean="0"/>
              <a:t>: </a:t>
            </a:r>
            <a:r>
              <a:rPr lang="uk-UA" sz="3600" dirty="0" smtClean="0"/>
              <a:t>визначити, які складові сприяють формуванню </a:t>
            </a:r>
            <a:r>
              <a:rPr lang="uk-UA" sz="3600" dirty="0" smtClean="0"/>
              <a:t>позитивного </a:t>
            </a:r>
            <a:r>
              <a:rPr lang="uk-UA" sz="3600" dirty="0" smtClean="0"/>
              <a:t>іміджу </a:t>
            </a:r>
            <a:r>
              <a:rPr lang="uk-UA" sz="3600" dirty="0" smtClean="0"/>
              <a:t>вчителя.</a:t>
            </a:r>
            <a:br>
              <a:rPr lang="uk-UA" sz="3600" dirty="0" smtClean="0"/>
            </a:br>
            <a:r>
              <a:rPr lang="uk-UA" sz="3600" dirty="0" smtClean="0"/>
              <a:t>З</a:t>
            </a:r>
            <a:r>
              <a:rPr lang="uk-UA" sz="3600" dirty="0" smtClean="0"/>
              <a:t>авдання:  </a:t>
            </a:r>
            <a:r>
              <a:rPr lang="uk-UA" sz="3600" dirty="0" smtClean="0"/>
              <a:t/>
            </a:r>
            <a:br>
              <a:rPr lang="uk-UA" sz="3600" dirty="0" smtClean="0"/>
            </a:br>
            <a:r>
              <a:rPr lang="uk-UA" sz="3600" dirty="0" smtClean="0"/>
              <a:t> </a:t>
            </a:r>
            <a:r>
              <a:rPr lang="uk-UA" sz="3600" dirty="0" smtClean="0"/>
              <a:t>розробити психологічний портрет типового українського вчителя, визначити основні проблеми, які виникають під час створення позитивного іміджу.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10800000" flipV="1">
            <a:off x="783409" y="697871"/>
            <a:ext cx="5505477" cy="6033738"/>
          </a:xfrm>
        </p:spPr>
        <p:txBody>
          <a:bodyPr/>
          <a:lstStyle/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ru-RU" dirty="0"/>
          </a:p>
        </p:txBody>
      </p:sp>
      <p:pic>
        <p:nvPicPr>
          <p:cNvPr id="6" name="Рисунок 5" descr="thumb_kozachok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388" y="3000372"/>
            <a:ext cx="2347927" cy="321633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142976" y="785794"/>
            <a:ext cx="578646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dirty="0" smtClean="0"/>
              <a:t>І</a:t>
            </a:r>
            <a:r>
              <a:rPr lang="uk-UA" sz="4000" dirty="0" smtClean="0"/>
              <a:t>мідж </a:t>
            </a:r>
            <a:r>
              <a:rPr lang="uk-UA" sz="4000" dirty="0" smtClean="0"/>
              <a:t>визначається як уміння виправдовувати систему очікувань (</a:t>
            </a:r>
            <a:r>
              <a:rPr lang="uk-UA" sz="4000" dirty="0" err="1" smtClean="0"/>
              <a:t>очікувань</a:t>
            </a:r>
            <a:r>
              <a:rPr lang="uk-UA" sz="4000" dirty="0" smtClean="0"/>
              <a:t> від людини з боку оточення певної реакції та поведінки). 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74638"/>
            <a:ext cx="6929486" cy="5940444"/>
          </a:xfrm>
        </p:spPr>
        <p:txBody>
          <a:bodyPr>
            <a:normAutofit/>
          </a:bodyPr>
          <a:lstStyle/>
          <a:p>
            <a:r>
              <a:rPr lang="uk-UA" b="1" i="1" dirty="0" smtClean="0"/>
              <a:t>Існують загальнозначущі складові формування професійного іміджу педагога: </a:t>
            </a:r>
            <a:r>
              <a:rPr lang="uk-UA" dirty="0" smtClean="0"/>
              <a:t>ерудиція, компетентність, </a:t>
            </a:r>
            <a:r>
              <a:rPr lang="uk-UA" dirty="0" err="1" smtClean="0"/>
              <a:t>конкурентноздатність</a:t>
            </a:r>
            <a:r>
              <a:rPr lang="uk-UA" dirty="0" smtClean="0"/>
              <a:t>,</a:t>
            </a:r>
            <a:br>
              <a:rPr lang="uk-UA" dirty="0" smtClean="0"/>
            </a:br>
            <a:r>
              <a:rPr lang="uk-UA" dirty="0" smtClean="0"/>
              <a:t>творчість,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 </a:t>
            </a:r>
            <a:r>
              <a:rPr lang="uk-UA" dirty="0" smtClean="0"/>
              <a:t>культура особистості.</a:t>
            </a:r>
            <a:endParaRPr lang="ru-RU" dirty="0"/>
          </a:p>
        </p:txBody>
      </p:sp>
      <p:pic>
        <p:nvPicPr>
          <p:cNvPr id="1026" name="Picture 2" descr="G:\Шаблони презентацій\доски и тетрадки\Рисунок1эжэ.pn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955550" y="4643446"/>
            <a:ext cx="2188450" cy="22145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/>
              <a:t>Основні ознаки ерудиції вчителя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329642" cy="4614882"/>
          </a:xfrm>
        </p:spPr>
        <p:txBody>
          <a:bodyPr/>
          <a:lstStyle/>
          <a:p>
            <a:pPr>
              <a:buNone/>
            </a:pPr>
            <a:r>
              <a:rPr lang="uk-UA" sz="4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400" b="1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sz="4400" dirty="0" smtClean="0">
                <a:latin typeface="Times New Roman" pitchFamily="18" charset="0"/>
                <a:cs typeface="Times New Roman" pitchFamily="18" charset="0"/>
              </a:rPr>
              <a:t>глибоке </a:t>
            </a:r>
            <a:r>
              <a:rPr lang="uk-UA" sz="4400" dirty="0" smtClean="0">
                <a:latin typeface="Times New Roman" pitchFamily="18" charset="0"/>
                <a:cs typeface="Times New Roman" pitchFamily="18" charset="0"/>
              </a:rPr>
              <a:t>всебічне знання (не лише певного предмета), начитаність, інформованість, інтелектуальна молодість.</a:t>
            </a:r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Рисунок 3" descr="ukraine_folder_icon_25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7950" y="4768462"/>
            <a:ext cx="2309829" cy="17323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Ознаки компетентності педагога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071546"/>
            <a:ext cx="8186766" cy="5054617"/>
          </a:xfrm>
        </p:spPr>
        <p:txBody>
          <a:bodyPr/>
          <a:lstStyle/>
          <a:p>
            <a:pPr>
              <a:buNone/>
            </a:pPr>
            <a:r>
              <a:rPr lang="uk-UA" b="1" i="1" dirty="0" smtClean="0"/>
              <a:t> </a:t>
            </a:r>
            <a:r>
              <a:rPr lang="uk-UA" sz="3600" dirty="0" smtClean="0"/>
              <a:t>цінності та ціннісні орієнтації, знання, досвід вирішення проблем, традиції та норми, поведінка, способи </a:t>
            </a:r>
            <a:r>
              <a:rPr lang="uk-UA" sz="3600" dirty="0" smtClean="0"/>
              <a:t>діяльності</a:t>
            </a:r>
            <a:r>
              <a:rPr lang="uk-UA" sz="3600" dirty="0" smtClean="0"/>
              <a:t>,</a:t>
            </a:r>
            <a:r>
              <a:rPr lang="uk-UA" sz="3600" dirty="0" smtClean="0"/>
              <a:t>  уміння</a:t>
            </a:r>
            <a:r>
              <a:rPr lang="uk-UA" sz="3600" dirty="0" smtClean="0"/>
              <a:t>, </a:t>
            </a:r>
            <a:r>
              <a:rPr lang="uk-UA" sz="3600" dirty="0" smtClean="0"/>
              <a:t>              навички</a:t>
            </a:r>
            <a:r>
              <a:rPr lang="uk-UA" sz="3600" dirty="0" smtClean="0"/>
              <a:t>.</a:t>
            </a:r>
            <a:endParaRPr lang="ru-RU" sz="36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 smtClean="0"/>
              <a:t>Креативні ознаки педагога</a:t>
            </a:r>
            <a:endParaRPr lang="ru-RU" dirty="0"/>
          </a:p>
        </p:txBody>
      </p:sp>
      <p:pic>
        <p:nvPicPr>
          <p:cNvPr id="4" name="Содержимое 3" descr="5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786578" y="3663618"/>
            <a:ext cx="2144822" cy="2837215"/>
          </a:xfrm>
        </p:spPr>
      </p:pic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0" y="1714488"/>
            <a:ext cx="8699433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kumimoji="0" lang="uk-UA" sz="32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швидкість</a:t>
            </a:r>
            <a:r>
              <a:rPr kumimoji="0" lang="uk-UA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(кількість нових ідей, що виникають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за певний час</a:t>
            </a:r>
            <a:r>
              <a:rPr kumimoji="0" lang="uk-UA" sz="32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),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оригінальність</a:t>
            </a:r>
            <a:r>
              <a:rPr kumimoji="0" lang="uk-UA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(здатність висувати ідеї,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що відрізняються від загальноприйнятих,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уміння в простому бачити складне,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чутливість до незвичайного,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переключення з однієї ідеї на іншу),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kumimoji="0" lang="uk-UA" sz="32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артистизм та педагогічна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імпровізація.</a:t>
            </a:r>
            <a:endParaRPr kumimoji="0" lang="uk-UA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схема артистизму педагога</a:t>
            </a:r>
            <a:endParaRPr lang="ru-RU" dirty="0"/>
          </a:p>
        </p:txBody>
      </p:sp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0" y="1714488"/>
            <a:ext cx="2295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endParaRPr kumimoji="0" lang="uk-UA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uk-UA" dirty="0" smtClean="0"/>
              <a:t>Саморегуляція психічної діяльності, емоційних станів.</a:t>
            </a:r>
            <a:endParaRPr lang="ru-RU" dirty="0" smtClean="0"/>
          </a:p>
          <a:p>
            <a:pPr lvl="0"/>
            <a:r>
              <a:rPr lang="uk-UA" dirty="0" smtClean="0"/>
              <a:t>Чарівність, індивідуальний стиль.</a:t>
            </a:r>
            <a:endParaRPr lang="ru-RU" dirty="0" smtClean="0"/>
          </a:p>
          <a:p>
            <a:pPr lvl="0"/>
            <a:r>
              <a:rPr lang="uk-UA" dirty="0" smtClean="0"/>
              <a:t>Емоційність,образність поведінки й мови.</a:t>
            </a:r>
            <a:endParaRPr lang="ru-RU" dirty="0" smtClean="0"/>
          </a:p>
          <a:p>
            <a:pPr lvl="0"/>
            <a:r>
              <a:rPr lang="uk-UA" dirty="0" smtClean="0"/>
              <a:t>Зовнішній вигляд,пластичність,зовнішня привабливість.</a:t>
            </a:r>
            <a:endParaRPr lang="ru-RU" dirty="0" smtClean="0"/>
          </a:p>
          <a:p>
            <a:pPr lvl="0"/>
            <a:r>
              <a:rPr lang="uk-UA" dirty="0" smtClean="0"/>
              <a:t>Інтуїція,уява,творча фантазія.</a:t>
            </a:r>
            <a:endParaRPr lang="ru-RU" dirty="0" smtClean="0"/>
          </a:p>
          <a:p>
            <a:pPr lvl="0"/>
            <a:r>
              <a:rPr lang="uk-UA" dirty="0" smtClean="0"/>
              <a:t>Імпровізація, педагогічний експромт.</a:t>
            </a:r>
            <a:endParaRPr lang="ru-RU" dirty="0" smtClean="0"/>
          </a:p>
          <a:p>
            <a:pPr lvl="0"/>
            <a:r>
              <a:rPr lang="uk-UA" dirty="0" smtClean="0"/>
              <a:t>Комунікативні здібності, форми відносин, тон спілкування з учнями.</a:t>
            </a:r>
            <a:endParaRPr lang="ru-RU" dirty="0" smtClean="0"/>
          </a:p>
          <a:p>
            <a:pPr lvl="0"/>
            <a:r>
              <a:rPr lang="uk-UA" dirty="0" smtClean="0"/>
              <a:t>Режисерські </a:t>
            </a:r>
            <a:r>
              <a:rPr lang="uk-UA" dirty="0" smtClean="0"/>
              <a:t>здібності.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Тест на педагогічну інтуїцію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. На запропоновані питання дати один з варіантів відповідей: «ніколи» (0балів), «рідко» (1бал), «досить часто,але не можу згадати конкретні випадки» (3бали), «настільки часто,що не можу відразу згадати конкретний випадок»(4 бали), «завжди, іншого я і не уявляю» (5 балів).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</TotalTime>
  <Words>724</Words>
  <PresentationFormat>Экран (4:3)</PresentationFormat>
  <Paragraphs>79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  Імідж педагога в умовах сучасної школи. Психологічні ресурси для створення позитивного іміджу. </vt:lpstr>
      <vt:lpstr>  Мета : : визначити, які складові сприяють формуванню позитивного іміджу вчителя. Завдання:    розробити психологічний портрет типового українського вчителя, визначити основні проблеми, які виникають під час створення позитивного іміджу. . </vt:lpstr>
      <vt:lpstr>Слайд 3</vt:lpstr>
      <vt:lpstr>Існують загальнозначущі складові формування професійного іміджу педагога: ерудиція, компетентність, конкурентноздатність, творчість,  культура особистості.</vt:lpstr>
      <vt:lpstr>Основні ознаки ерудиції вчителя</vt:lpstr>
      <vt:lpstr>Ознаки компетентності педагога</vt:lpstr>
      <vt:lpstr>Креативні ознаки педагога</vt:lpstr>
      <vt:lpstr>схема артистизму педагога</vt:lpstr>
      <vt:lpstr>Тест на педагогічну інтуїцію</vt:lpstr>
      <vt:lpstr> Обробка отриманих результатів.</vt:lpstr>
      <vt:lpstr>Тест «Який ви лектор ?»</vt:lpstr>
      <vt:lpstr>ПОРТРЕТ АМЕРИКАНСЬКОГО ВЧИТЕЛЯ</vt:lpstr>
      <vt:lpstr>Інтелектуальна характеристика</vt:lpstr>
      <vt:lpstr>Культурна характеристика</vt:lpstr>
      <vt:lpstr>Ставлення до учнів</vt:lpstr>
      <vt:lpstr>Психологічні причини низького статусу вчителя в суспільстві.</vt:lpstr>
      <vt:lpstr>  «Десять головних рис характеру вчителя»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Мета : : визначити, які складові сприяють формуванню по­зитивного іміджу вчителя, стимулювати бажання формувати позитивний імідж, розробити психологічний портрет типового українського вчителя, визначити основні проблеми, які виникають під час створення позитивного іміджу. . </dc:title>
  <cp:lastModifiedBy>Admin</cp:lastModifiedBy>
  <cp:revision>41</cp:revision>
  <dcterms:modified xsi:type="dcterms:W3CDTF">2013-03-19T08:58:04Z</dcterms:modified>
</cp:coreProperties>
</file>