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8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C12C0-6DB1-40F4-928F-02B042EC5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4DE36F4-4359-467F-B591-A898A4503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4D38C1-2CD5-4043-AC2F-E9C3D3EE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5CA991B-6B3A-43B3-8FB2-A3FD9457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4924E3A-ACFF-4D3D-87D5-78902AE3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17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88461-EE4D-4551-8A0E-EF4EDA4E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1A9A7C3-8E17-44A8-B5FF-87E8D60F3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3EBB31C-CBA4-46F1-9D7B-1E224627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6B8F90D-10D2-4173-A68E-AFB67BC1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A8B70D7-1FEF-49B1-A662-F3866516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917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583023A-1624-463E-A2B9-014648B06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5D80A3D-2093-48E3-9408-8989AC507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BCFA17D-F3A1-4155-A9C5-FA975F8F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2939DD0-5DAA-4DE5-9684-86F01D2C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E157C32-1856-45C5-9D61-9D3DF0ED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13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2181E-9F4D-4FF2-975E-CCE3D90A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A7F872A-9F7E-4B6D-A9D3-A6D0F912C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1937AC8-32EA-40DE-BAF0-F58AC473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D0E4A78-156C-4759-B176-C038C2EF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9C6B430-3057-467E-8F5C-245A9732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981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BEC0A-9310-4168-8488-05F23B27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58B4453-BD7C-453E-9573-FFF55EAE2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276A10A-BEAA-4927-957D-CCA2EC69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6CA7F92-8CBB-4966-B629-11D641F0D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BDD3247-0574-4680-AA31-6A753371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54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BD59E-49D9-44A4-A255-563AE750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120C70-3359-4B9B-9E68-87D0A9E1D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E46C0F5-7BC9-46E7-813C-F4DFF74DA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A1F2544-A7B6-48DC-B70A-C36479AE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F1E926A-F18E-4F97-84AD-B08A0420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2A68687-5C75-49A7-97E2-12FD63D2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738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F7E8E-C094-47FD-99E8-514B991A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0FBC6FE-E888-4586-8F54-A2209AF01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512AF33-9718-4963-A1C4-0D6BF0D4D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05946B7-4447-4F43-A89F-002D1E559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D2CA9F6-4604-48DE-8328-EC5E1ADD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9ACE9BF-CC23-42CA-A125-CC501D54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690D081-96DE-4BDA-BFBA-94088DAF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F87AB1E-59F9-4E5A-986F-B3348E84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24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1B434-82D3-4ED3-BD08-DAE04F73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4FE0234-C824-47D4-AF91-AD067751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452281FF-1561-4557-A744-54074202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38F3F3-9A4B-4682-A7C6-8AB13ED9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507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CD619399-E668-4A7B-B9CB-174063FA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AF4F347-1BCC-4553-9293-739DAD6F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5C564DD-00FE-4664-9E2F-0A0A85A1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072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A194FD-648F-4AE6-8673-8723B47A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DB0F6B2-5B15-4C42-8071-088B251CE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D0A12DC-CB3A-4C87-8AE6-D0F54FC29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A67CC3C-4EA0-4A68-B57C-F883A850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8856BF3-2E13-47E6-99F9-3E9DF017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3454364-A3DD-4153-A47D-E90CB492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798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24DA7-59C5-41F9-BBDC-1F8D0BF9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D110A66-FA2B-482C-955F-B4E30E810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2526F91-72D1-4042-AA93-C5AEBC9DE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C7FC458-055E-4B6D-890A-5F330B80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ED317F2-7FA7-45CF-8F9F-0AB2BE311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EF12185-4847-484E-8C30-F98B2DCE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696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F97F128-A028-4867-B08B-92E715D1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80059B8-339E-4A49-ABD4-CAF3E816E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1BFB840-771B-4992-A201-ECEF50D0B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E265-DD98-4645-AB70-FC23AE81FDCC}" type="datetimeFigureOut">
              <a:rPr lang="uk-UA" smtClean="0"/>
              <a:t>16.12.2022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ACDB92E-021F-442B-945F-117F1B01F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DD07462-4937-4BF9-BCA2-4F692EF01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EDCD5-7217-4313-BD8F-7C87FE34D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362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E715E-213C-4755-B330-3F36D8DFC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Готовність до шлюбу . Питання сумісності партнерів.</a:t>
            </a:r>
            <a:br>
              <a:rPr lang="uk-UA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4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4997C01-1C4B-47AF-8B81-766A9CBE7D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b="1" i="0" dirty="0" err="1">
                <a:solidFill>
                  <a:srgbClr val="0A0A0A"/>
                </a:solidFill>
                <a:effectLst/>
                <a:latin typeface="ProximaNova-Regular"/>
              </a:rPr>
              <a:t>Любов</a:t>
            </a:r>
            <a:r>
              <a:rPr lang="ru-RU" sz="3600" b="1" i="0" dirty="0">
                <a:solidFill>
                  <a:srgbClr val="0A0A0A"/>
                </a:solidFill>
                <a:effectLst/>
                <a:latin typeface="ProximaNova-Regular"/>
              </a:rPr>
              <a:t> </a:t>
            </a:r>
            <a:r>
              <a:rPr lang="ru-RU" sz="3600" b="1" i="0" dirty="0" err="1">
                <a:solidFill>
                  <a:srgbClr val="0A0A0A"/>
                </a:solidFill>
                <a:effectLst/>
                <a:latin typeface="ProximaNova-Regular"/>
              </a:rPr>
              <a:t>виникає</a:t>
            </a:r>
            <a:r>
              <a:rPr lang="ru-RU" sz="3600" b="1" i="0" dirty="0">
                <a:solidFill>
                  <a:srgbClr val="0A0A0A"/>
                </a:solidFill>
                <a:effectLst/>
                <a:latin typeface="ProximaNova-Regular"/>
              </a:rPr>
              <a:t> з </a:t>
            </a:r>
            <a:r>
              <a:rPr lang="ru-RU" sz="3600" b="1" i="0" dirty="0" err="1">
                <a:solidFill>
                  <a:srgbClr val="0A0A0A"/>
                </a:solidFill>
                <a:effectLst/>
                <a:latin typeface="ProximaNova-Regular"/>
              </a:rPr>
              <a:t>любові</a:t>
            </a:r>
            <a:r>
              <a:rPr lang="ru-RU" sz="3600" b="1" i="0" dirty="0">
                <a:solidFill>
                  <a:srgbClr val="0A0A0A"/>
                </a:solidFill>
                <a:effectLst/>
                <a:latin typeface="ProximaNova-Regular"/>
              </a:rPr>
              <a:t>; коли хочу, </a:t>
            </a:r>
            <a:r>
              <a:rPr lang="ru-RU" sz="3600" b="1" i="0" dirty="0" err="1">
                <a:solidFill>
                  <a:srgbClr val="0A0A0A"/>
                </a:solidFill>
                <a:effectLst/>
                <a:latin typeface="ProximaNova-Regular"/>
              </a:rPr>
              <a:t>щоб</a:t>
            </a:r>
            <a:r>
              <a:rPr lang="ru-RU" sz="3600" b="1" i="0" dirty="0">
                <a:solidFill>
                  <a:srgbClr val="0A0A0A"/>
                </a:solidFill>
                <a:effectLst/>
                <a:latin typeface="ProximaNova-Regular"/>
              </a:rPr>
              <a:t> мене любили, я сам перший люблю.     (</a:t>
            </a:r>
            <a:r>
              <a:rPr lang="ru-RU" sz="3600" b="1" i="0" dirty="0" err="1">
                <a:solidFill>
                  <a:srgbClr val="0A0A0A"/>
                </a:solidFill>
                <a:effectLst/>
                <a:latin typeface="ProximaNova-Regular"/>
              </a:rPr>
              <a:t>Григорій</a:t>
            </a:r>
            <a:r>
              <a:rPr lang="ru-RU" sz="3600" b="1" i="0" dirty="0">
                <a:solidFill>
                  <a:srgbClr val="0A0A0A"/>
                </a:solidFill>
                <a:effectLst/>
                <a:latin typeface="ProximaNova-Regular"/>
              </a:rPr>
              <a:t> Сковорода)</a:t>
            </a:r>
            <a:br>
              <a:rPr lang="ru-RU" sz="3600" b="1" dirty="0"/>
            </a:b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23976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B51966-7A8A-4774-88E5-95529673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кала загальнолюдських цінностей 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0B5A96-FE8B-41CA-AC04-DADBCCE03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хороша сім’я  (88% респондентів). </a:t>
            </a:r>
            <a:endParaRPr lang="uk-UA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 здоров’я (85%), діти (82%), </a:t>
            </a:r>
          </a:p>
          <a:p>
            <a:pPr marL="0" indent="0">
              <a:buNone/>
            </a:pPr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 матеріальне забезпечення (78%),</a:t>
            </a:r>
          </a:p>
          <a:p>
            <a:pPr marL="0" indent="0">
              <a:buNone/>
            </a:pPr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 кохання (72%).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Державний інститут проблем сім’ї та молоді (2003).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55229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F5B38-D211-4CFE-8BEC-273BACAB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отовність особистості до сімейного життя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B2B4DD-29EA-4971-9C61-592AE9337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 і фізіологічна зрілість –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соціальна готовність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духовна сумісність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етико-психологічна готовність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сексуальна готовність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психологічна готовність –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інтелектуальна</a:t>
            </a:r>
          </a:p>
          <a:p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586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760AD-7ADB-462A-82E7-9D39D220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Ознаки подружньої сумісності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978ADD-0816-4FF8-884A-B1994868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Темпоритмічна - індивідуальна психомоторика </a:t>
            </a:r>
          </a:p>
          <a:p>
            <a:pPr marL="0" indent="0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Висока психомоторна сумісність допомагає досягти оптимальної спрацьованості пари.</a:t>
            </a:r>
          </a:p>
          <a:p>
            <a:pPr marL="0" indent="0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Нижча спрацьованість у тієї пари, де індивідуальні показники контрастні: в одного партнера – високі, в іншого – низькі. Їхні спроби практичної взаємодії будуть переважно асинхронними і не співпадатимуть. Прикладом цього може бути спільна діяльність холерика і меланхоліка.</a:t>
            </a:r>
          </a:p>
        </p:txBody>
      </p:sp>
    </p:spTree>
    <p:extLst>
      <p:ext uri="{BB962C8B-B14F-4D97-AF65-F5344CB8AC3E}">
        <p14:creationId xmlns:p14="http://schemas.microsoft.com/office/powerpoint/2010/main" val="96242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2D574-968D-4190-B8CE-3CF033EFE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Ознаки подружньої сумісності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C44297-FB08-4F0B-9AAA-40DD47C52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3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3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оціальна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умісність світоглядів, ідеалів, ціннісних орієнтацій, життєвих планів, спільність суспільно-політичних і трудових спрямувань людей. 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правжнє кохання, а, отже, духовна єдність, а відтак і щасливий шлюб неможливі між людьми, які по-різному дивляться на світ,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ізний ступінь збігу поглядів на способи досягнення тих чи інших цілей, які способи вважати прийнятними, гідними, які – ні. 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ізниця в освіті, віці, загальному культурному рівні подружжя . 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020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1B78E-D5EF-44A8-8389-04022C0E4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Ознаки подружньої сумісності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0869198-3ADC-40CA-B511-07CA8FB4D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Духовна </a:t>
            </a:r>
          </a:p>
          <a:p>
            <a:pPr marL="45720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співвідношення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інтелектуально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-культурних запитів партнерів:  співвідношенням освітніх індексів, колом культурних інтересів, дозвіллям (спільні відвідування театрів, кіно, музеїв, читання, перегляд телепрограм), а також врахуванням взаємних претензій у цьому плані.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проявляється в оцінці цінностей, у їх ієрархії: що є головним, що другорядним у житті сім’ї?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7037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D7C4D-A0BD-4829-87D1-F9ACFAE32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Ознаки подружньої сумісності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FA71C0-063E-4221-9276-0490B98B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496"/>
            <a:ext cx="10515600" cy="530993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нтелектуальний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єдність пізнавальних інтересів, близький рівень освіти, стиль мислення, вміння правильно зрозуміти одне одного. Процес взаєморозуміння передбачає подолання змістових бар’єрів, оскільки трапляються такі ситуації, коли одну подію люди сприймають по-різному. Постійне взаємо непорозуміння, нездатність та небажання збагнути духовну сутність одне одного призводять до повного інтелектуального і комунікативного відчуження, що в подальшому породжує конфліктні ситуації. Духовно та </a:t>
            </a:r>
            <a:r>
              <a:rPr lang="uk-UA" sz="1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інтелектуально</a:t>
            </a:r>
            <a:r>
              <a:rPr lang="uk-UA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розвинена людина прагне насамперед до розумової близькості, вона скоріше пробачить партнерові недбалість у господарстві, </a:t>
            </a:r>
            <a:r>
              <a:rPr lang="uk-UA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 повне інтелектуальне відчуження та духовну обмеженість. </a:t>
            </a:r>
            <a:endParaRPr lang="uk-UA" sz="1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369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B3F70-6A22-4D6A-BCF4-A43AAC142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Ознаки подружньої сумісності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F389CD-F9C6-49C2-B275-03AAA2357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52909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Сексуальна -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відповідність потреб в інтимному спілкуванні одного шлюбного партнера можливостям і потребам іншого.</a:t>
            </a:r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Сексуальні запити партнерів можуть дуже відрізнятися. Це залежить від особливостей виховання в батьківській родині, від життєвих установок, діапазону прийнятності, а також від ряду біологічних характеристик: вік, темперамент, стан здоров’я .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443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8F1B4-9956-4380-8012-DF17D7FA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Ознаки подружньої сумісності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4B37F-F40A-4102-BD55-E8E875383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Психологічна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рунтується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взаємному позитивному психологічному сприйнятті якостей характеру, темпераменту, розуму, звичок та потреб. Вона теж істотно залежить від взаємної поваги, симпатії, дружби, кохання, від єдності поглядів і уявлень;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бов’язково психологічна сумісність включає в себе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до психологічної адаптації. </a:t>
            </a:r>
          </a:p>
          <a:p>
            <a:pPr marL="0" indent="0">
              <a:buNone/>
            </a:pP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міння відчути і правильно відреагувати на емоційний стан партнера, правильно виражати свої емоції. 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298379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524</Words>
  <Application>Microsoft Office PowerPoint</Application>
  <PresentationFormat>Широкий екран</PresentationFormat>
  <Paragraphs>42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ProximaNova-Regular</vt:lpstr>
      <vt:lpstr>Times New Roman</vt:lpstr>
      <vt:lpstr>Тема Office</vt:lpstr>
      <vt:lpstr>Готовність до шлюбу . Питання сумісності партнерів. </vt:lpstr>
      <vt:lpstr>Шкала загальнолюдських цінностей </vt:lpstr>
      <vt:lpstr>Готовність особистості до сімейного життя</vt:lpstr>
      <vt:lpstr>Ознаки подружньої сумісності </vt:lpstr>
      <vt:lpstr>Ознаки подружньої сумісності</vt:lpstr>
      <vt:lpstr>Ознаки подружньої сумісності</vt:lpstr>
      <vt:lpstr>Ознаки подружньої сумісності</vt:lpstr>
      <vt:lpstr>Ознаки подружньої сумісності</vt:lpstr>
      <vt:lpstr>Ознаки подружньої сумісності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Готовність до шлюбу . Питання сумісності партнерів. </dc:title>
  <dc:creator>1</dc:creator>
  <cp:lastModifiedBy>1</cp:lastModifiedBy>
  <cp:revision>6</cp:revision>
  <dcterms:created xsi:type="dcterms:W3CDTF">2022-11-23T08:44:38Z</dcterms:created>
  <dcterms:modified xsi:type="dcterms:W3CDTF">2022-12-16T10:26:31Z</dcterms:modified>
</cp:coreProperties>
</file>