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2" r:id="rId12"/>
    <p:sldMasterId id="2147483794" r:id="rId13"/>
    <p:sldMasterId id="2147483806" r:id="rId14"/>
  </p:sldMasterIdLst>
  <p:notesMasterIdLst>
    <p:notesMasterId r:id="rId61"/>
  </p:notesMasterIdLst>
  <p:sldIdLst>
    <p:sldId id="331" r:id="rId15"/>
    <p:sldId id="333" r:id="rId16"/>
    <p:sldId id="347" r:id="rId17"/>
    <p:sldId id="341" r:id="rId18"/>
    <p:sldId id="339" r:id="rId19"/>
    <p:sldId id="340" r:id="rId20"/>
    <p:sldId id="289" r:id="rId21"/>
    <p:sldId id="342" r:id="rId22"/>
    <p:sldId id="293" r:id="rId23"/>
    <p:sldId id="298" r:id="rId24"/>
    <p:sldId id="303" r:id="rId25"/>
    <p:sldId id="304" r:id="rId26"/>
    <p:sldId id="306" r:id="rId27"/>
    <p:sldId id="310" r:id="rId28"/>
    <p:sldId id="299" r:id="rId29"/>
    <p:sldId id="308" r:id="rId30"/>
    <p:sldId id="312" r:id="rId31"/>
    <p:sldId id="325" r:id="rId32"/>
    <p:sldId id="300" r:id="rId33"/>
    <p:sldId id="328" r:id="rId34"/>
    <p:sldId id="326" r:id="rId35"/>
    <p:sldId id="327" r:id="rId36"/>
    <p:sldId id="305" r:id="rId37"/>
    <p:sldId id="309" r:id="rId38"/>
    <p:sldId id="329" r:id="rId39"/>
    <p:sldId id="301" r:id="rId40"/>
    <p:sldId id="281" r:id="rId41"/>
    <p:sldId id="288" r:id="rId42"/>
    <p:sldId id="344" r:id="rId43"/>
    <p:sldId id="345" r:id="rId44"/>
    <p:sldId id="346" r:id="rId45"/>
    <p:sldId id="267" r:id="rId46"/>
    <p:sldId id="268" r:id="rId47"/>
    <p:sldId id="269" r:id="rId48"/>
    <p:sldId id="270" r:id="rId49"/>
    <p:sldId id="271" r:id="rId50"/>
    <p:sldId id="272" r:id="rId51"/>
    <p:sldId id="273" r:id="rId52"/>
    <p:sldId id="274" r:id="rId53"/>
    <p:sldId id="275" r:id="rId54"/>
    <p:sldId id="276" r:id="rId55"/>
    <p:sldId id="277" r:id="rId56"/>
    <p:sldId id="278" r:id="rId57"/>
    <p:sldId id="330" r:id="rId58"/>
    <p:sldId id="279" r:id="rId59"/>
    <p:sldId id="336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214"/>
    <a:srgbClr val="FF3300"/>
    <a:srgbClr val="CC0000"/>
    <a:srgbClr val="1A2907"/>
    <a:srgbClr val="4A9C00"/>
    <a:srgbClr val="568616"/>
    <a:srgbClr val="EDF222"/>
    <a:srgbClr val="DCE10D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728" autoAdjust="0"/>
    <p:restoredTop sz="96200" autoAdjust="0"/>
  </p:normalViewPr>
  <p:slideViewPr>
    <p:cSldViewPr>
      <p:cViewPr>
        <p:scale>
          <a:sx n="80" d="100"/>
          <a:sy n="80" d="100"/>
        </p:scale>
        <p:origin x="-107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E5D89F9-419C-4135-9870-0456659E686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/>
          <a:lstStyle>
            <a:lvl1pPr algn="r">
              <a:defRPr sz="40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1B5B3-59C2-46B2-83FD-E4374C82B88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90D0-97E1-4426-A24E-9F4AB7DC3D7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D4975-A0EC-4A3D-88D3-E590ABC83E2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606F-F4C8-434F-9ED1-D533913EDC9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0072-EA71-40C2-BEA3-3FB9D62D45E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3DD0C-471A-439B-B89E-87765BD92AF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2D95-2207-420D-AA7F-AE9C2477267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40171-FA6C-4CD0-AA73-2CD96CE187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2AF09-73BA-4C92-8280-EE5C1277CB2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C1BDD-8B6B-4C9B-85CC-8BE025E20B5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4DC20-E323-4CCB-A343-3518BA0FC51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EA50-EDB7-45BB-A0F8-37C575CEE0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9C7A-B5C8-4F83-9A57-DC9FB5DF7D8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2086-9C9F-40B6-A765-F44A21DA0CD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08E9D-1702-40BF-8D72-E12CDB4D08C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D40E4-2430-4415-A6E6-8877A176F81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8E543-74AA-4CE5-ACA2-AC75071EB23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7CBF-2A2E-43ED-9A2E-6624D1A4F1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BF79-6A03-4B23-90E9-6F4CCF6A011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A80C-0E08-4119-B007-AA52B25A1C6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426A1-BAFD-4D7C-A7EA-5790C89E894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889F3-9219-45D2-853A-D9FBEF57773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4AC6-2A97-42B2-8C3E-645C13243A9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9C702-AE8F-460D-80DC-88A5477DD85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9C20-CDE8-4FDA-A41C-9A19B2DE904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48CC2-07F1-4C51-98C0-FB7419FAAB6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BCA08-2B4A-45EA-9ED9-E6BD0E89AEC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AA5C-A685-407D-9542-331D13D7A31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1507-69F9-4874-A28D-A1207DD71C8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44FE2-76FD-4DE2-B069-22556F755CC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49620-9B34-4DDA-8818-A0810C27B3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6850-1172-448A-8228-F9BE5B54A01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A5DC-2423-454B-949D-B2B3F14E85D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844B-2432-436D-9732-CDBA842C2D3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B30D5-4CE6-4B13-9808-DA58CBA3F5C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B2E23-26B6-433A-9A22-DA671FF7833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FA72-CEE9-417B-8E2E-9D8881B22D7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60B7B-E248-4C97-AD7E-69C1315B2C7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00E4-03D4-4A02-AC6F-516E2752734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F272A-0D6B-4231-A3EA-3A1161B825F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uk-UA" noProof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5B85D-13D7-48F9-A0DB-6D2A3812E5E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B20C-8A0C-4595-967F-B34EE280701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C733-39D4-47C3-848D-F0F69C99E81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ADA60-97B6-4FF8-9F26-726302A056D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0B119-65B4-4C52-99A3-1FEBB50425C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81615-6A8C-411A-8DC9-1D861630F36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F46D-7DEA-4AA1-850A-EE625C23D2B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EF9A-833A-42D4-A5CF-3E56F0C60C3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FAD8-3E75-46F9-9E96-258C736A033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1D3D-B9DF-4FAC-9553-2571E707149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C1F0F-46D4-41A2-9C6F-9B26FBFA0D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97BFB-3F14-437E-9F51-558495588F9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EF71-C03E-498B-9ACE-35762EC6FEE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DFBF4-A960-4051-9A6A-FCBA01D74C0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04BCA-ABF4-43B5-AF7C-E1A51F9347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39CB4-E053-4060-A158-6D6BB43F3EF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280DF-0E0B-4AF6-B0EE-CE3A2E6C5CF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AF867-A76E-4D98-A8AF-007E2486E9A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ED0D-75A2-4A7B-98FC-5844B0A3806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14C85-596D-49B8-83E4-7BEB9E15AF4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7C533-E85C-4693-AFA8-06FD11416416}" type="datetimeFigureOut">
              <a:rPr lang="ru-RU"/>
              <a:pPr>
                <a:defRPr/>
              </a:pPr>
              <a:t>31.01.2023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2289DA-BD29-4066-9602-3D9A4A05D66C}" type="slidenum">
              <a:rPr lang="ru-RU" altLang="uk-UA"/>
              <a:pPr/>
              <a:t>‹№›</a:t>
            </a:fld>
            <a:endParaRPr lang="ru-RU" altLang="uk-UA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1B982-70B7-4662-AC90-78AABAC8379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D0223-491F-43A5-9941-71A4F57EC7B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AA3B-7400-4760-A683-77B76C5485F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B9A8F-6FE3-4E36-9EE5-FCF19946F77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0B25-D648-42F2-B754-54A6FB6585F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9303E-5D4A-45EF-968D-0BD5039C032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5642-E28B-4A5E-BACB-2999CE6A980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E6567-80CB-4C91-AF20-6226EF3EF1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97AA-306B-468A-AF58-01229337681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DCBE-3AA7-4F87-AC19-52D91B0175B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A7B8B-66BF-4FC2-A72E-FB08E8E18D9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5E259-0A2C-4E55-88AF-8676C402540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D60C3-4965-4457-851F-47955646911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15B33-0A1F-40BE-AFA4-A1D18BE2D21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5399-A15B-4B39-94D9-7091FE6075F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5FD8-4318-4101-90B2-45D8F8870B5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4C8A8-B24C-46E3-9986-9B437EF18BB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8AC64-132A-4A1D-B6B0-863100A0874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56C5F-9C92-42D6-AF6C-7CDDB447BD9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00BF-9FF7-429E-80B4-6A3D7E1C5CE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AB3F9-EDAB-4EC9-92EB-8D851BBB4F1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5C60-973E-4938-9DBB-957D9D58EA6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DEEB-3C8E-40FC-92F5-37DB6E4EC95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535F8-F531-453D-BFA2-DCE05A7EFF8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0F46-F88F-49C8-B20E-6B1483F96FA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403F0-B4DD-49CA-808F-3F4ACC7B756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18B59-8A7D-4ECA-BA44-21EDF6605EF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ABC8B-6260-443A-9215-FA1D756E24C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D43CD-A4C1-4A4C-94D0-DD0A94EBB1E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29BBC-D19E-4DA4-8008-9F786F413DE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59D62-B2BF-4251-9DC5-8FA32ECB405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47FCB-AC72-4870-BF31-00E02505E89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9FA-3D4F-4564-81FD-1E493EECD71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AA0E7-914E-4EFA-BBDF-EABCFCC8B82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46DF9-B431-4535-BE8C-ABD21E5C387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2A603-164A-4576-A32F-64F6B342389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A651-38E8-4C9A-ADCF-48A1E36F17B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A3E25-AF0C-4EE1-A34C-8D763BF6A22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0C46F-D973-4DD4-A504-26557759A4A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B439A-BA2B-4962-92E5-C5CB1E92C2C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ABA1E-F481-4702-A35D-0C4289BA04B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3442E-C072-4EB8-8C19-8E9A22488CA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89BD0-0C79-4B15-9E52-9B660946FD1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A8879-8BBF-46B8-981A-E6436220521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B222E-6543-4AB5-81E4-73C0804EEA0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AA9C8-B4BC-4B35-9329-32C8DBA5746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A219D-763C-4E6F-8431-B18002D2CC6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B7D26-90B1-4220-AFB0-B3B8A9A6D6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2F865-DD26-468C-9629-97E2E590EB1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87709-B8CE-418A-BA6D-6ACDCDA4F05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1C019-2A58-4C56-8220-7D3BFFBE5EF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9170-1164-464A-8D2C-6DEE91B83E1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D5767-48CF-4E8C-ACBF-0FB26E36F93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70D38-5D9E-4DEB-BC8E-08A29F2D5FD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AB2CA-C84F-477D-99CB-5CD4D09264A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2AF2D-7C1F-48C2-9E26-54BFF9A37A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C860-7A08-4A8A-9875-C3760CB6138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9B88-81C6-4FEB-95E1-9A17147CC7B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588F7-05C7-4152-AA0D-AC26A6F4F0A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F7BC1-3B6E-4185-9F63-B1C8CAD1233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3F73-A96D-4461-B6E6-A959CFA6DD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21BF-D6DF-4B31-A38B-184B230234F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B158-CB6F-415C-B965-9F7E5CD5992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29C8E-C763-446B-A8CE-4841366D90B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1C22-9E67-4188-9DF7-0223979A173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996C1-F4BB-4648-A959-95F2D928DB4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32A0C-C529-4C26-9A0F-802F0456F2A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36FC-3295-4905-B793-F185CBE988B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87452-06D6-4F8B-B7D7-AD3D83CBCC2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DD526-202D-44E8-B1BC-4D1E72EB850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7D2AE-39DB-433F-A19A-42EF3DBDB2A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B035-82D0-453F-8796-B8194E77285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5458C-1DA0-4619-9FA4-8D75173323F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4C8C-1AA0-466F-A1A0-6D97228B361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537A3-D5F0-4BE9-9D6D-12EFF276BFB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0F567-95BF-4423-BD69-57DCD7506C7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72DA1-A1CE-4739-9458-53D6DF53AF9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5C72-105B-4675-8D54-66A7CBDE3BD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70171-636C-4274-B495-9BE9E2C4D0F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AA46-7734-409C-953C-E4340B7BFBE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91B4A-EE6C-4905-91AB-D022524BE47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A66F9-11B9-4DC7-B2C1-530EC0418BE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A2BB7-A127-4A2E-9CE8-D39B0DD5EB7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810" r:id="rId2"/>
    <p:sldLayoutId id="2147483966" r:id="rId3"/>
    <p:sldLayoutId id="2147483967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968" r:id="rId16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D5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D504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D504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D504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D504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75466D7-D0C2-4EDB-B84B-5FE5BE923B8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AA43971-FBF8-49ED-B7BB-CBD68A40567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8521AEE-337C-42EC-A52E-520488766C4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DD0146A-1367-4D96-8BFF-BE557C63FB0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0CCDE7A-7F49-4C6A-AEDD-8FFDDA3DB86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7647FC7-ED41-4432-A294-825438EB078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EBF38AE-FDCA-473B-A82E-1119363DC2B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11A912B-76A7-4463-B35F-4CEE78AA7F9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802C6B4D-2350-4C75-84F4-244C4676D65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887ADF30-67E0-43AF-B528-1C4508E5ADE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D950E9C-41EA-479B-95C2-84DA2DE16D2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E883B26-FDD0-47BF-BDD1-FD8FF8974BC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ACD33CD-29E5-45C8-873B-5F233CD194B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D:\&#1045;&#1082;&#1086;&#1073;&#1088;&#1080;&#1075;&#1072;&#1076;&#1072;%20&#1063;&#1086;&#1088;&#1090;&#1082;&#1110;&#1074;&#1089;&#1100;&#1082;&#1072;%20&#1047;&#1054;&#1064;%20&#1030;-&#1030;&#1030;&#1030;%20&#1089;&#1090;.%20&#8470;5%20&#1058;&#1077;&#1088;&#1085;&#1086;&#1087;&#1110;&#1083;&#1100;&#1089;&#1100;&#1082;&#1072;%20&#1086;&#1073;&#1083;\&#1053;&#1086;&#1074;&#1099;&#1081;%20&#1087;&#1088;&#1086;&#1077;&#1082;&#1090;23.avi" TargetMode="Externa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6.jpeg"/><Relationship Id="rId5" Type="http://schemas.openxmlformats.org/officeDocument/2006/relationships/image" Target="../media/image18.png"/><Relationship Id="rId10" Type="http://schemas.openxmlformats.org/officeDocument/2006/relationships/image" Target="../media/image25.jpe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9.jpeg"/><Relationship Id="rId5" Type="http://schemas.openxmlformats.org/officeDocument/2006/relationships/image" Target="../media/image18.png"/><Relationship Id="rId10" Type="http://schemas.openxmlformats.org/officeDocument/2006/relationships/image" Target="../media/image28.jpeg"/><Relationship Id="rId4" Type="http://schemas.openxmlformats.org/officeDocument/2006/relationships/image" Target="../media/image17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/>
          </p:cNvSpPr>
          <p:nvPr>
            <p:ph type="subTitle" idx="4294967295"/>
          </p:nvPr>
        </p:nvSpPr>
        <p:spPr>
          <a:xfrm>
            <a:off x="2124075" y="4581525"/>
            <a:ext cx="4857750" cy="1785938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uk-UA" sz="2000" b="1" i="1" dirty="0" smtClean="0">
                <a:solidFill>
                  <a:schemeClr val="tx1"/>
                </a:solidFill>
              </a:rPr>
              <a:t>Презентація роботи екологічної просвіти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uk-UA" sz="2000" b="1" i="1" dirty="0" err="1" smtClean="0">
                <a:solidFill>
                  <a:schemeClr val="tx1"/>
                </a:solidFill>
              </a:rPr>
              <a:t>“Гармонія”</a:t>
            </a:r>
            <a:r>
              <a:rPr lang="uk-UA" sz="2000" b="1" i="1" dirty="0" smtClean="0">
                <a:solidFill>
                  <a:schemeClr val="tx1"/>
                </a:solidFill>
              </a:rPr>
              <a:t>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uk-UA" sz="2000" b="1" i="1" dirty="0" err="1" smtClean="0">
                <a:solidFill>
                  <a:schemeClr val="tx1"/>
                </a:solidFill>
              </a:rPr>
              <a:t>Чортківської</a:t>
            </a:r>
            <a:endParaRPr lang="uk-UA" sz="2000" b="1" i="1" dirty="0" smtClean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uk-UA" sz="2000" b="1" i="1" dirty="0" smtClean="0">
                <a:solidFill>
                  <a:schemeClr val="tx1"/>
                </a:solidFill>
              </a:rPr>
              <a:t>загальноосвітньої школи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uk-UA" sz="2000" b="1" i="1" dirty="0" smtClean="0">
                <a:solidFill>
                  <a:schemeClr val="tx1"/>
                </a:solidFill>
              </a:rPr>
              <a:t>І –  ІІІ ступенів №5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46089" name="WordArt 9"/>
          <p:cNvSpPr>
            <a:spLocks noChangeArrowheads="1" noChangeShapeType="1" noTextEdit="1"/>
          </p:cNvSpPr>
          <p:nvPr/>
        </p:nvSpPr>
        <p:spPr bwMode="auto">
          <a:xfrm>
            <a:off x="642938" y="1000125"/>
            <a:ext cx="7858125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8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Зупинімось! Озирнімось!</a:t>
            </a:r>
          </a:p>
          <a:p>
            <a:pPr algn="ctr"/>
            <a:r>
              <a:rPr lang="uk-UA" sz="48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Вжахнімось! Задумаймось! </a:t>
            </a:r>
          </a:p>
          <a:p>
            <a:pPr algn="ctr"/>
            <a:r>
              <a:rPr lang="uk-UA" sz="48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Діймо!</a:t>
            </a:r>
          </a:p>
        </p:txBody>
      </p:sp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6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6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6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build="p"/>
      <p:bldP spid="4608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692150"/>
            <a:ext cx="64912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549275"/>
            <a:ext cx="6421438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692150"/>
            <a:ext cx="62769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476250"/>
            <a:ext cx="4611687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620713"/>
            <a:ext cx="650081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692150"/>
            <a:ext cx="60483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93539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692150"/>
            <a:ext cx="635158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765175"/>
            <a:ext cx="6326187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549275"/>
            <a:ext cx="4697412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60350"/>
            <a:ext cx="6129337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 descr="20180321_132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79924">
            <a:off x="130022" y="1682417"/>
            <a:ext cx="3795333" cy="213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5" descr="20180329_124920"/>
          <p:cNvPicPr>
            <a:picLocks noChangeAspect="1" noChangeArrowheads="1"/>
          </p:cNvPicPr>
          <p:nvPr/>
        </p:nvPicPr>
        <p:blipFill>
          <a:blip r:embed="rId4" cstate="print"/>
          <a:srcRect r="13246"/>
          <a:stretch>
            <a:fillRect/>
          </a:stretch>
        </p:blipFill>
        <p:spPr bwMode="auto">
          <a:xfrm rot="789054">
            <a:off x="5308307" y="1603006"/>
            <a:ext cx="3651269" cy="204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395288" y="404813"/>
            <a:ext cx="8153400" cy="2190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uk-UA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uk-UA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</a:t>
            </a:r>
            <a:r>
              <a:rPr lang="uk-UA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удьмо знайомі</a:t>
            </a:r>
          </a:p>
          <a:p>
            <a:pPr algn="ctr"/>
            <a:r>
              <a:rPr lang="uk-UA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endParaRPr lang="uk-UA" sz="36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" name="Picture 6" descr="20180329_125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858" y="2889300"/>
            <a:ext cx="3459976" cy="194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1785918" y="4845141"/>
            <a:ext cx="550072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b="1" dirty="0" smtClean="0"/>
              <a:t>2014</a:t>
            </a:r>
            <a:r>
              <a:rPr lang="ru-RU" b="1" dirty="0" smtClean="0"/>
              <a:t> </a:t>
            </a:r>
            <a:r>
              <a:rPr lang="ru-RU" b="1" dirty="0" err="1" smtClean="0"/>
              <a:t>рік</a:t>
            </a:r>
            <a:r>
              <a:rPr lang="ru-RU" b="1" dirty="0" smtClean="0"/>
              <a:t> - ІІ </a:t>
            </a:r>
            <a:r>
              <a:rPr lang="ru-RU" b="1" dirty="0" err="1" smtClean="0"/>
              <a:t>місце</a:t>
            </a:r>
            <a:r>
              <a:rPr lang="ru-RU" b="1" dirty="0" smtClean="0"/>
              <a:t> в </a:t>
            </a:r>
            <a:r>
              <a:rPr lang="ru-RU" b="1" dirty="0" err="1" smtClean="0"/>
              <a:t>обласному</a:t>
            </a:r>
            <a:r>
              <a:rPr lang="ru-RU" b="1" dirty="0" smtClean="0"/>
              <a:t> </a:t>
            </a:r>
            <a:r>
              <a:rPr lang="ru-RU" b="1" dirty="0" err="1" smtClean="0"/>
              <a:t>конкурсі</a:t>
            </a:r>
            <a:r>
              <a:rPr lang="ru-RU" b="1" dirty="0" smtClean="0"/>
              <a:t> </a:t>
            </a:r>
            <a:r>
              <a:rPr lang="ru-RU" b="1" dirty="0" err="1" smtClean="0"/>
              <a:t>екологічних</a:t>
            </a:r>
            <a:r>
              <a:rPr lang="ru-RU" b="1" dirty="0" smtClean="0"/>
              <a:t> </a:t>
            </a:r>
            <a:r>
              <a:rPr lang="ru-RU" b="1" dirty="0" err="1" smtClean="0"/>
              <a:t>агітбригад</a:t>
            </a:r>
            <a:endParaRPr lang="ru-RU" b="1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b="1" dirty="0" smtClean="0"/>
              <a:t>2015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рік</a:t>
            </a:r>
            <a:r>
              <a:rPr lang="ru-RU" sz="2000" b="1" dirty="0" smtClean="0"/>
              <a:t> – ІІІ </a:t>
            </a:r>
            <a:r>
              <a:rPr lang="ru-RU" sz="2000" b="1" dirty="0" err="1" smtClean="0"/>
              <a:t>місце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обласному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конкурсі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екологічних</a:t>
            </a:r>
            <a:r>
              <a:rPr lang="ru-RU" sz="2000" b="1" dirty="0" smtClean="0"/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/>
              <a:t>                </a:t>
            </a:r>
            <a:r>
              <a:rPr lang="ru-RU" sz="2000" b="1" dirty="0" err="1" smtClean="0"/>
              <a:t>агітбригад</a:t>
            </a:r>
            <a:r>
              <a:rPr lang="ru-RU" sz="2000" b="1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b="1" dirty="0" smtClean="0"/>
              <a:t>2017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рік</a:t>
            </a:r>
            <a:r>
              <a:rPr lang="ru-RU" sz="2000" b="1" dirty="0" smtClean="0"/>
              <a:t> – ІІІ </a:t>
            </a:r>
            <a:r>
              <a:rPr lang="ru-RU" sz="2000" b="1" dirty="0" err="1" smtClean="0"/>
              <a:t>місце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обласному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конкурсі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екологічних</a:t>
            </a:r>
            <a:r>
              <a:rPr lang="ru-RU" sz="2000" b="1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/>
              <a:t>               </a:t>
            </a:r>
            <a:r>
              <a:rPr lang="ru-RU" sz="2000" b="1" dirty="0" err="1" smtClean="0"/>
              <a:t>агітбригад</a:t>
            </a:r>
            <a:r>
              <a:rPr lang="ru-RU" sz="2000" b="1" dirty="0" smtClean="0"/>
              <a:t>.</a:t>
            </a:r>
            <a:endParaRPr lang="ru-RU" sz="2000" b="1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955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46788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404813"/>
            <a:ext cx="692785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96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96612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333375"/>
            <a:ext cx="671195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97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97636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692150"/>
            <a:ext cx="6192838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765175"/>
            <a:ext cx="6213475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908050"/>
            <a:ext cx="55340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01731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sz="2800" smtClean="0"/>
          </a:p>
        </p:txBody>
      </p:sp>
      <p:pic>
        <p:nvPicPr>
          <p:cNvPr id="244746" name="Новый проект23.avi">
            <a:hlinkClick r:id="" action="ppaction://media"/>
          </p:cNvPr>
          <p:cNvPicPr>
            <a:picLocks noGrp="1" noRot="1" noChangeAspect="1" noChangeArrowheads="1"/>
          </p:cNvPicPr>
          <p:nvPr>
            <p:ph type="media" sz="half"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125538"/>
            <a:ext cx="9144000" cy="512603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4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4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4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474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 descr="oo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476250"/>
            <a:ext cx="4589462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t="21500" b="28500"/>
          <a:stretch/>
        </p:blipFill>
        <p:spPr bwMode="auto">
          <a:xfrm rot="1328359" flipH="1">
            <a:off x="3101653" y="3341455"/>
            <a:ext cx="1967209" cy="9525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1012020">
            <a:off x="114480" y="5117732"/>
            <a:ext cx="2468084" cy="15567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620835">
            <a:off x="6819373" y="3076644"/>
            <a:ext cx="2194831" cy="16440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648167">
            <a:off x="0" y="3163499"/>
            <a:ext cx="2218863" cy="17676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474432">
            <a:off x="6384528" y="5189149"/>
            <a:ext cx="2667312" cy="15241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2693" y="5340190"/>
            <a:ext cx="2678614" cy="15067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C -0.08108 -0.03935 -0.16198 -0.0787 -0.17917 -0.10555 C -0.19636 -0.13241 -0.11112 -0.14514 -0.10278 -0.16111 C -0.09445 -0.17708 -0.1415 -0.19097 -0.12917 -0.20185 C -0.11684 -0.21273 -0.04167 -0.21875 -0.02917 -0.22592 C -0.01667 -0.2331 -0.05053 -0.24074 -0.05417 -0.24444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16501" y="4784332"/>
            <a:ext cx="3127499" cy="207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4492401"/>
            <a:ext cx="3295684" cy="2415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14546" y="1285860"/>
            <a:ext cx="4730220" cy="4024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2788703" cy="250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72198" y="116632"/>
            <a:ext cx="3033280" cy="201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86116" y="4970564"/>
            <a:ext cx="2928958" cy="1887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71736" y="0"/>
            <a:ext cx="342902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1551" y="2500306"/>
            <a:ext cx="2401414" cy="191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58016" y="2201882"/>
            <a:ext cx="2247461" cy="2727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5575" y="4292600"/>
            <a:ext cx="35274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" y="2371725"/>
            <a:ext cx="3106738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altLang="uk-UA" dirty="0" err="1" smtClean="0"/>
              <a:t>Майстер-клас</a:t>
            </a:r>
            <a:r>
              <a:rPr lang="ru-RU" altLang="uk-UA" dirty="0" smtClean="0"/>
              <a:t> «Як </a:t>
            </a:r>
            <a:r>
              <a:rPr lang="ru-RU" altLang="uk-UA" dirty="0" err="1" smtClean="0"/>
              <a:t>зекономити</a:t>
            </a:r>
            <a:r>
              <a:rPr lang="ru-RU" altLang="uk-UA" dirty="0" smtClean="0"/>
              <a:t> воду»</a:t>
            </a:r>
          </a:p>
          <a:p>
            <a:pPr eaLnBrk="1" hangingPunct="1"/>
            <a:r>
              <a:rPr lang="ru-RU" altLang="uk-UA" dirty="0" smtClean="0"/>
              <a:t> </a:t>
            </a:r>
            <a:r>
              <a:rPr lang="ru-RU" altLang="uk-UA" dirty="0" err="1" smtClean="0"/>
              <a:t>Інформаційно-просвітницька</a:t>
            </a:r>
            <a:r>
              <a:rPr lang="ru-RU" altLang="uk-UA" dirty="0" smtClean="0"/>
              <a:t> година «</a:t>
            </a:r>
            <a:r>
              <a:rPr lang="ru-RU" altLang="uk-UA" dirty="0" err="1" smtClean="0"/>
              <a:t>Системи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рециркуляції</a:t>
            </a:r>
            <a:r>
              <a:rPr lang="ru-RU" altLang="uk-UA" dirty="0" smtClean="0"/>
              <a:t> води для дому»</a:t>
            </a:r>
            <a:endParaRPr lang="uk-UA" altLang="uk-UA" dirty="0" smtClean="0"/>
          </a:p>
        </p:txBody>
      </p:sp>
      <p:sp>
        <p:nvSpPr>
          <p:cNvPr id="5" name="Прямокутник 4"/>
          <p:cNvSpPr/>
          <p:nvPr/>
        </p:nvSpPr>
        <p:spPr>
          <a:xfrm>
            <a:off x="2195513" y="188913"/>
            <a:ext cx="4343400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sz="5400" dirty="0">
                <a:solidFill>
                  <a:srgbClr val="C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Ми навчаємось!</a:t>
            </a:r>
            <a:endParaRPr lang="uk-UA" dirty="0">
              <a:latin typeface="Arial" panose="020B0604020202020204" pitchFamily="34" charset="0"/>
            </a:endParaRPr>
          </a:p>
        </p:txBody>
      </p:sp>
      <p:pic>
        <p:nvPicPr>
          <p:cNvPr id="17414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976313"/>
            <a:ext cx="283368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2712" name="Rectangle 8"/>
          <p:cNvSpPr>
            <a:spLocks noGrp="1"/>
          </p:cNvSpPr>
          <p:nvPr>
            <p:ph type="body" sz="half" idx="4294967295"/>
          </p:nvPr>
        </p:nvSpPr>
        <p:spPr>
          <a:xfrm>
            <a:off x="285720" y="4357694"/>
            <a:ext cx="8443913" cy="1184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9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b="1" dirty="0" smtClean="0">
                <a:solidFill>
                  <a:schemeClr val="tx1"/>
                </a:solidFill>
              </a:rPr>
              <a:t>2018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рік</a:t>
            </a:r>
            <a:r>
              <a:rPr lang="ru-RU" sz="2000" b="1" dirty="0" smtClean="0">
                <a:solidFill>
                  <a:schemeClr val="tx1"/>
                </a:solidFill>
              </a:rPr>
              <a:t> – </a:t>
            </a:r>
            <a:r>
              <a:rPr lang="ru-RU" sz="2000" b="1" dirty="0" err="1" smtClean="0">
                <a:solidFill>
                  <a:schemeClr val="tx1"/>
                </a:solidFill>
              </a:rPr>
              <a:t>Гран-прі</a:t>
            </a:r>
            <a:r>
              <a:rPr lang="ru-RU" sz="2000" b="1" dirty="0" smtClean="0">
                <a:solidFill>
                  <a:schemeClr val="tx1"/>
                </a:solidFill>
              </a:rPr>
              <a:t>  в </a:t>
            </a:r>
            <a:r>
              <a:rPr lang="ru-RU" sz="2000" b="1" dirty="0" err="1" smtClean="0">
                <a:solidFill>
                  <a:schemeClr val="tx1"/>
                </a:solidFill>
              </a:rPr>
              <a:t>обласному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конкурсі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екологічних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              </a:t>
            </a:r>
            <a:r>
              <a:rPr lang="ru-RU" sz="2000" b="1" dirty="0" err="1" smtClean="0">
                <a:solidFill>
                  <a:schemeClr val="tx1"/>
                </a:solidFill>
              </a:rPr>
              <a:t>агітбригад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2019 </a:t>
            </a:r>
            <a:r>
              <a:rPr lang="ru-RU" sz="2000" b="1" dirty="0" err="1" smtClean="0">
                <a:solidFill>
                  <a:schemeClr val="tx1"/>
                </a:solidFill>
              </a:rPr>
              <a:t>рік</a:t>
            </a:r>
            <a:r>
              <a:rPr lang="ru-RU" sz="2000" b="1" dirty="0" smtClean="0">
                <a:solidFill>
                  <a:schemeClr val="tx1"/>
                </a:solidFill>
              </a:rPr>
              <a:t> – І </a:t>
            </a:r>
            <a:r>
              <a:rPr lang="ru-RU" sz="2000" b="1" dirty="0" err="1" smtClean="0">
                <a:solidFill>
                  <a:schemeClr val="tx1"/>
                </a:solidFill>
              </a:rPr>
              <a:t>місце</a:t>
            </a:r>
            <a:r>
              <a:rPr lang="ru-RU" sz="2000" b="1" dirty="0" smtClean="0">
                <a:solidFill>
                  <a:schemeClr val="tx1"/>
                </a:solidFill>
              </a:rPr>
              <a:t> в </a:t>
            </a:r>
            <a:r>
              <a:rPr lang="ru-RU" sz="2000" b="1" dirty="0" err="1" smtClean="0">
                <a:solidFill>
                  <a:schemeClr val="tx1"/>
                </a:solidFill>
              </a:rPr>
              <a:t>обласному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конкурсі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екологічних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агітбригад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2020 </a:t>
            </a:r>
            <a:r>
              <a:rPr lang="ru-RU" sz="2000" b="1" dirty="0" err="1" smtClean="0">
                <a:solidFill>
                  <a:schemeClr val="tx1"/>
                </a:solidFill>
              </a:rPr>
              <a:t>рік</a:t>
            </a:r>
            <a:r>
              <a:rPr lang="ru-RU" sz="2000" b="1" dirty="0" smtClean="0">
                <a:solidFill>
                  <a:schemeClr val="tx1"/>
                </a:solidFill>
              </a:rPr>
              <a:t>- І </a:t>
            </a:r>
            <a:r>
              <a:rPr lang="ru-RU" sz="2000" b="1" dirty="0" err="1" smtClean="0">
                <a:solidFill>
                  <a:schemeClr val="tx1"/>
                </a:solidFill>
              </a:rPr>
              <a:t>місце</a:t>
            </a:r>
            <a:r>
              <a:rPr lang="ru-RU" sz="2000" b="1" dirty="0" smtClean="0">
                <a:solidFill>
                  <a:schemeClr val="tx1"/>
                </a:solidFill>
              </a:rPr>
              <a:t>  в </a:t>
            </a:r>
            <a:r>
              <a:rPr lang="ru-RU" sz="2000" b="1" dirty="0" err="1" smtClean="0">
                <a:solidFill>
                  <a:schemeClr val="tx1"/>
                </a:solidFill>
              </a:rPr>
              <a:t>міському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конкурсі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екологічних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агітбригад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9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900" b="1" dirty="0" smtClean="0">
              <a:solidFill>
                <a:schemeClr val="tx1"/>
              </a:solidFill>
            </a:endParaRPr>
          </a:p>
        </p:txBody>
      </p:sp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714348" y="285728"/>
            <a:ext cx="7643866" cy="1006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60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Будьмо знайомі</a:t>
            </a:r>
            <a:r>
              <a:rPr lang="uk-UA" sz="6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4AD214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!</a:t>
            </a:r>
            <a:endParaRPr lang="uk-UA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4AD214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80228" name="Рисунок 3" descr="I:\Новая папка (2)\IMG_20180320_102501.jpg"/>
          <p:cNvPicPr>
            <a:picLocks noChangeAspect="1" noChangeArrowheads="1"/>
          </p:cNvPicPr>
          <p:nvPr/>
        </p:nvPicPr>
        <p:blipFill>
          <a:blip r:embed="rId3" cstate="print"/>
          <a:srcRect l="12230"/>
          <a:stretch>
            <a:fillRect/>
          </a:stretch>
        </p:blipFill>
        <p:spPr bwMode="auto">
          <a:xfrm>
            <a:off x="323850" y="1268413"/>
            <a:ext cx="4681538" cy="29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9" descr="20180525_1321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357298"/>
            <a:ext cx="3424265" cy="280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27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2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72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 build="p"/>
      <p:bldP spid="727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Місце для вмісту 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4071942"/>
            <a:ext cx="4681542" cy="2340771"/>
          </a:xfrm>
        </p:spPr>
      </p:pic>
      <p:sp>
        <p:nvSpPr>
          <p:cNvPr id="18435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929190" y="642918"/>
            <a:ext cx="4038600" cy="4525963"/>
          </a:xfrm>
        </p:spPr>
        <p:txBody>
          <a:bodyPr/>
          <a:lstStyle/>
          <a:p>
            <a:pPr eaLnBrk="1" hangingPunct="1"/>
            <a:r>
              <a:rPr lang="uk-UA" altLang="uk-UA" sz="2400" b="1" dirty="0" err="1" smtClean="0">
                <a:solidFill>
                  <a:schemeClr val="tx1"/>
                </a:solidFill>
              </a:rPr>
              <a:t>Ярмарка</a:t>
            </a:r>
            <a:r>
              <a:rPr lang="uk-UA" altLang="uk-UA" sz="2400" b="1" dirty="0" smtClean="0">
                <a:solidFill>
                  <a:schemeClr val="tx1"/>
                </a:solidFill>
              </a:rPr>
              <a:t> </a:t>
            </a:r>
            <a:r>
              <a:rPr lang="uk-UA" altLang="uk-UA" sz="2400" b="1" dirty="0" err="1" smtClean="0">
                <a:solidFill>
                  <a:schemeClr val="tx1"/>
                </a:solidFill>
              </a:rPr>
              <a:t>екоідей</a:t>
            </a:r>
            <a:r>
              <a:rPr lang="uk-UA" altLang="uk-UA" sz="2400" b="1" dirty="0" smtClean="0">
                <a:solidFill>
                  <a:schemeClr val="tx1"/>
                </a:solidFill>
              </a:rPr>
              <a:t> «Альтернативні джерела енергії»</a:t>
            </a:r>
          </a:p>
          <a:p>
            <a:pPr eaLnBrk="1" hangingPunct="1"/>
            <a:r>
              <a:rPr lang="uk-UA" altLang="uk-UA" sz="2400" b="1" dirty="0" smtClean="0">
                <a:solidFill>
                  <a:schemeClr val="tx1"/>
                </a:solidFill>
              </a:rPr>
              <a:t>Висновок: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з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вичерпанням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традиційних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джерел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енергії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та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розвитком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альтернативних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технологій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використання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наведених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джерел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енергії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має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стати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економічно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tx1"/>
                </a:solidFill>
              </a:rPr>
              <a:t>вигідним</a:t>
            </a:r>
            <a:r>
              <a:rPr lang="ru-RU" altLang="uk-UA" sz="2400" b="1" dirty="0" smtClean="0">
                <a:solidFill>
                  <a:schemeClr val="tx1"/>
                </a:solidFill>
              </a:rPr>
              <a:t>. </a:t>
            </a:r>
          </a:p>
          <a:p>
            <a:pPr eaLnBrk="1" hangingPunct="1"/>
            <a:endParaRPr lang="uk-UA" altLang="uk-UA" dirty="0" smtClean="0"/>
          </a:p>
        </p:txBody>
      </p:sp>
      <p:pic>
        <p:nvPicPr>
          <p:cNvPr id="1026" name="Picture 2" descr="C:\Users\USER2\Desktop\11_3_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4239150" cy="2803894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0" y="3071810"/>
            <a:ext cx="52533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sz="5400" dirty="0" err="1" smtClean="0">
                <a:solidFill>
                  <a:srgbClr val="C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Скородинська</a:t>
            </a:r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ГЕС!</a:t>
            </a:r>
            <a:endParaRPr 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000364" y="571480"/>
            <a:ext cx="5616575" cy="1143000"/>
          </a:xfrm>
        </p:spPr>
        <p:txBody>
          <a:bodyPr/>
          <a:lstStyle/>
          <a:p>
            <a:pPr eaLnBrk="1" hangingPunct="1"/>
            <a:r>
              <a:rPr lang="uk-UA" altLang="uk-UA" sz="6800" dirty="0" smtClean="0">
                <a:solidFill>
                  <a:srgbClr val="C00000"/>
                </a:solidFill>
                <a:latin typeface="Monotype Corsiva" pitchFamily="66" charset="0"/>
              </a:rPr>
              <a:t>Ми навчаємось!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2205038"/>
            <a:ext cx="4038600" cy="39211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Конференція</a:t>
            </a:r>
            <a:r>
              <a:rPr lang="ru-RU" dirty="0" smtClean="0">
                <a:solidFill>
                  <a:schemeClr val="tx1"/>
                </a:solidFill>
              </a:rPr>
              <a:t> «</a:t>
            </a:r>
            <a:r>
              <a:rPr lang="ru-RU" dirty="0" err="1" smtClean="0">
                <a:solidFill>
                  <a:schemeClr val="tx1"/>
                </a:solidFill>
              </a:rPr>
              <a:t>Екодім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новий</a:t>
            </a:r>
            <a:r>
              <a:rPr lang="ru-RU" dirty="0" smtClean="0">
                <a:solidFill>
                  <a:schemeClr val="tx1"/>
                </a:solidFill>
              </a:rPr>
              <a:t> стиль </a:t>
            </a:r>
            <a:r>
              <a:rPr lang="ru-RU" dirty="0" err="1" smtClean="0">
                <a:solidFill>
                  <a:schemeClr val="tx1"/>
                </a:solidFill>
              </a:rPr>
              <a:t>життя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2000" b="1" i="1" dirty="0" err="1" smtClean="0">
                <a:solidFill>
                  <a:schemeClr val="tx1"/>
                </a:solidFill>
              </a:rPr>
              <a:t>Висновок</a:t>
            </a:r>
            <a:r>
              <a:rPr lang="ru-RU" sz="2000" b="1" i="1" dirty="0" smtClean="0">
                <a:solidFill>
                  <a:schemeClr val="tx1"/>
                </a:solidFill>
              </a:rPr>
              <a:t>: </a:t>
            </a:r>
            <a:r>
              <a:rPr lang="ru-RU" sz="1600" dirty="0" err="1" smtClean="0">
                <a:solidFill>
                  <a:schemeClr val="tx1"/>
                </a:solidFill>
              </a:rPr>
              <a:t>фактори</a:t>
            </a:r>
            <a:r>
              <a:rPr lang="ru-RU" sz="1600" dirty="0" smtClean="0">
                <a:solidFill>
                  <a:schemeClr val="tx1"/>
                </a:solidFill>
              </a:rPr>
              <a:t> в </a:t>
            </a:r>
            <a:r>
              <a:rPr lang="ru-RU" sz="1600" dirty="0" err="1" smtClean="0">
                <a:solidFill>
                  <a:schemeClr val="tx1"/>
                </a:solidFill>
              </a:rPr>
              <a:t>екобудівництві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зосереджені</a:t>
            </a:r>
            <a:r>
              <a:rPr lang="ru-RU" sz="1600" dirty="0" smtClean="0">
                <a:solidFill>
                  <a:schemeClr val="tx1"/>
                </a:solidFill>
              </a:rPr>
              <a:t> таким чином, </a:t>
            </a:r>
            <a:r>
              <a:rPr lang="ru-RU" sz="1600" dirty="0" err="1" smtClean="0">
                <a:solidFill>
                  <a:schemeClr val="tx1"/>
                </a:solidFill>
              </a:rPr>
              <a:t>що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природні</a:t>
            </a:r>
            <a:r>
              <a:rPr lang="ru-RU" sz="1600" b="1" i="1" dirty="0" smtClean="0">
                <a:solidFill>
                  <a:schemeClr val="tx1"/>
                </a:solidFill>
              </a:rPr>
              <a:t> </a:t>
            </a:r>
            <a:r>
              <a:rPr lang="ru-RU" sz="1600" b="1" i="1" dirty="0" err="1" smtClean="0">
                <a:solidFill>
                  <a:schemeClr val="tx1"/>
                </a:solidFill>
              </a:rPr>
              <a:t>ресурси</a:t>
            </a:r>
            <a:r>
              <a:rPr lang="ru-RU" sz="1600" b="1" i="1" dirty="0" smtClean="0">
                <a:solidFill>
                  <a:schemeClr val="tx1"/>
                </a:solidFill>
              </a:rPr>
              <a:t>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можуть</a:t>
            </a:r>
            <a:r>
              <a:rPr lang="ru-RU" sz="1600" b="1" i="1" dirty="0" smtClean="0">
                <a:solidFill>
                  <a:schemeClr val="tx1"/>
                </a:solidFill>
              </a:rPr>
              <a:t> бути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ефективно</a:t>
            </a:r>
            <a:r>
              <a:rPr lang="ru-RU" sz="1600" b="1" i="1" dirty="0" smtClean="0">
                <a:solidFill>
                  <a:schemeClr val="tx1"/>
                </a:solidFill>
              </a:rPr>
              <a:t>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використані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</a:rPr>
              <a:t>щоб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захистити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здоров'я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власника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будинку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</a:rPr>
              <a:t>знизити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вплив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відходів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</a:rPr>
              <a:t>деградації</a:t>
            </a:r>
            <a:r>
              <a:rPr lang="ru-RU" sz="1600" dirty="0" smtClean="0">
                <a:solidFill>
                  <a:schemeClr val="tx1"/>
                </a:solidFill>
              </a:rPr>
              <a:t> і </a:t>
            </a:r>
            <a:r>
              <a:rPr lang="ru-RU" sz="1600" dirty="0" err="1" smtClean="0">
                <a:solidFill>
                  <a:schemeClr val="tx1"/>
                </a:solidFill>
              </a:rPr>
              <a:t>забруднення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навколишнього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середовища</a:t>
            </a:r>
            <a:r>
              <a:rPr lang="ru-RU" sz="1600" dirty="0" smtClean="0">
                <a:solidFill>
                  <a:schemeClr val="tx1"/>
                </a:solidFill>
              </a:rPr>
              <a:t> і </a:t>
            </a:r>
            <a:r>
              <a:rPr lang="ru-RU" sz="1600" dirty="0" err="1" smtClean="0">
                <a:solidFill>
                  <a:schemeClr val="tx1"/>
                </a:solidFill>
              </a:rPr>
              <a:t>забезпечити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всі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необхідні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речі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</a:rPr>
              <a:t>які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потрібні</a:t>
            </a:r>
            <a:r>
              <a:rPr lang="ru-RU" sz="1600" dirty="0" smtClean="0">
                <a:solidFill>
                  <a:schemeClr val="tx1"/>
                </a:solidFill>
              </a:rPr>
              <a:t> в </a:t>
            </a:r>
            <a:r>
              <a:rPr lang="ru-RU" sz="1600" dirty="0" err="1" smtClean="0">
                <a:solidFill>
                  <a:schemeClr val="tx1"/>
                </a:solidFill>
              </a:rPr>
              <a:t>будівництві</a:t>
            </a:r>
            <a:r>
              <a:rPr lang="ru-RU" sz="1600" dirty="0" smtClean="0">
                <a:solidFill>
                  <a:schemeClr val="tx1"/>
                </a:solidFill>
              </a:rPr>
              <a:t>, не </a:t>
            </a:r>
            <a:r>
              <a:rPr lang="ru-RU" sz="1600" dirty="0" err="1" smtClean="0">
                <a:solidFill>
                  <a:schemeClr val="tx1"/>
                </a:solidFill>
              </a:rPr>
              <a:t>впливаючи</a:t>
            </a:r>
            <a:r>
              <a:rPr lang="ru-RU" sz="1600" dirty="0" smtClean="0">
                <a:solidFill>
                  <a:schemeClr val="tx1"/>
                </a:solidFill>
              </a:rPr>
              <a:t> на </a:t>
            </a:r>
            <a:r>
              <a:rPr lang="ru-RU" sz="1600" dirty="0" err="1" smtClean="0">
                <a:solidFill>
                  <a:schemeClr val="tx1"/>
                </a:solidFill>
              </a:rPr>
              <a:t>рослинний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світ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uk-UA" sz="1600" dirty="0">
              <a:solidFill>
                <a:schemeClr val="tx1"/>
              </a:solidFill>
            </a:endParaRPr>
          </a:p>
        </p:txBody>
      </p:sp>
      <p:pic>
        <p:nvPicPr>
          <p:cNvPr id="1638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357430"/>
            <a:ext cx="4483997" cy="336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49046" cy="240429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25000">
              <a:srgbClr val="9CB86E"/>
            </a:gs>
            <a:gs pos="50000">
              <a:srgbClr val="DDEBCF"/>
            </a:gs>
            <a:gs pos="75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IMG_39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04800"/>
            <a:ext cx="3657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IMG_3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2603500"/>
            <a:ext cx="5118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4724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Посадимо і сад, </a:t>
            </a:r>
          </a:p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і дерево, і квіти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25000">
              <a:srgbClr val="9CB86E"/>
            </a:gs>
            <a:gs pos="50000">
              <a:srgbClr val="DDEBCF"/>
            </a:gs>
            <a:gs pos="75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oll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6324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 rot="5400000">
            <a:off x="4876800" y="2971800"/>
            <a:ext cx="6324600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uk-UA" sz="3600" kern="10" normalizeH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Усюди додамо квіток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25000">
              <a:srgbClr val="9CB86E"/>
            </a:gs>
            <a:gs pos="50000">
              <a:srgbClr val="DDEBCF"/>
            </a:gs>
            <a:gs pos="75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IMG_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152400"/>
            <a:ext cx="50180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IMG_39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2874963"/>
            <a:ext cx="5257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4267200" y="457200"/>
            <a:ext cx="437197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Працюємо,</a:t>
            </a:r>
          </a:p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не шкодуючи зусиль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25000">
              <a:srgbClr val="9CB86E"/>
            </a:gs>
            <a:gs pos="50000">
              <a:srgbClr val="DDEBCF"/>
            </a:gs>
            <a:gs pos="75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11 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5151438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111 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124200"/>
            <a:ext cx="4740275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WordArt 6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7620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Конкурс “Парад квітів біля школи”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IMG_79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IMG_7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19200"/>
            <a:ext cx="3829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WordArt 7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8305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Конкурс “Галерея кімнатних рослин”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IMG_39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04800"/>
            <a:ext cx="34258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WordArt 6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4191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Конкурс </a:t>
            </a:r>
          </a:p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“Первоцвіти”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E7F2"/>
            </a:gs>
            <a:gs pos="17999">
              <a:srgbClr val="FBD49C"/>
            </a:gs>
            <a:gs pos="39000">
              <a:srgbClr val="FBA97D"/>
            </a:gs>
            <a:gs pos="64000">
              <a:srgbClr val="FAC77D"/>
            </a:gs>
            <a:gs pos="82001">
              <a:srgbClr val="FEE7F2"/>
            </a:gs>
            <a:gs pos="100000">
              <a:srgbClr val="FBEAC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IMG_5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533400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IMG_51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048000"/>
            <a:ext cx="4784725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5715000" y="457200"/>
            <a:ext cx="3124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Конкурс </a:t>
            </a:r>
          </a:p>
          <a:p>
            <a:pPr algn="ctr"/>
            <a:r>
              <a:rPr lang="uk-UA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малюнків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E7F2"/>
            </a:gs>
            <a:gs pos="17999">
              <a:srgbClr val="FBD49C"/>
            </a:gs>
            <a:gs pos="39000">
              <a:srgbClr val="FBA97D"/>
            </a:gs>
            <a:gs pos="64000">
              <a:srgbClr val="FAC77D"/>
            </a:gs>
            <a:gs pos="82001">
              <a:srgbClr val="FEE7F2"/>
            </a:gs>
            <a:gs pos="100000">
              <a:srgbClr val="FBEAC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wiqyd_l7Em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590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3Qed-0G6DKA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1752600" y="0"/>
            <a:ext cx="5753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Дослідницька работа </a:t>
            </a:r>
          </a:p>
          <a:p>
            <a:pPr algn="ctr"/>
            <a:r>
              <a:rPr lang="uk-UA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“Стан води в м. Чорткові”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96" name="Picture 2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094010" cy="2161507"/>
          </a:xfrm>
        </p:spPr>
      </p:pic>
      <p:sp>
        <p:nvSpPr>
          <p:cNvPr id="41995" name="Rectangle 11"/>
          <p:cNvSpPr>
            <a:spLocks noGrp="1"/>
          </p:cNvSpPr>
          <p:nvPr>
            <p:ph type="body" sz="half" idx="4294967295"/>
          </p:nvPr>
        </p:nvSpPr>
        <p:spPr>
          <a:xfrm>
            <a:off x="4572000" y="1557338"/>
            <a:ext cx="4392613" cy="4525962"/>
          </a:xfrm>
        </p:spPr>
        <p:txBody>
          <a:bodyPr/>
          <a:lstStyle/>
          <a:p>
            <a:pPr eaLnBrk="1" hangingPunct="1"/>
            <a:r>
              <a:rPr lang="uk-UA" sz="1800" dirty="0" smtClean="0"/>
              <a:t>Життя людства під загрозою!  Винуватець екологічних катастроф і бід – людина!</a:t>
            </a:r>
          </a:p>
          <a:p>
            <a:pPr eaLnBrk="1" hangingPunct="1">
              <a:buFontTx/>
              <a:buNone/>
            </a:pPr>
            <a:endParaRPr lang="uk-UA" sz="1800" dirty="0" smtClean="0"/>
          </a:p>
          <a:p>
            <a:pPr eaLnBrk="1" hangingPunct="1"/>
            <a:r>
              <a:rPr lang="uk-UA" sz="1800" dirty="0" smtClean="0"/>
              <a:t>Настав час для рішучих дій в захист природи.</a:t>
            </a:r>
          </a:p>
          <a:p>
            <a:pPr eaLnBrk="1" hangingPunct="1"/>
            <a:endParaRPr lang="uk-UA" sz="1800" dirty="0" smtClean="0"/>
          </a:p>
          <a:p>
            <a:pPr eaLnBrk="1" hangingPunct="1"/>
            <a:r>
              <a:rPr lang="uk-UA" sz="1800" dirty="0" err="1" smtClean="0"/>
              <a:t>“Гармонія”</a:t>
            </a:r>
            <a:r>
              <a:rPr lang="uk-UA" sz="1800" dirty="0" smtClean="0"/>
              <a:t> береться до справи!</a:t>
            </a:r>
          </a:p>
          <a:p>
            <a:pPr eaLnBrk="1" hangingPunct="1"/>
            <a:endParaRPr lang="uk-UA" sz="1800" dirty="0" smtClean="0"/>
          </a:p>
          <a:p>
            <a:pPr eaLnBrk="1" hangingPunct="1"/>
            <a:r>
              <a:rPr lang="uk-UA" sz="1800" dirty="0" smtClean="0"/>
              <a:t>Тому наше екологічне кредо:</a:t>
            </a:r>
            <a:r>
              <a:rPr lang="ru-RU" sz="1800" dirty="0" smtClean="0"/>
              <a:t>«ЕКОЛОГІЧНУ КАТАСТРОФУ ЛЕГШЕ ПОПЕРЕДИТИ, НІЖ ЛІКВІДУВАТИ»</a:t>
            </a:r>
          </a:p>
          <a:p>
            <a:pPr eaLnBrk="1" hangingPunct="1">
              <a:buFontTx/>
              <a:buNone/>
            </a:pPr>
            <a:endParaRPr lang="ru-RU" sz="1800" dirty="0" smtClean="0"/>
          </a:p>
          <a:p>
            <a:pPr eaLnBrk="1" hangingPunct="1">
              <a:buFontTx/>
              <a:buNone/>
            </a:pPr>
            <a:endParaRPr lang="ru-RU" sz="1800" dirty="0" smtClean="0"/>
          </a:p>
        </p:txBody>
      </p:sp>
      <p:sp>
        <p:nvSpPr>
          <p:cNvPr id="41990" name="WordArt 6"/>
          <p:cNvSpPr>
            <a:spLocks noChangeArrowheads="1" noChangeShapeType="1" noTextEdit="1"/>
          </p:cNvSpPr>
          <p:nvPr/>
        </p:nvSpPr>
        <p:spPr bwMode="auto">
          <a:xfrm>
            <a:off x="2214546" y="285728"/>
            <a:ext cx="6789737" cy="1006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5"/>
              </a:avLst>
            </a:prstTxWarp>
          </a:bodyPr>
          <a:lstStyle/>
          <a:p>
            <a:pPr algn="ctr"/>
            <a:r>
              <a:rPr lang="uk-UA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Екологія повинна бути економічною, </a:t>
            </a:r>
          </a:p>
          <a:p>
            <a:pPr algn="ctr"/>
            <a:r>
              <a:rPr lang="uk-UA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а економіка – екологічною!</a:t>
            </a:r>
          </a:p>
        </p:txBody>
      </p:sp>
      <p:pic>
        <p:nvPicPr>
          <p:cNvPr id="41997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70548">
            <a:off x="-163300" y="2343635"/>
            <a:ext cx="4649933" cy="3581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build="p"/>
      <p:bldP spid="419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MG_20160311_1311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381000"/>
            <a:ext cx="27479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IMG_20160311_1255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276600"/>
            <a:ext cx="2682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CIMG06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895600"/>
            <a:ext cx="49911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IMG_20150424_1747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4572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WordArt 6"/>
          <p:cNvSpPr>
            <a:spLocks noChangeArrowheads="1" noChangeShapeType="1" noTextEdit="1"/>
          </p:cNvSpPr>
          <p:nvPr/>
        </p:nvSpPr>
        <p:spPr bwMode="auto">
          <a:xfrm>
            <a:off x="1676400" y="228600"/>
            <a:ext cx="5638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Уроки сталого розвитку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SC015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8956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1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47244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WordArt 6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92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Наше сміття ускладнює життя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56B13"/>
            </a:gs>
            <a:gs pos="25000">
              <a:srgbClr val="9CB86E"/>
            </a:gs>
            <a:gs pos="50000">
              <a:srgbClr val="DDEBCF"/>
            </a:gs>
            <a:gs pos="75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IMG_8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51816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IMG_8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086100"/>
            <a:ext cx="4749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5410200" y="609600"/>
            <a:ext cx="3505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Весняна </a:t>
            </a:r>
          </a:p>
          <a:p>
            <a:pPr algn="ctr"/>
            <a:r>
              <a:rPr lang="uk-UA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толока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1C39F"/>
            </a:gs>
            <a:gs pos="35001">
              <a:srgbClr val="F0EBD5"/>
            </a:gs>
            <a:gs pos="100000">
              <a:srgbClr val="FFEFD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IMG_20170309_1248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MG_20170309_125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447800"/>
            <a:ext cx="350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1219200" y="228600"/>
            <a:ext cx="6858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Акція “Подаруй птахам житло”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4" descr="20180323_105516"/>
          <p:cNvPicPr>
            <a:picLocks noChangeAspect="1" noChangeArrowheads="1"/>
          </p:cNvPicPr>
          <p:nvPr/>
        </p:nvPicPr>
        <p:blipFill>
          <a:blip r:embed="rId3" cstate="print"/>
          <a:srcRect t="23570" b="9599"/>
          <a:stretch>
            <a:fillRect/>
          </a:stretch>
        </p:blipFill>
        <p:spPr bwMode="auto">
          <a:xfrm>
            <a:off x="1331913" y="549275"/>
            <a:ext cx="5154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WordArt 5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8675687" cy="16271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uk-UA" sz="3600" b="1" kern="1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0000"/>
                    </a:gs>
                    <a:gs pos="50000">
                      <a:srgbClr val="009900"/>
                    </a:gs>
                    <a:gs pos="100000">
                      <a:srgbClr val="CC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Екологічна в нас душа.</a:t>
            </a:r>
          </a:p>
        </p:txBody>
      </p:sp>
      <p:pic>
        <p:nvPicPr>
          <p:cNvPr id="228356" name="Picture 7" descr="ooo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8860">
            <a:off x="6084888" y="1196975"/>
            <a:ext cx="32575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9379" name="WordArt 5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8281987" cy="177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Екологія - наша спільна проблема</a:t>
            </a:r>
            <a:r>
              <a:rPr lang="uk-UA" sz="36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DF222"/>
                    </a:gs>
                    <a:gs pos="50000">
                      <a:srgbClr val="CC0000"/>
                    </a:gs>
                    <a:gs pos="100000">
                      <a:srgbClr val="EDF222"/>
                    </a:gs>
                  </a:gsLst>
                  <a:lin ang="5400000" scaled="1"/>
                </a:gradFill>
                <a:latin typeface="Arial"/>
                <a:cs typeface="Arial"/>
              </a:rPr>
              <a:t>.</a:t>
            </a:r>
          </a:p>
        </p:txBody>
      </p:sp>
      <p:pic>
        <p:nvPicPr>
          <p:cNvPr id="2050" name="Picture 2" descr="G:\еколог\20180329_125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00240"/>
            <a:ext cx="7786710" cy="43800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AutoShape 2" descr="Ð ÐµÐ·ÑÐ»ÑÑÐ°Ñ Ð¿Ð¾ÑÑÐºÑ Ð·Ð¾Ð±ÑÐ°Ð¶ÐµÐ½Ñ Ð·Ð° Ð·Ð°Ð¿Ð¸ÑÐ¾Ð¼ &quot;ÑÐ¾Ð½ÑÑ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00" name="AutoShape 4" descr="Ð ÐµÐ·ÑÐ»ÑÑÐ°Ñ Ð¿Ð¾ÑÑÐºÑ Ð·Ð¾Ð±ÑÐ°Ð¶ÐµÐ½Ñ Ð·Ð° Ð·Ð°Ð¿Ð¸ÑÐ¾Ð¼ &quot;ÑÐ¾Ð½ÑÑ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1643042" y="214290"/>
            <a:ext cx="69076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Наш висновок!</a:t>
            </a:r>
            <a:endParaRPr lang="uk-UA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286248" y="178592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ru-RU" altLang="uk-UA" sz="2800" b="1" dirty="0" err="1" smtClean="0">
                <a:latin typeface="Monotype Corsiva" pitchFamily="66" charset="0"/>
              </a:rPr>
              <a:t>Ніхто</a:t>
            </a:r>
            <a:r>
              <a:rPr lang="ru-RU" altLang="uk-UA" sz="2800" b="1" dirty="0" smtClean="0">
                <a:latin typeface="Monotype Corsiva" pitchFamily="66" charset="0"/>
              </a:rPr>
              <a:t> про те не </a:t>
            </a:r>
            <a:r>
              <a:rPr lang="ru-RU" altLang="uk-UA" sz="2800" b="1" dirty="0" err="1" smtClean="0">
                <a:latin typeface="Monotype Corsiva" pitchFamily="66" charset="0"/>
              </a:rPr>
              <a:t>знає</a:t>
            </a:r>
            <a:r>
              <a:rPr lang="ru-RU" altLang="uk-UA" sz="2800" b="1" dirty="0" smtClean="0">
                <a:latin typeface="Monotype Corsiva" pitchFamily="66" charset="0"/>
              </a:rPr>
              <a:t>: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uk-UA" sz="2800" b="1" dirty="0" err="1" smtClean="0">
                <a:latin typeface="Monotype Corsiva" pitchFamily="66" charset="0"/>
              </a:rPr>
              <a:t>Звідкіль</a:t>
            </a:r>
            <a:r>
              <a:rPr lang="ru-RU" altLang="uk-UA" sz="2800" b="1" dirty="0" smtClean="0">
                <a:latin typeface="Monotype Corsiva" pitchFamily="66" charset="0"/>
              </a:rPr>
              <a:t> ,коли </a:t>
            </a:r>
            <a:r>
              <a:rPr lang="ru-RU" altLang="uk-UA" sz="2800" b="1" dirty="0" err="1" smtClean="0">
                <a:latin typeface="Monotype Corsiva" pitchFamily="66" charset="0"/>
              </a:rPr>
              <a:t>чекати</a:t>
            </a:r>
            <a:r>
              <a:rPr lang="ru-RU" altLang="uk-UA" sz="2800" b="1" dirty="0" smtClean="0">
                <a:latin typeface="Monotype Corsiva" pitchFamily="66" charset="0"/>
              </a:rPr>
              <a:t> нам </a:t>
            </a:r>
            <a:r>
              <a:rPr lang="ru-RU" altLang="uk-UA" sz="2800" b="1" dirty="0" err="1" smtClean="0">
                <a:latin typeface="Monotype Corsiva" pitchFamily="66" charset="0"/>
              </a:rPr>
              <a:t>біди</a:t>
            </a:r>
            <a:r>
              <a:rPr lang="ru-RU" altLang="uk-UA" sz="2800" b="1" dirty="0" smtClean="0">
                <a:latin typeface="Monotype Corsiva" pitchFamily="66" charset="0"/>
              </a:rPr>
              <a:t>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uk-UA" sz="2800" b="1" dirty="0" smtClean="0">
                <a:latin typeface="Monotype Corsiva" pitchFamily="66" charset="0"/>
              </a:rPr>
              <a:t>Та </a:t>
            </a:r>
            <a:r>
              <a:rPr lang="ru-RU" altLang="uk-UA" sz="2800" b="1" dirty="0" err="1" smtClean="0">
                <a:latin typeface="Monotype Corsiva" pitchFamily="66" charset="0"/>
              </a:rPr>
              <a:t>добрим</a:t>
            </a:r>
            <a:r>
              <a:rPr lang="ru-RU" altLang="uk-UA" sz="2800" b="1" dirty="0" smtClean="0">
                <a:latin typeface="Monotype Corsiva" pitchFamily="66" charset="0"/>
              </a:rPr>
              <a:t> </a:t>
            </a:r>
            <a:r>
              <a:rPr lang="ru-RU" altLang="uk-UA" sz="2800" b="1" dirty="0" err="1" smtClean="0">
                <a:latin typeface="Monotype Corsiva" pitchFamily="66" charset="0"/>
              </a:rPr>
              <a:t>серцем</a:t>
            </a:r>
            <a:r>
              <a:rPr lang="ru-RU" altLang="uk-UA" sz="2800" b="1" dirty="0" smtClean="0">
                <a:latin typeface="Monotype Corsiva" pitchFamily="66" charset="0"/>
              </a:rPr>
              <a:t> </a:t>
            </a:r>
            <a:r>
              <a:rPr lang="ru-RU" altLang="uk-UA" sz="2800" b="1" dirty="0" err="1" smtClean="0">
                <a:latin typeface="Monotype Corsiva" pitchFamily="66" charset="0"/>
              </a:rPr>
              <a:t>врятувати</a:t>
            </a:r>
            <a:r>
              <a:rPr lang="ru-RU" altLang="uk-UA" sz="2800" b="1" dirty="0" smtClean="0">
                <a:latin typeface="Monotype Corsiva" pitchFamily="66" charset="0"/>
              </a:rPr>
              <a:t> </a:t>
            </a:r>
            <a:r>
              <a:rPr lang="ru-RU" altLang="uk-UA" sz="2800" b="1" dirty="0" err="1" smtClean="0">
                <a:latin typeface="Monotype Corsiva" pitchFamily="66" charset="0"/>
              </a:rPr>
              <a:t>маєм</a:t>
            </a:r>
            <a:r>
              <a:rPr lang="ru-RU" altLang="uk-UA" sz="2800" b="1" dirty="0" smtClean="0">
                <a:latin typeface="Monotype Corsiva" pitchFamily="66" charset="0"/>
              </a:rPr>
              <a:t>,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uk-UA" sz="2800" b="1" dirty="0" smtClean="0">
                <a:latin typeface="Monotype Corsiva" pitchFamily="66" charset="0"/>
              </a:rPr>
              <a:t>Усе, </a:t>
            </a:r>
            <a:r>
              <a:rPr lang="ru-RU" altLang="uk-UA" sz="2800" b="1" dirty="0" err="1" smtClean="0">
                <a:latin typeface="Monotype Corsiva" pitchFamily="66" charset="0"/>
              </a:rPr>
              <a:t>що</a:t>
            </a:r>
            <a:r>
              <a:rPr lang="ru-RU" altLang="uk-UA" sz="2800" b="1" dirty="0" smtClean="0">
                <a:latin typeface="Monotype Corsiva" pitchFamily="66" charset="0"/>
              </a:rPr>
              <a:t> </a:t>
            </a:r>
            <a:r>
              <a:rPr lang="ru-RU" altLang="uk-UA" sz="2800" b="1" dirty="0" err="1" smtClean="0">
                <a:latin typeface="Monotype Corsiva" pitchFamily="66" charset="0"/>
              </a:rPr>
              <a:t>наскладали</a:t>
            </a:r>
            <a:r>
              <a:rPr lang="ru-RU" altLang="uk-UA" sz="2800" b="1" dirty="0" smtClean="0">
                <a:latin typeface="Monotype Corsiva" pitchFamily="66" charset="0"/>
              </a:rPr>
              <a:t> нам </a:t>
            </a:r>
            <a:r>
              <a:rPr lang="ru-RU" altLang="uk-UA" sz="2800" b="1" dirty="0" err="1" smtClean="0">
                <a:latin typeface="Monotype Corsiva" pitchFamily="66" charset="0"/>
              </a:rPr>
              <a:t>віки</a:t>
            </a:r>
            <a:r>
              <a:rPr lang="ru-RU" altLang="uk-UA" sz="2800" b="1" dirty="0" smtClean="0">
                <a:latin typeface="Monotype Corsiva" pitchFamily="66" charset="0"/>
              </a:rPr>
              <a:t>. </a:t>
            </a: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48597">
            <a:off x="113252" y="2078519"/>
            <a:ext cx="3860487" cy="23739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142976" y="4286256"/>
            <a:ext cx="7572428" cy="1754326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uk-UA" sz="3600" b="1" dirty="0" smtClean="0">
                <a:solidFill>
                  <a:srgbClr val="FF3300"/>
                </a:solidFill>
              </a:rPr>
              <a:t>Ми </a:t>
            </a:r>
            <a:r>
              <a:rPr lang="ru-RU" altLang="uk-UA" sz="3600" b="1" dirty="0" err="1" smtClean="0">
                <a:solidFill>
                  <a:srgbClr val="FF3300"/>
                </a:solidFill>
              </a:rPr>
              <a:t>закликаємо</a:t>
            </a:r>
            <a:r>
              <a:rPr lang="ru-RU" altLang="uk-UA" sz="3600" b="1" dirty="0" smtClean="0">
                <a:solidFill>
                  <a:srgbClr val="FF3300"/>
                </a:solidFill>
              </a:rPr>
              <a:t> до</a:t>
            </a:r>
          </a:p>
          <a:p>
            <a:pPr algn="ctr" eaLnBrk="1" hangingPunct="1"/>
            <a:r>
              <a:rPr lang="ru-RU" altLang="uk-UA" sz="3600" b="1" dirty="0" err="1" smtClean="0">
                <a:solidFill>
                  <a:srgbClr val="FF3300"/>
                </a:solidFill>
              </a:rPr>
              <a:t>раціонального</a:t>
            </a:r>
            <a:r>
              <a:rPr lang="ru-RU" altLang="uk-UA" sz="3600" b="1" dirty="0" smtClean="0">
                <a:solidFill>
                  <a:srgbClr val="FF3300"/>
                </a:solidFill>
              </a:rPr>
              <a:t> </a:t>
            </a:r>
            <a:r>
              <a:rPr lang="ru-RU" altLang="uk-UA" sz="3600" b="1" dirty="0" err="1" smtClean="0">
                <a:solidFill>
                  <a:srgbClr val="FF3300"/>
                </a:solidFill>
              </a:rPr>
              <a:t>природокористування</a:t>
            </a:r>
            <a:r>
              <a:rPr lang="ru-RU" altLang="uk-UA" sz="3600" b="1" dirty="0" smtClean="0">
                <a:solidFill>
                  <a:srgbClr val="FF3300"/>
                </a:solidFill>
              </a:rPr>
              <a:t>!</a:t>
            </a:r>
            <a:endParaRPr lang="ru-RU" altLang="uk-UA" sz="36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57363"/>
            <a:ext cx="46355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534232">
            <a:off x="165922" y="391675"/>
            <a:ext cx="3035172" cy="227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870148">
            <a:off x="6131054" y="4296075"/>
            <a:ext cx="2686151" cy="201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345476">
            <a:off x="219112" y="310097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5657" y="-17115"/>
            <a:ext cx="3301269" cy="251001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618647">
            <a:off x="2446941" y="4531616"/>
            <a:ext cx="2714118" cy="2032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17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1643042" y="142852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Нас турбує!</a:t>
            </a:r>
            <a:endParaRPr lang="uk-UA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572000" y="1714488"/>
            <a:ext cx="42862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2400" b="1" dirty="0" err="1" smtClean="0"/>
              <a:t>Нині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продовжує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загострюватись</a:t>
            </a:r>
            <a:r>
              <a:rPr lang="ru-RU" sz="2400" b="1" dirty="0" smtClean="0"/>
              <a:t> </a:t>
            </a:r>
            <a:r>
              <a:rPr lang="ru-RU" sz="2400" b="1" i="1" dirty="0" smtClean="0"/>
              <a:t>проблема </a:t>
            </a:r>
            <a:r>
              <a:rPr lang="ru-RU" sz="2400" b="1" i="1" dirty="0" err="1" smtClean="0"/>
              <a:t>виснаження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природних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ресурсів</a:t>
            </a:r>
            <a:r>
              <a:rPr lang="ru-RU" sz="2400" b="1" i="1" dirty="0" smtClean="0"/>
              <a:t>.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виявляється</a:t>
            </a:r>
            <a:r>
              <a:rPr lang="ru-RU" sz="2400" b="1" dirty="0" smtClean="0"/>
              <a:t> таким чином: 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 smtClean="0"/>
              <a:t>у </a:t>
            </a:r>
            <a:r>
              <a:rPr lang="ru-RU" sz="2400" b="1" dirty="0" err="1" smtClean="0"/>
              <a:t>зменшенні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рівня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запасів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природних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ресурсів</a:t>
            </a:r>
            <a:r>
              <a:rPr lang="ru-RU" sz="2400" b="1" dirty="0" smtClean="0"/>
              <a:t> , </a:t>
            </a:r>
            <a:r>
              <a:rPr lang="ru-RU" sz="2400" b="1" dirty="0" err="1" smtClean="0"/>
              <a:t>котрий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відповідає</a:t>
            </a:r>
            <a:r>
              <a:rPr lang="ru-RU" sz="2400" b="1" dirty="0" smtClean="0"/>
              <a:t> потребам </a:t>
            </a:r>
            <a:r>
              <a:rPr lang="ru-RU" sz="2400" b="1" dirty="0" err="1" smtClean="0"/>
              <a:t>людства</a:t>
            </a:r>
            <a:r>
              <a:rPr lang="ru-RU" sz="2400" b="1" dirty="0" smtClean="0"/>
              <a:t>,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технічним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можливостям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нормам </a:t>
            </a:r>
            <a:r>
              <a:rPr lang="ru-RU" sz="2400" b="1" dirty="0" err="1" smtClean="0"/>
              <a:t>безпеки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природних</a:t>
            </a:r>
            <a:r>
              <a:rPr lang="ru-RU" sz="2400" b="1" dirty="0" smtClean="0"/>
              <a:t> систем</a:t>
            </a:r>
            <a:endParaRPr lang="uk-UA" sz="2400" dirty="0"/>
          </a:p>
        </p:txBody>
      </p:sp>
      <p:pic>
        <p:nvPicPr>
          <p:cNvPr id="1026" name="Picture 2" descr="H:\уколог\20180323_1135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14107">
            <a:off x="210288" y="1747955"/>
            <a:ext cx="3555993" cy="2000246"/>
          </a:xfrm>
          <a:prstGeom prst="rect">
            <a:avLst/>
          </a:prstGeom>
          <a:noFill/>
        </p:spPr>
      </p:pic>
      <p:pic>
        <p:nvPicPr>
          <p:cNvPr id="1027" name="Picture 3" descr="H:\уколог\20180323_1112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3500438"/>
            <a:ext cx="3482963" cy="1959166"/>
          </a:xfrm>
          <a:prstGeom prst="rect">
            <a:avLst/>
          </a:prstGeom>
          <a:noFill/>
        </p:spPr>
      </p:pic>
      <p:pic>
        <p:nvPicPr>
          <p:cNvPr id="1029" name="Picture 5" descr="I:\фотографії\еколог\20180323_11395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50663"/>
            <a:ext cx="3357554" cy="16073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57363"/>
            <a:ext cx="46355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534232">
            <a:off x="165922" y="391675"/>
            <a:ext cx="3035172" cy="227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870148">
            <a:off x="6131054" y="4296075"/>
            <a:ext cx="2686151" cy="201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345476">
            <a:off x="219112" y="310097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5657" y="-17115"/>
            <a:ext cx="3301269" cy="251001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618647">
            <a:off x="2446941" y="4531616"/>
            <a:ext cx="2714118" cy="2032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17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500034" y="214290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Ми пропагуємо!</a:t>
            </a:r>
            <a:endParaRPr lang="uk-UA" sz="8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3929058" y="1447288"/>
            <a:ext cx="492919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uk-UA" altLang="uk-UA" sz="2400" b="1" dirty="0" smtClean="0">
                <a:solidFill>
                  <a:srgbClr val="FF0000"/>
                </a:solidFill>
              </a:rPr>
              <a:t>Все на землі, все треба берегти – і птаха, й звіра, і оту рослину…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uk-UA" altLang="uk-UA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uk-UA" altLang="uk-UA" sz="2400" dirty="0" smtClean="0"/>
              <a:t>Основними формами роботи природоохоронного характеру є проведення бесід, лекцій, конференцій на екологічну тематику.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uk-UA" sz="2400" dirty="0" smtClean="0"/>
              <a:t>Створені презентації за темами </a:t>
            </a:r>
            <a:r>
              <a:rPr lang="uk-UA" altLang="uk-UA" sz="2400" dirty="0" err="1" smtClean="0"/>
              <a:t>“Природа</a:t>
            </a:r>
            <a:r>
              <a:rPr lang="uk-UA" altLang="uk-UA" sz="2400" dirty="0" smtClean="0"/>
              <a:t> та </a:t>
            </a:r>
            <a:r>
              <a:rPr lang="uk-UA" altLang="uk-UA" sz="2400" dirty="0" err="1" smtClean="0"/>
              <a:t>ми”</a:t>
            </a:r>
            <a:r>
              <a:rPr lang="uk-UA" altLang="uk-UA" sz="2400" dirty="0" smtClean="0"/>
              <a:t>, </a:t>
            </a:r>
            <a:r>
              <a:rPr lang="uk-UA" altLang="uk-UA" sz="2400" dirty="0" err="1" smtClean="0"/>
              <a:t>“Сторінками</a:t>
            </a:r>
            <a:r>
              <a:rPr lang="uk-UA" altLang="uk-UA" sz="2400" dirty="0" smtClean="0"/>
              <a:t> Червоної </a:t>
            </a:r>
            <a:r>
              <a:rPr lang="uk-UA" altLang="uk-UA" sz="2400" dirty="0" err="1" smtClean="0"/>
              <a:t>книги”</a:t>
            </a:r>
            <a:r>
              <a:rPr lang="uk-UA" altLang="uk-UA" sz="2400" dirty="0" smtClean="0"/>
              <a:t>, </a:t>
            </a:r>
            <a:r>
              <a:rPr lang="uk-UA" altLang="uk-UA" sz="2400" dirty="0" err="1" smtClean="0"/>
              <a:t>“Подорож</a:t>
            </a:r>
            <a:r>
              <a:rPr lang="uk-UA" altLang="uk-UA" sz="2400" dirty="0" smtClean="0"/>
              <a:t> заповідниками </a:t>
            </a:r>
            <a:r>
              <a:rPr lang="uk-UA" altLang="uk-UA" sz="2400" dirty="0" err="1" smtClean="0"/>
              <a:t>України”</a:t>
            </a:r>
            <a:r>
              <a:rPr lang="uk-UA" altLang="uk-UA" sz="2400" dirty="0" smtClean="0"/>
              <a:t> є чудовим </a:t>
            </a:r>
            <a:r>
              <a:rPr lang="uk-UA" altLang="uk-UA" sz="2400" dirty="0" err="1" smtClean="0"/>
              <a:t>ілюстраційним</a:t>
            </a:r>
            <a:r>
              <a:rPr lang="uk-UA" altLang="uk-UA" sz="2400" dirty="0" smtClean="0"/>
              <a:t> матеріалом для пропаганди екологічних знань.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uk-UA" sz="2400" dirty="0" smtClean="0"/>
              <a:t>Традиційними в школі є екологічні місячники.</a:t>
            </a:r>
            <a:endParaRPr lang="ru-RU" altLang="uk-UA" sz="2400" dirty="0" smtClean="0"/>
          </a:p>
        </p:txBody>
      </p:sp>
      <p:pic>
        <p:nvPicPr>
          <p:cNvPr id="243714" name="Picture 2" descr="G:\еколог\20180329_1249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428736"/>
            <a:ext cx="3428992" cy="1928808"/>
          </a:xfrm>
          <a:prstGeom prst="rect">
            <a:avLst/>
          </a:prstGeom>
          <a:noFill/>
        </p:spPr>
      </p:pic>
      <p:pic>
        <p:nvPicPr>
          <p:cNvPr id="12" name="Picture 4" descr="H:\уколог\20180321_131410.jpg"/>
          <p:cNvPicPr>
            <a:picLocks noChangeAspect="1" noChangeArrowheads="1"/>
          </p:cNvPicPr>
          <p:nvPr/>
        </p:nvPicPr>
        <p:blipFill>
          <a:blip r:embed="rId10" cstate="print"/>
          <a:srcRect t="12437" r="21154" b="32839"/>
          <a:stretch>
            <a:fillRect/>
          </a:stretch>
        </p:blipFill>
        <p:spPr bwMode="auto">
          <a:xfrm>
            <a:off x="285720" y="3214686"/>
            <a:ext cx="3500462" cy="2000264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/>
          <a:srcRect t="8333"/>
          <a:stretch>
            <a:fillRect/>
          </a:stretch>
        </p:blipFill>
        <p:spPr bwMode="auto">
          <a:xfrm>
            <a:off x="0" y="5214950"/>
            <a:ext cx="320357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57363"/>
            <a:ext cx="46355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534232">
            <a:off x="165922" y="391675"/>
            <a:ext cx="3035172" cy="227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870148">
            <a:off x="6131054" y="4296075"/>
            <a:ext cx="2686151" cy="201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345476">
            <a:off x="219112" y="310097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5657" y="-17115"/>
            <a:ext cx="3301269" cy="251001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618647">
            <a:off x="2446941" y="4531616"/>
            <a:ext cx="2714118" cy="2032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17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4143372" y="1500174"/>
            <a:ext cx="50006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uk-UA" b="1" dirty="0" smtClean="0">
                <a:solidFill>
                  <a:schemeClr val="accent2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Щастя – це бути з природою, бачити її, говорити з нею.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Щоб відчути свою особисту причетність до вирішення екологічної проблеми і відповідальність за найближче оточення, потребу змінити ситуацію на краще, учні школи беруть участь у: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 конкурсах екологічних агітбригад, </a:t>
            </a:r>
            <a:r>
              <a:rPr lang="uk-UA" sz="2400" dirty="0" err="1" smtClean="0"/>
              <a:t>”Мій</a:t>
            </a:r>
            <a:r>
              <a:rPr lang="uk-UA" sz="2400" dirty="0" smtClean="0"/>
              <a:t> голос я віддаю на захист </a:t>
            </a:r>
            <a:r>
              <a:rPr lang="uk-UA" sz="2400" dirty="0" err="1" smtClean="0"/>
              <a:t>природи”</a:t>
            </a:r>
            <a:r>
              <a:rPr lang="uk-UA" sz="2400" dirty="0" smtClean="0"/>
              <a:t>,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виставці фотографій “В об’єктиві жива природа моєї </a:t>
            </a:r>
            <a:r>
              <a:rPr lang="uk-UA" sz="2400" dirty="0" err="1" smtClean="0"/>
              <a:t>Батьківщини”</a:t>
            </a:r>
            <a:r>
              <a:rPr lang="uk-UA" sz="2400" dirty="0" smtClean="0"/>
              <a:t>,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вікторині </a:t>
            </a:r>
            <a:r>
              <a:rPr lang="uk-UA" sz="2400" dirty="0" err="1" smtClean="0"/>
              <a:t>“Знай</a:t>
            </a:r>
            <a:r>
              <a:rPr lang="uk-UA" sz="2400" dirty="0" smtClean="0"/>
              <a:t>. Люби. </a:t>
            </a:r>
            <a:r>
              <a:rPr lang="uk-UA" sz="2400" dirty="0" err="1" smtClean="0"/>
              <a:t>Бережи”</a:t>
            </a:r>
            <a:endParaRPr lang="ru-RU" sz="2400" dirty="0" smtClean="0"/>
          </a:p>
        </p:txBody>
      </p:sp>
      <p:sp>
        <p:nvSpPr>
          <p:cNvPr id="10" name="Прямокутник 9"/>
          <p:cNvSpPr/>
          <p:nvPr/>
        </p:nvSpPr>
        <p:spPr>
          <a:xfrm>
            <a:off x="214282" y="142852"/>
            <a:ext cx="866775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Ми вирішуємо!</a:t>
            </a:r>
            <a:endParaRPr lang="uk-UA" sz="8800" dirty="0"/>
          </a:p>
        </p:txBody>
      </p:sp>
      <p:pic>
        <p:nvPicPr>
          <p:cNvPr id="2050" name="Picture 2" descr="H:\уколог\20180323_1128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1357298"/>
            <a:ext cx="3143240" cy="1768073"/>
          </a:xfrm>
          <a:prstGeom prst="rect">
            <a:avLst/>
          </a:prstGeom>
          <a:noFill/>
        </p:spPr>
      </p:pic>
      <p:pic>
        <p:nvPicPr>
          <p:cNvPr id="2051" name="Picture 3" descr="H:\уколог\20180323_1055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71810"/>
            <a:ext cx="1357309" cy="2412994"/>
          </a:xfrm>
          <a:prstGeom prst="rect">
            <a:avLst/>
          </a:prstGeom>
          <a:noFill/>
        </p:spPr>
      </p:pic>
      <p:pic>
        <p:nvPicPr>
          <p:cNvPr id="2053" name="Picture 5" descr="I:\фотографії\еколог\20180323_1223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0100" y="5130111"/>
            <a:ext cx="3071802" cy="1727889"/>
          </a:xfrm>
          <a:prstGeom prst="rect">
            <a:avLst/>
          </a:prstGeom>
          <a:noFill/>
        </p:spPr>
      </p:pic>
      <p:pic>
        <p:nvPicPr>
          <p:cNvPr id="2054" name="Picture 6" descr="I:\фотографії\еко тренінг\IMG_20160311_1229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298" y="3143248"/>
            <a:ext cx="1571636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Раціональне природокористування – це спосіб уникнути дефіциту природних ресурсів! 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105400" y="1603375"/>
            <a:ext cx="4038600" cy="45259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uk-UA" sz="1800" b="1" dirty="0" smtClean="0"/>
              <a:t>Раціональне природокористування передбачає: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uk-UA" sz="2000" dirty="0" smtClean="0"/>
              <a:t>розумне освоєння природних ресурсів,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uk-UA" sz="2000" dirty="0" smtClean="0"/>
              <a:t> запобігання можливих шкідливих наслідків людської діяльності,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uk-UA" sz="2000" dirty="0" smtClean="0"/>
              <a:t> підтримання та підвищення продуктивності і привабливості природних комплексів та окремих природних об'єктів. </a:t>
            </a:r>
            <a:endParaRPr lang="uk-UA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Picture 6" descr="20180329_12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4857752" cy="27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WordArt 7"/>
          <p:cNvSpPr>
            <a:spLocks noChangeArrowheads="1" noChangeShapeType="1" noTextEdit="1"/>
          </p:cNvSpPr>
          <p:nvPr/>
        </p:nvSpPr>
        <p:spPr bwMode="auto">
          <a:xfrm>
            <a:off x="2843213" y="260350"/>
            <a:ext cx="5616575" cy="25479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19B34"/>
                    </a:gs>
                    <a:gs pos="50000">
                      <a:srgbClr val="66FF33"/>
                    </a:gs>
                    <a:gs pos="100000">
                      <a:srgbClr val="319B34"/>
                    </a:gs>
                  </a:gsLst>
                  <a:lin ang="5400000" scaled="1"/>
                </a:gradFill>
                <a:latin typeface="Impact"/>
              </a:rPr>
              <a:t>Алея добра</a:t>
            </a:r>
          </a:p>
        </p:txBody>
      </p:sp>
      <p:sp>
        <p:nvSpPr>
          <p:cNvPr id="183299" name="WordArt 8"/>
          <p:cNvSpPr>
            <a:spLocks noChangeArrowheads="1" noChangeShapeType="1" noTextEdit="1"/>
          </p:cNvSpPr>
          <p:nvPr/>
        </p:nvSpPr>
        <p:spPr bwMode="auto">
          <a:xfrm>
            <a:off x="2843213" y="260350"/>
            <a:ext cx="5616575" cy="25479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19B34"/>
                    </a:gs>
                    <a:gs pos="50000">
                      <a:srgbClr val="66FF33"/>
                    </a:gs>
                    <a:gs pos="100000">
                      <a:srgbClr val="319B34"/>
                    </a:gs>
                  </a:gsLst>
                  <a:lin ang="5400000" scaled="1"/>
                </a:gradFill>
                <a:latin typeface="Impact"/>
              </a:rPr>
              <a:t>Алея добра</a:t>
            </a:r>
          </a:p>
        </p:txBody>
      </p:sp>
      <p:pic>
        <p:nvPicPr>
          <p:cNvPr id="181252" name="Picture 4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-684213" y="4076700"/>
            <a:ext cx="26241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Picture 5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4140200" y="4581525"/>
            <a:ext cx="26241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4" name="Picture 6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5508625" y="4076700"/>
            <a:ext cx="26241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5" name="Picture 7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7019925" y="4652963"/>
            <a:ext cx="26241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900113" y="4508500"/>
            <a:ext cx="26241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7" name="Picture 9" descr="ddfd05d47f134e8dac0b087cf9edc6e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25" b="9818"/>
          <a:stretch>
            <a:fillRect/>
          </a:stretch>
        </p:blipFill>
        <p:spPr bwMode="auto">
          <a:xfrm rot="349724">
            <a:off x="2627313" y="4149725"/>
            <a:ext cx="26241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EARTH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EARTH</Template>
  <TotalTime>969</TotalTime>
  <Words>601</Words>
  <Application>Microsoft Office PowerPoint</Application>
  <PresentationFormat>Екран (4:3)</PresentationFormat>
  <Paragraphs>92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слайдів</vt:lpstr>
      </vt:variant>
      <vt:variant>
        <vt:i4>46</vt:i4>
      </vt:variant>
    </vt:vector>
  </HeadingPairs>
  <TitlesOfParts>
    <vt:vector size="60" baseType="lpstr">
      <vt:lpstr>GREEN EARTH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Раціональне природокористування – це спосіб уникнути дефіциту природних ресурсів!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Ми навчаємось!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U</cp:lastModifiedBy>
  <cp:revision>110</cp:revision>
  <dcterms:created xsi:type="dcterms:W3CDTF">2018-03-19T19:17:36Z</dcterms:created>
  <dcterms:modified xsi:type="dcterms:W3CDTF">2023-01-31T03:35:31Z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TC103367939990</vt:lpwstr>
  </property>
</Properties>
</file>