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3" r:id="rId17"/>
    <p:sldId id="274"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45362B2-0B05-4127-95EE-8869656E7A32}" type="datetimeFigureOut">
              <a:rPr lang="ru-RU" smtClean="0"/>
              <a:pPr/>
              <a:t>03.02.2023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14312C-07F3-41AB-8488-74EEAD1928D8}" type="slidenum">
              <a:rPr lang="ru-RU" smtClean="0"/>
              <a:pPr/>
              <a:t>‹#›</a:t>
            </a:fld>
            <a:endParaRPr lang="ru-RU"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362B2-0B05-4127-95EE-8869656E7A32}" type="datetimeFigureOut">
              <a:rPr lang="ru-RU" smtClean="0"/>
              <a:pPr/>
              <a:t>03.02.2023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4312C-07F3-41AB-8488-74EEAD1928D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04664"/>
            <a:ext cx="8229600" cy="1656184"/>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800" b="1" dirty="0">
                <a:ln/>
                <a:solidFill>
                  <a:schemeClr val="accent3"/>
                </a:solidFill>
              </a:rPr>
              <a:t>Діти </a:t>
            </a:r>
            <a:r>
              <a:rPr lang="uk-UA" sz="4800" b="1" dirty="0" smtClean="0">
                <a:ln/>
                <a:solidFill>
                  <a:schemeClr val="accent3"/>
                </a:solidFill>
              </a:rPr>
              <a:t>та </a:t>
            </a:r>
            <a:r>
              <a:rPr lang="uk-UA" sz="4800" b="1" dirty="0">
                <a:ln/>
                <a:solidFill>
                  <a:schemeClr val="accent3"/>
                </a:solidFill>
              </a:rPr>
              <a:t>кризові ситуації</a:t>
            </a:r>
            <a:endParaRPr lang="ru-RU" sz="4800" b="1" dirty="0">
              <a:ln/>
              <a:solidFill>
                <a:schemeClr val="accent3"/>
              </a:solidFill>
            </a:endParaRPr>
          </a:p>
        </p:txBody>
      </p:sp>
      <p:pic>
        <p:nvPicPr>
          <p:cNvPr id="32770" name="Picture 2" descr="D:\Загрузки\645645645646546546464.jpg"/>
          <p:cNvPicPr>
            <a:picLocks noGrp="1" noChangeAspect="1" noChangeArrowheads="1"/>
          </p:cNvPicPr>
          <p:nvPr>
            <p:ph idx="1"/>
          </p:nvPr>
        </p:nvPicPr>
        <p:blipFill>
          <a:blip r:embed="rId2" cstate="print"/>
          <a:stretch>
            <a:fillRect/>
          </a:stretch>
        </p:blipFill>
        <p:spPr bwMode="auto">
          <a:xfrm>
            <a:off x="538262" y="1988840"/>
            <a:ext cx="8036398" cy="3203079"/>
          </a:xfrm>
          <a:prstGeom prst="rect">
            <a:avLst/>
          </a:prstGeom>
          <a:noFill/>
          <a:ln>
            <a:solidFill>
              <a:schemeClr val="tx1"/>
            </a:solidFill>
          </a:ln>
        </p:spPr>
      </p:pic>
      <p:sp>
        <p:nvSpPr>
          <p:cNvPr id="3" name="TextBox 2">
            <a:extLst>
              <a:ext uri="{FF2B5EF4-FFF2-40B4-BE49-F238E27FC236}">
                <a16:creationId xmlns:a16="http://schemas.microsoft.com/office/drawing/2014/main" xmlns="" id="{BBE6A117-790A-A1B2-9F8A-D4D037354335}"/>
              </a:ext>
            </a:extLst>
          </p:cNvPr>
          <p:cNvSpPr txBox="1"/>
          <p:nvPr/>
        </p:nvSpPr>
        <p:spPr>
          <a:xfrm>
            <a:off x="4579542" y="5191919"/>
            <a:ext cx="4572000" cy="1477328"/>
          </a:xfrm>
          <a:prstGeom prst="rect">
            <a:avLst/>
          </a:prstGeom>
          <a:noFill/>
        </p:spPr>
        <p:txBody>
          <a:bodyPr wrap="square">
            <a:spAutoFit/>
          </a:bodyPr>
          <a:lstStyle/>
          <a:p>
            <a:r>
              <a:rPr lang="ru-RU" sz="1800" b="1" dirty="0" err="1"/>
              <a:t>Підготувала</a:t>
            </a:r>
            <a:endParaRPr lang="ru-RU" sz="1800" b="1" dirty="0"/>
          </a:p>
          <a:p>
            <a:r>
              <a:rPr lang="ru-RU" sz="1800" b="1" dirty="0" err="1"/>
              <a:t>практичний</a:t>
            </a:r>
            <a:r>
              <a:rPr lang="ru-RU" sz="1800" b="1" dirty="0"/>
              <a:t> психолог ДНЗ № 1</a:t>
            </a:r>
          </a:p>
          <a:p>
            <a:r>
              <a:rPr lang="ru-RU" sz="1800" b="1" dirty="0"/>
              <a:t>Людмила ГОВОРУШКО</a:t>
            </a:r>
          </a:p>
          <a:p>
            <a:endParaRPr lang="ru-RU" sz="1800" dirty="0"/>
          </a:p>
          <a:p>
            <a:r>
              <a:rPr lang="ru-RU" sz="1600" dirty="0" err="1"/>
              <a:t>Чортків</a:t>
            </a:r>
            <a:endParaRPr lang="ru-RU" sz="1600" dirty="0"/>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Діти 11–13 років</a:t>
            </a:r>
          </a:p>
        </p:txBody>
      </p:sp>
      <p:sp>
        <p:nvSpPr>
          <p:cNvPr id="3" name="Содержимое 2"/>
          <p:cNvSpPr>
            <a:spLocks noGrp="1"/>
          </p:cNvSpPr>
          <p:nvPr>
            <p:ph sz="half" idx="1"/>
          </p:nvPr>
        </p:nvSpPr>
        <p:spPr/>
        <p:txBody>
          <a:bodyPr>
            <a:normAutofit fontScale="85000" lnSpcReduction="10000"/>
          </a:bodyPr>
          <a:lstStyle/>
          <a:p>
            <a:r>
              <a:rPr lang="ru-RU" dirty="0"/>
              <a:t>відчувають дратівливість, страх, депресію, можуть поводитися агресивно та не приймати правила. Вони бояться втратити життя, близьких, будинок, звичний спосіб життя. У цьому віці діти розуміють, що відбувається, прогнозують майбутнє, але мінімальний власний досвід викликає тривожність. </a:t>
            </a:r>
          </a:p>
          <a:p>
            <a:endParaRPr lang="ru-RU" dirty="0"/>
          </a:p>
        </p:txBody>
      </p:sp>
      <p:pic>
        <p:nvPicPr>
          <p:cNvPr id="7170" name="Picture 2" descr="D:\Загрузки\pidrostkova_kriza.jpg"/>
          <p:cNvPicPr>
            <a:picLocks noGrp="1" noChangeAspect="1" noChangeArrowheads="1"/>
          </p:cNvPicPr>
          <p:nvPr>
            <p:ph sz="half" idx="2"/>
          </p:nvPr>
        </p:nvPicPr>
        <p:blipFill>
          <a:blip r:embed="rId2" cstate="print"/>
          <a:srcRect/>
          <a:stretch>
            <a:fillRect/>
          </a:stretch>
        </p:blipFill>
        <p:spPr bwMode="auto">
          <a:xfrm>
            <a:off x="4648200" y="1916832"/>
            <a:ext cx="4038600" cy="3277825"/>
          </a:xfrm>
          <a:prstGeom prst="rect">
            <a:avLst/>
          </a:prstGeom>
          <a:noFill/>
          <a:ln>
            <a:solidFill>
              <a:schemeClr val="tx1"/>
            </a:solidFill>
          </a:ln>
          <a:scene3d>
            <a:camera prst="perspectiveHeroicExtremeLeftFacing"/>
            <a:lightRig rig="threePt" dir="t"/>
          </a:scene3d>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Допомога дорослого</a:t>
            </a:r>
          </a:p>
        </p:txBody>
      </p:sp>
      <p:sp>
        <p:nvSpPr>
          <p:cNvPr id="6" name="Содержимое 5"/>
          <p:cNvSpPr>
            <a:spLocks noGrp="1"/>
          </p:cNvSpPr>
          <p:nvPr>
            <p:ph sz="half" idx="1"/>
          </p:nvPr>
        </p:nvSpPr>
        <p:spPr>
          <a:xfrm>
            <a:off x="457200" y="1268760"/>
            <a:ext cx="4038600" cy="5040560"/>
          </a:xfrm>
          <a:solidFill>
            <a:schemeClr val="bg2"/>
          </a:solidFill>
        </p:spPr>
        <p:txBody>
          <a:bodyPr>
            <a:noAutofit/>
          </a:bodyPr>
          <a:lstStyle/>
          <a:p>
            <a:r>
              <a:rPr lang="ru-RU" sz="1800" dirty="0"/>
              <a:t>Батькам можна відкрито говорити про свої переживання, страхи та допомагати дітям відтворювати соціальні зв’язки. Приділяйте дітям час та увагу. Допоможіть їм займатися звичними справами. Поясніть, що сталося і що відбувається зараз. Дозвольте їм сумувати, не чекайте, що вони виявляться сильнішими. Вислухайте їх міркування і страхи без засуджень і оцінок. Чітко визначте правила поведінки і поясніть, чого чекаєте від них. Запитайте, чого вони побоюються, підтримайте їх, обговоріть, як краще вчинити, щоб залишитися неушкодженим.</a:t>
            </a:r>
          </a:p>
          <a:p>
            <a:endParaRPr lang="ru-RU" sz="1800" dirty="0"/>
          </a:p>
        </p:txBody>
      </p:sp>
      <p:sp>
        <p:nvSpPr>
          <p:cNvPr id="7" name="Содержимое 6"/>
          <p:cNvSpPr>
            <a:spLocks noGrp="1"/>
          </p:cNvSpPr>
          <p:nvPr>
            <p:ph sz="half" idx="2"/>
          </p:nvPr>
        </p:nvSpPr>
        <p:spPr>
          <a:xfrm>
            <a:off x="4648200" y="1268760"/>
            <a:ext cx="4038600" cy="4968552"/>
          </a:xfrm>
          <a:solidFill>
            <a:schemeClr val="bg1">
              <a:lumMod val="75000"/>
              <a:lumOff val="25000"/>
            </a:schemeClr>
          </a:solidFill>
        </p:spPr>
        <p:txBody>
          <a:bodyPr>
            <a:normAutofit fontScale="47500" lnSpcReduction="20000"/>
          </a:bodyPr>
          <a:lstStyle/>
          <a:p>
            <a:r>
              <a:rPr lang="ru-RU" sz="3800" dirty="0"/>
              <a:t>Заохочуйте їх прагнення приносити користь оточуючим, і надавайте таку можливість.</a:t>
            </a:r>
            <a:endParaRPr lang="en-US" sz="3800" dirty="0"/>
          </a:p>
          <a:p>
            <a:pPr>
              <a:buNone/>
            </a:pPr>
            <a:endParaRPr lang="ru-RU" sz="3800" dirty="0"/>
          </a:p>
          <a:p>
            <a:r>
              <a:rPr lang="ru-RU" sz="3800" dirty="0"/>
              <a:t>Також майте на увазі, що діти часто збираються навколо місця події і можуть стати свідками жахливих подій, навіть якщо вони або їх батьки або піклувальники безпосередньо не постраждали. У хаосі кризи дорослі часто поглинені своїми турботами і не можуть уважно стежити за тим, чим зайняті діти, що вони бачать або чують. Постарайтеся захистити дітей від трагічних дій або розповідей очевидців.</a:t>
            </a:r>
          </a:p>
          <a:p>
            <a:endParaRPr lang="ru-RU" dirty="0"/>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Діти 14–18 років</a:t>
            </a:r>
          </a:p>
        </p:txBody>
      </p:sp>
      <p:pic>
        <p:nvPicPr>
          <p:cNvPr id="8194" name="Picture 2" descr="D:\Загрузки\4f3a764d94a8d756071b648708a94b6a.jpg"/>
          <p:cNvPicPr>
            <a:picLocks noGrp="1" noChangeAspect="1" noChangeArrowheads="1"/>
          </p:cNvPicPr>
          <p:nvPr>
            <p:ph sz="half" idx="1"/>
          </p:nvPr>
        </p:nvPicPr>
        <p:blipFill>
          <a:blip r:embed="rId2" cstate="print"/>
          <a:srcRect/>
          <a:stretch>
            <a:fillRect/>
          </a:stretch>
        </p:blipFill>
        <p:spPr bwMode="auto">
          <a:xfrm>
            <a:off x="395536" y="1700808"/>
            <a:ext cx="5040560" cy="4248472"/>
          </a:xfrm>
          <a:prstGeom prst="rect">
            <a:avLst/>
          </a:prstGeom>
          <a:noFill/>
          <a:ln>
            <a:solidFill>
              <a:schemeClr val="tx1"/>
            </a:solidFill>
          </a:ln>
          <a:scene3d>
            <a:camera prst="perspectiveContrastingRightFacing"/>
            <a:lightRig rig="threePt" dir="t"/>
          </a:scene3d>
        </p:spPr>
      </p:pic>
      <p:sp>
        <p:nvSpPr>
          <p:cNvPr id="7" name="Содержимое 6"/>
          <p:cNvSpPr>
            <a:spLocks noGrp="1"/>
          </p:cNvSpPr>
          <p:nvPr>
            <p:ph sz="half" idx="2"/>
          </p:nvPr>
        </p:nvSpPr>
        <p:spPr/>
        <p:txBody>
          <a:bodyPr>
            <a:normAutofit fontScale="92500" lnSpcReduction="20000"/>
          </a:bodyPr>
          <a:lstStyle/>
          <a:p>
            <a:r>
              <a:rPr lang="ru-RU" dirty="0"/>
              <a:t>проявляють небезпечну поведінку, можливі спроби самогубства, реакції, що нагадують реакції дорослих. Бояться втратити себе, своє місце, життя, близьких. Можуть радикально сприймати ситуацію, адже підліток тільки стає на ноги, а звичний світ зруйнувався</a:t>
            </a:r>
            <a:r>
              <a:rPr lang="en-US" dirty="0"/>
              <a:t>.</a:t>
            </a:r>
            <a:endParaRPr lang="ru-RU" dirty="0"/>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Допомога дорослого</a:t>
            </a:r>
          </a:p>
        </p:txBody>
      </p:sp>
      <p:sp>
        <p:nvSpPr>
          <p:cNvPr id="6" name="Содержимое 5"/>
          <p:cNvSpPr>
            <a:spLocks noGrp="1"/>
          </p:cNvSpPr>
          <p:nvPr>
            <p:ph sz="half" idx="1"/>
          </p:nvPr>
        </p:nvSpPr>
        <p:spPr/>
        <p:txBody>
          <a:bodyPr>
            <a:normAutofit fontScale="92500"/>
          </a:bodyPr>
          <a:lstStyle/>
          <a:p>
            <a:r>
              <a:rPr lang="ru-RU" dirty="0"/>
              <a:t>У цьому віці дорослим важливо не заохочувати підлітка брати на себе роль дорослого. З підлітком слід ділитися досвідом, розмовляти, допомагати знизити емоційне напруження, дати можливість бути природним зі своїми переживаннями.</a:t>
            </a:r>
          </a:p>
          <a:p>
            <a:endParaRPr lang="ru-RU" dirty="0"/>
          </a:p>
        </p:txBody>
      </p:sp>
      <p:pic>
        <p:nvPicPr>
          <p:cNvPr id="9218" name="Picture 2" descr="D:\Загрузки\i093724.jpg"/>
          <p:cNvPicPr>
            <a:picLocks noGrp="1" noChangeAspect="1" noChangeArrowheads="1"/>
          </p:cNvPicPr>
          <p:nvPr>
            <p:ph sz="half" idx="2"/>
          </p:nvPr>
        </p:nvPicPr>
        <p:blipFill>
          <a:blip r:embed="rId2" cstate="print"/>
          <a:srcRect/>
          <a:stretch>
            <a:fillRect/>
          </a:stretch>
        </p:blipFill>
        <p:spPr bwMode="auto">
          <a:xfrm>
            <a:off x="4427984" y="1628800"/>
            <a:ext cx="4258816" cy="3433845"/>
          </a:xfrm>
          <a:prstGeom prst="rect">
            <a:avLst/>
          </a:prstGeom>
          <a:noFill/>
          <a:ln>
            <a:solidFill>
              <a:schemeClr val="tx1"/>
            </a:solidFill>
          </a:ln>
          <a:scene3d>
            <a:camera prst="perspectiveHeroicExtremeLeftFacing"/>
            <a:lightRig rig="threePt" dir="t"/>
          </a:scene3d>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Загрузки\d96228ab2761a36221ac8ff624f71e1c785a13ab.jpg"/>
          <p:cNvPicPr>
            <a:picLocks noChangeAspect="1" noChangeArrowheads="1"/>
          </p:cNvPicPr>
          <p:nvPr/>
        </p:nvPicPr>
        <p:blipFill>
          <a:blip r:embed="rId2" cstate="print"/>
          <a:srcRect/>
          <a:stretch>
            <a:fillRect/>
          </a:stretch>
        </p:blipFill>
        <p:spPr bwMode="auto">
          <a:xfrm>
            <a:off x="539552" y="4225952"/>
            <a:ext cx="3816424" cy="2206846"/>
          </a:xfrm>
          <a:prstGeom prst="rect">
            <a:avLst/>
          </a:prstGeom>
          <a:noFill/>
          <a:scene3d>
            <a:camera prst="isometricOffAxis1Right"/>
            <a:lightRig rig="threePt" dir="t"/>
          </a:scene3d>
        </p:spPr>
      </p:pic>
      <p:sp>
        <p:nvSpPr>
          <p:cNvPr id="5" name="Заголовок 4"/>
          <p:cNvSpPr>
            <a:spLocks noGrp="1"/>
          </p:cNvSpPr>
          <p:nvPr>
            <p:ph type="title"/>
          </p:nvPr>
        </p:nvSpPr>
        <p:spPr/>
        <p:txBody>
          <a:bodyPr>
            <a:normAutofit fontScale="90000"/>
          </a:bodyPr>
          <a:lstStyle/>
          <a:p>
            <a:r>
              <a:rPr lang="en-US" sz="3600" b="1" dirty="0"/>
              <a:t/>
            </a:r>
            <a:br>
              <a:rPr lang="en-US" sz="3600" b="1" dirty="0"/>
            </a:br>
            <a:r>
              <a:rPr lang="en-US" sz="3600" b="1" dirty="0"/>
              <a:t/>
            </a:r>
            <a:br>
              <a:rPr lang="en-US" sz="3600" b="1" dirty="0"/>
            </a:br>
            <a:r>
              <a:rPr lang="ru-RU"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Як зробити спілкування з дитиною доброзичливим</a:t>
            </a:r>
            <a:br>
              <a:rPr lang="ru-RU"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dirty="0"/>
              <a:t/>
            </a:r>
            <a:br>
              <a:rPr lang="ru-RU" dirty="0"/>
            </a:br>
            <a:endParaRPr lang="ru-RU" dirty="0"/>
          </a:p>
        </p:txBody>
      </p:sp>
      <p:sp>
        <p:nvSpPr>
          <p:cNvPr id="6" name="Содержимое 5"/>
          <p:cNvSpPr>
            <a:spLocks noGrp="1"/>
          </p:cNvSpPr>
          <p:nvPr>
            <p:ph sz="half" idx="1"/>
          </p:nvPr>
        </p:nvSpPr>
        <p:spPr>
          <a:xfrm>
            <a:off x="457200" y="1268760"/>
            <a:ext cx="4038600" cy="4857403"/>
          </a:xfrm>
        </p:spPr>
        <p:txBody>
          <a:bodyPr>
            <a:normAutofit/>
          </a:bodyPr>
          <a:lstStyle/>
          <a:p>
            <a:r>
              <a:rPr lang="ru-RU" sz="2000" b="1" dirty="0">
                <a:solidFill>
                  <a:srgbClr val="C00000"/>
                </a:solidFill>
              </a:rPr>
              <a:t>Пам'ятка для батьків</a:t>
            </a:r>
            <a:endParaRPr lang="en-US" sz="2000" b="1" dirty="0">
              <a:solidFill>
                <a:srgbClr val="C00000"/>
              </a:solidFill>
            </a:endParaRPr>
          </a:p>
          <a:p>
            <a:pPr lvl="0"/>
            <a:r>
              <a:rPr lang="ru-RU" sz="2000" b="1" dirty="0">
                <a:solidFill>
                  <a:srgbClr val="002060"/>
                </a:solidFill>
              </a:rPr>
              <a:t>Визначте те, що вас дратує в дитині. Поміркуйте, чи не пов'язано це з аналогічними якостями або рисами характеру</a:t>
            </a:r>
            <a:r>
              <a:rPr lang="en-US" sz="2000" b="1" dirty="0">
                <a:solidFill>
                  <a:srgbClr val="002060"/>
                </a:solidFill>
              </a:rPr>
              <a:t> </a:t>
            </a:r>
            <a:r>
              <a:rPr lang="ru-RU" sz="2000" b="1" dirty="0">
                <a:solidFill>
                  <a:srgbClr val="002060"/>
                </a:solidFill>
              </a:rPr>
              <a:t> у вас та ваших близьких. Тому якщо хочете змінити дитину — почніть із себе.</a:t>
            </a:r>
          </a:p>
          <a:p>
            <a:endParaRPr lang="ru-RU" sz="2000" b="1" dirty="0">
              <a:solidFill>
                <a:srgbClr val="7030A0"/>
              </a:solidFill>
            </a:endParaRPr>
          </a:p>
        </p:txBody>
      </p:sp>
      <p:sp>
        <p:nvSpPr>
          <p:cNvPr id="7" name="Содержимое 6"/>
          <p:cNvSpPr>
            <a:spLocks noGrp="1"/>
          </p:cNvSpPr>
          <p:nvPr>
            <p:ph sz="half" idx="2"/>
          </p:nvPr>
        </p:nvSpPr>
        <p:spPr>
          <a:xfrm>
            <a:off x="4648200" y="1340768"/>
            <a:ext cx="4038600" cy="5184576"/>
          </a:xfrm>
        </p:spPr>
        <p:style>
          <a:lnRef idx="1">
            <a:schemeClr val="accent4"/>
          </a:lnRef>
          <a:fillRef idx="2">
            <a:schemeClr val="accent4"/>
          </a:fillRef>
          <a:effectRef idx="1">
            <a:schemeClr val="accent4"/>
          </a:effectRef>
          <a:fontRef idx="minor">
            <a:schemeClr val="dk1"/>
          </a:fontRef>
        </p:style>
        <p:txBody>
          <a:bodyPr>
            <a:noAutofit/>
          </a:bodyPr>
          <a:lstStyle/>
          <a:p>
            <a:pPr lvl="0" fontAlgn="base"/>
            <a:r>
              <a:rPr lang="ru-RU" sz="1600" dirty="0"/>
              <a:t>Спробуйте порахувати до десяти перш ніж сказати дитині образливі слова. Це дасть змогу витримати паузу та поміркувати над тим, як можна «м'якіше» висловити те, що вам не подобається в її поведінці. Адже зауваження слід робити так, щоб дитина їх справді почула. Інакше вона може «закритися» від образи, чекаючи вдалої нагоди, щоб відповісти вам тим самим. Наприклад, звертання до дитини «Ти, ледарю, сідай робити уроки» можна перефразувати так: «Давай сплануємо твій час: через п'ять хвилин ти сідаєш робити домашнє завдання, а через годину виконаєш його і підеш гуляти».</a:t>
            </a:r>
          </a:p>
          <a:p>
            <a:r>
              <a:rPr lang="ru-RU" sz="1600" dirty="0"/>
              <a:t>Уникайте висловів на кшталт: «Завжди ти такий, завжди все неправильно робиш», «Ти невиправний!». </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4400" y="548680"/>
            <a:ext cx="8229600" cy="1143000"/>
          </a:xfrm>
        </p:spPr>
        <p:txBody>
          <a:bodyPr>
            <a:normAutofit/>
          </a:bodyPr>
          <a:lstStyle/>
          <a:p>
            <a: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Рекомендації для педагогів</a:t>
            </a:r>
            <a:b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2289" name="Picture 1"/>
          <p:cNvPicPr>
            <a:picLocks noGrp="1" noChangeAspect="1" noChangeArrowheads="1"/>
          </p:cNvPicPr>
          <p:nvPr>
            <p:ph sz="half" idx="1"/>
          </p:nvPr>
        </p:nvPicPr>
        <p:blipFill>
          <a:blip r:embed="rId2" cstate="print"/>
          <a:srcRect/>
          <a:stretch>
            <a:fillRect/>
          </a:stretch>
        </p:blipFill>
        <p:spPr bwMode="auto">
          <a:xfrm>
            <a:off x="601751" y="1124744"/>
            <a:ext cx="8085049" cy="4968552"/>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Рекомендації для педагогів</a:t>
            </a:r>
            <a:r>
              <a:rPr lang="ru-RU" dirty="0"/>
              <a:t/>
            </a:r>
            <a:br>
              <a:rPr lang="ru-RU" dirty="0"/>
            </a:br>
            <a:endParaRPr lang="ru-RU" dirty="0"/>
          </a:p>
        </p:txBody>
      </p:sp>
      <p:sp>
        <p:nvSpPr>
          <p:cNvPr id="6" name="Содержимое 5"/>
          <p:cNvSpPr>
            <a:spLocks noGrp="1"/>
          </p:cNvSpPr>
          <p:nvPr>
            <p:ph idx="1"/>
          </p:nvPr>
        </p:nvSpPr>
        <p:spPr>
          <a:xfrm>
            <a:off x="457200" y="1052736"/>
            <a:ext cx="8229600" cy="5073427"/>
          </a:xfrm>
          <a:solidFill>
            <a:schemeClr val="bg1">
              <a:lumMod val="75000"/>
              <a:lumOff val="25000"/>
            </a:schemeClr>
          </a:solidFill>
        </p:spPr>
        <p:txBody>
          <a:bodyPr>
            <a:normAutofit fontScale="92500" lnSpcReduction="20000"/>
          </a:bodyPr>
          <a:lstStyle/>
          <a:p>
            <a:pPr marL="548640" lvl="8" indent="-411480">
              <a:buClr>
                <a:schemeClr val="tx1">
                  <a:shade val="95000"/>
                </a:schemeClr>
              </a:buClr>
              <a:buSzPct val="65000"/>
              <a:buFont typeface="Wingdings 2"/>
              <a:buChar char=""/>
            </a:pPr>
            <a:r>
              <a:rPr lang="ru-RU" sz="2600" i="1" dirty="0"/>
              <a:t>Заохочуйте дитину до виконання щоденних справ</a:t>
            </a:r>
            <a:endParaRPr lang="en-US" sz="2600" i="1" dirty="0"/>
          </a:p>
          <a:p>
            <a:r>
              <a:rPr lang="ru-RU" i="1" dirty="0"/>
              <a:t> </a:t>
            </a:r>
            <a:r>
              <a:rPr lang="ru-RU" sz="2400" i="1" dirty="0"/>
              <a:t>Надавайте дитині можливість вибору.</a:t>
            </a:r>
            <a:endParaRPr lang="en-US" sz="2400" i="1" dirty="0"/>
          </a:p>
          <a:p>
            <a:r>
              <a:rPr lang="ru-RU" sz="2400" i="1" dirty="0"/>
              <a:t> Оберіть дорослого, який зможе забезпечити дитині додаткову підтримку</a:t>
            </a:r>
            <a:endParaRPr lang="en-US" sz="2400" i="1" dirty="0"/>
          </a:p>
          <a:p>
            <a:r>
              <a:rPr lang="ru-RU" sz="2400" i="1" dirty="0"/>
              <a:t>Не слід замовчувати травмуюючу ситуацію</a:t>
            </a:r>
            <a:endParaRPr lang="en-US" sz="2400" i="1" dirty="0"/>
          </a:p>
          <a:p>
            <a:pPr fontAlgn="base"/>
            <a:r>
              <a:rPr lang="ru-RU" sz="2400" i="1" dirty="0"/>
              <a:t>Будьте готовими до непростих запитань: </a:t>
            </a:r>
            <a:r>
              <a:rPr lang="ru-RU" sz="2400" dirty="0"/>
              <a:t>«Чому відбулася та чи та подія?» (продемонструйте своє ставлення до ситуації), «Чи все буде добре?» (не давайте неправдивих обіцянок і марних надій, однак розкажіть, що рятувальні організації, волонтери, міністерства та відомства, військові та міліція роблять усе можливе для відновлення миру та порядку).</a:t>
            </a:r>
            <a:endParaRPr lang="en-US" sz="2400" dirty="0"/>
          </a:p>
          <a:p>
            <a:pPr lvl="0" fontAlgn="base"/>
            <a:r>
              <a:rPr lang="ru-RU" sz="2400" i="1" dirty="0"/>
              <a:t> Оголосіть хвилину мовчання. </a:t>
            </a:r>
            <a:r>
              <a:rPr lang="ru-RU" sz="2400" dirty="0"/>
              <a:t>Поясніть дітям, що в такий спосіб ушановують загиблих.</a:t>
            </a:r>
          </a:p>
          <a:p>
            <a:pPr lvl="0" fontAlgn="base"/>
            <a:r>
              <a:rPr lang="ru-RU" sz="2400" i="1" dirty="0"/>
              <a:t>Подбайте про те, щоб дитина мала можливість гратися і навчатися разом з однолітками, </a:t>
            </a:r>
            <a:r>
              <a:rPr lang="ru-RU" sz="2400" dirty="0"/>
              <a:t>адже їхня підтримка дуже важлива для неї.</a:t>
            </a:r>
          </a:p>
          <a:p>
            <a:pPr lvl="0"/>
            <a:endParaRPr lang="ru-RU" dirty="0"/>
          </a:p>
          <a:p>
            <a:endParaRPr lang="ru-RU"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Рекомендації для педагогів</a:t>
            </a:r>
            <a:b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Содержимое 4"/>
          <p:cNvSpPr>
            <a:spLocks noGrp="1"/>
          </p:cNvSpPr>
          <p:nvPr>
            <p:ph idx="1"/>
          </p:nvPr>
        </p:nvSpPr>
        <p:spPr>
          <a:xfrm>
            <a:off x="457200" y="1124744"/>
            <a:ext cx="8229600" cy="5184616"/>
          </a:xfrm>
          <a:solidFill>
            <a:schemeClr val="bg1">
              <a:lumMod val="75000"/>
              <a:lumOff val="25000"/>
            </a:schemeClr>
          </a:solidFill>
        </p:spPr>
        <p:txBody>
          <a:bodyPr>
            <a:normAutofit/>
          </a:bodyPr>
          <a:lstStyle/>
          <a:p>
            <a:r>
              <a:rPr lang="ru-RU" sz="2400" i="1" dirty="0"/>
              <a:t>Будьте готовими до </a:t>
            </a:r>
            <a:r>
              <a:rPr lang="ru-RU" sz="2400" i="1" dirty="0"/>
              <a:t>діалогу</a:t>
            </a:r>
            <a:r>
              <a:rPr lang="ru-RU" sz="2400" i="1" dirty="0"/>
              <a:t> з дитиною. </a:t>
            </a:r>
            <a:endParaRPr lang="en-US" sz="2400" i="1" dirty="0"/>
          </a:p>
          <a:p>
            <a:r>
              <a:rPr lang="ru-RU" sz="2400" i="1" dirty="0"/>
              <a:t>Підтримуйте</a:t>
            </a:r>
            <a:r>
              <a:rPr lang="ru-RU" sz="2400" i="1" dirty="0"/>
              <a:t> дитину у </a:t>
            </a:r>
            <a:r>
              <a:rPr lang="ru-RU" sz="2400" i="1" dirty="0"/>
              <a:t>формуванні</a:t>
            </a:r>
            <a:r>
              <a:rPr lang="ru-RU" sz="2400" i="1" dirty="0"/>
              <a:t> </a:t>
            </a:r>
            <a:r>
              <a:rPr lang="ru-RU" sz="2400" i="1" dirty="0"/>
              <a:t>позитивних</a:t>
            </a:r>
            <a:r>
              <a:rPr lang="ru-RU" sz="2400" i="1" dirty="0"/>
              <a:t> </a:t>
            </a:r>
            <a:r>
              <a:rPr lang="ru-RU" sz="2400" i="1" dirty="0"/>
              <a:t>методів</a:t>
            </a:r>
            <a:r>
              <a:rPr lang="ru-RU" sz="2400" i="1" dirty="0"/>
              <a:t> </a:t>
            </a:r>
            <a:r>
              <a:rPr lang="ru-RU" sz="2400" i="1" dirty="0"/>
              <a:t>подолання</a:t>
            </a:r>
            <a:r>
              <a:rPr lang="ru-RU" sz="2400" i="1" dirty="0"/>
              <a:t> </a:t>
            </a:r>
            <a:r>
              <a:rPr lang="ru-RU" sz="2400" i="1" dirty="0"/>
              <a:t>стресу</a:t>
            </a:r>
            <a:r>
              <a:rPr lang="ru-RU" sz="2400" i="1" dirty="0"/>
              <a:t> та страху. </a:t>
            </a:r>
            <a:endParaRPr lang="en-US" sz="2400" i="1" dirty="0"/>
          </a:p>
          <a:p>
            <a:r>
              <a:rPr lang="ru-RU" sz="2400" i="1" dirty="0"/>
              <a:t>Будьте </a:t>
            </a:r>
            <a:r>
              <a:rPr lang="ru-RU" sz="2400" i="1" dirty="0"/>
              <a:t>пильними</a:t>
            </a:r>
            <a:r>
              <a:rPr lang="ru-RU" sz="2400" i="1" dirty="0"/>
              <a:t> до </a:t>
            </a:r>
            <a:r>
              <a:rPr lang="ru-RU" sz="2400" i="1" dirty="0"/>
              <a:t>явищ</a:t>
            </a:r>
            <a:r>
              <a:rPr lang="ru-RU" sz="2400" i="1" dirty="0"/>
              <a:t> </a:t>
            </a:r>
            <a:r>
              <a:rPr lang="ru-RU" sz="2400" i="1" dirty="0"/>
              <a:t>навколишнього</a:t>
            </a:r>
            <a:r>
              <a:rPr lang="ru-RU" sz="2400" i="1" dirty="0"/>
              <a:t> </a:t>
            </a:r>
            <a:r>
              <a:rPr lang="ru-RU" sz="2400" i="1" dirty="0"/>
              <a:t>середовища</a:t>
            </a:r>
            <a:endParaRPr lang="en-US" sz="2400" i="1" dirty="0"/>
          </a:p>
          <a:p>
            <a:r>
              <a:rPr lang="ru-RU" sz="2400" i="1" dirty="0"/>
              <a:t>Чиніть</a:t>
            </a:r>
            <a:r>
              <a:rPr lang="ru-RU" sz="2400" i="1" dirty="0"/>
              <a:t> </a:t>
            </a:r>
            <a:r>
              <a:rPr lang="ru-RU" sz="2400" i="1" dirty="0"/>
              <a:t>опір</a:t>
            </a:r>
            <a:r>
              <a:rPr lang="ru-RU" sz="2400" i="1" dirty="0"/>
              <a:t> </a:t>
            </a:r>
            <a:r>
              <a:rPr lang="ru-RU" sz="2400" i="1" dirty="0"/>
              <a:t>намаганням</a:t>
            </a:r>
            <a:r>
              <a:rPr lang="ru-RU" sz="2400" i="1" dirty="0"/>
              <a:t> дитини </a:t>
            </a:r>
            <a:r>
              <a:rPr lang="ru-RU" sz="2400" i="1" dirty="0"/>
              <a:t>залучити</a:t>
            </a:r>
            <a:r>
              <a:rPr lang="ru-RU" sz="2400" i="1" dirty="0"/>
              <a:t> вас до негативного переживання </a:t>
            </a:r>
            <a:r>
              <a:rPr lang="ru-RU" sz="2400" i="1" dirty="0"/>
              <a:t>травми</a:t>
            </a:r>
            <a:r>
              <a:rPr lang="ru-RU" sz="2400" i="1" dirty="0"/>
              <a:t>. </a:t>
            </a:r>
            <a:endParaRPr lang="en-US" sz="2400" i="1" dirty="0"/>
          </a:p>
          <a:p>
            <a:pPr lvl="0"/>
            <a:r>
              <a:rPr lang="ru-RU" sz="2400" i="1" dirty="0"/>
              <a:t>Бережіть</a:t>
            </a:r>
            <a:r>
              <a:rPr lang="ru-RU" sz="2400" i="1" dirty="0"/>
              <a:t> </a:t>
            </a:r>
            <a:r>
              <a:rPr lang="ru-RU" sz="2400" i="1" dirty="0"/>
              <a:t>власне</a:t>
            </a:r>
            <a:r>
              <a:rPr lang="ru-RU" sz="2400" i="1" dirty="0"/>
              <a:t> емоційне та </a:t>
            </a:r>
            <a:r>
              <a:rPr lang="ru-RU" sz="2400" i="1" dirty="0"/>
              <a:t>фізичне</a:t>
            </a:r>
            <a:r>
              <a:rPr lang="ru-RU" sz="2400" i="1" dirty="0"/>
              <a:t> </a:t>
            </a:r>
            <a:r>
              <a:rPr lang="ru-RU" sz="2400" i="1" dirty="0"/>
              <a:t>здоров'я</a:t>
            </a:r>
            <a:r>
              <a:rPr lang="ru-RU" sz="2400" i="1" dirty="0"/>
              <a:t>. </a:t>
            </a:r>
            <a:r>
              <a:rPr lang="ru-RU" sz="2400" dirty="0"/>
              <a:t>Дитині, яка бачить поруч </a:t>
            </a:r>
            <a:r>
              <a:rPr lang="ru-RU" sz="2400" dirty="0"/>
              <a:t>упевнених</a:t>
            </a:r>
            <a:r>
              <a:rPr lang="ru-RU" sz="2400" dirty="0"/>
              <a:t>, </a:t>
            </a:r>
            <a:r>
              <a:rPr lang="ru-RU" sz="2400" dirty="0"/>
              <a:t>спокійних</a:t>
            </a:r>
            <a:r>
              <a:rPr lang="ru-RU" sz="2400" dirty="0"/>
              <a:t> та </a:t>
            </a:r>
            <a:r>
              <a:rPr lang="ru-RU" sz="2400" dirty="0"/>
              <a:t>бадьорих</a:t>
            </a:r>
            <a:r>
              <a:rPr lang="ru-RU" sz="2400" dirty="0"/>
              <a:t> дорослих, </a:t>
            </a:r>
            <a:r>
              <a:rPr lang="ru-RU" sz="2400" dirty="0"/>
              <a:t>швидше</a:t>
            </a:r>
            <a:r>
              <a:rPr lang="ru-RU" sz="2400" dirty="0"/>
              <a:t> </a:t>
            </a:r>
            <a:r>
              <a:rPr lang="ru-RU" sz="2400" dirty="0"/>
              <a:t>вдається</a:t>
            </a:r>
            <a:r>
              <a:rPr lang="ru-RU" sz="2400" dirty="0"/>
              <a:t> </a:t>
            </a:r>
            <a:r>
              <a:rPr lang="ru-RU" sz="2400" dirty="0"/>
              <a:t>нормалізувати</a:t>
            </a:r>
            <a:r>
              <a:rPr lang="ru-RU" sz="2400" dirty="0"/>
              <a:t> </a:t>
            </a:r>
            <a:r>
              <a:rPr lang="ru-RU" sz="2400" dirty="0"/>
              <a:t>свій</a:t>
            </a:r>
            <a:r>
              <a:rPr lang="ru-RU" sz="2400" dirty="0"/>
              <a:t> стан.</a:t>
            </a:r>
          </a:p>
          <a:p>
            <a:endParaRPr lang="ru-RU" dirty="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Загрузки\images (3).jpg"/>
          <p:cNvPicPr>
            <a:picLocks noChangeAspect="1" noChangeArrowheads="1"/>
          </p:cNvPicPr>
          <p:nvPr/>
        </p:nvPicPr>
        <p:blipFill>
          <a:blip r:embed="rId2" cstate="print"/>
          <a:srcRect/>
          <a:stretch>
            <a:fillRect/>
          </a:stretch>
        </p:blipFill>
        <p:spPr bwMode="auto">
          <a:xfrm>
            <a:off x="1145006" y="764704"/>
            <a:ext cx="6811369" cy="4450094"/>
          </a:xfrm>
          <a:prstGeom prst="rect">
            <a:avLst/>
          </a:prstGeom>
          <a:noFill/>
        </p:spPr>
      </p:pic>
      <p:sp>
        <p:nvSpPr>
          <p:cNvPr id="2" name="Заголовок 1"/>
          <p:cNvSpPr>
            <a:spLocks noGrp="1"/>
          </p:cNvSpPr>
          <p:nvPr>
            <p:ph type="title"/>
          </p:nvPr>
        </p:nvSpPr>
        <p:spPr>
          <a:xfrm>
            <a:off x="467544" y="2871007"/>
            <a:ext cx="8229600" cy="2736304"/>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000" b="1" dirty="0">
                <a:ln/>
                <a:solidFill>
                  <a:schemeClr val="accent3"/>
                </a:solidFill>
              </a:rPr>
              <a:t/>
            </a:r>
            <a:br>
              <a:rPr lang="uk-UA" sz="4000" b="1" dirty="0">
                <a:ln/>
                <a:solidFill>
                  <a:schemeClr val="accent3"/>
                </a:solidFill>
              </a:rPr>
            </a:br>
            <a:r>
              <a:rPr lang="uk-UA" sz="4000" b="1" dirty="0">
                <a:ln/>
                <a:solidFill>
                  <a:schemeClr val="accent3"/>
                </a:solidFill>
              </a:rPr>
              <a:t/>
            </a:r>
            <a:br>
              <a:rPr lang="uk-UA" sz="4000" b="1" dirty="0">
                <a:ln/>
                <a:solidFill>
                  <a:schemeClr val="accent3"/>
                </a:solidFill>
              </a:rPr>
            </a:br>
            <a:r>
              <a:rPr lang="uk-UA" sz="4000" b="1" dirty="0">
                <a:ln/>
                <a:solidFill>
                  <a:schemeClr val="accent3"/>
                </a:solidFill>
              </a:rPr>
              <a:t/>
            </a:r>
            <a:br>
              <a:rPr lang="uk-UA" sz="4000" b="1" dirty="0">
                <a:ln/>
                <a:solidFill>
                  <a:schemeClr val="accent3"/>
                </a:solidFill>
              </a:rPr>
            </a:br>
            <a:r>
              <a:rPr lang="uk-UA" sz="4000" b="1" dirty="0">
                <a:ln/>
                <a:solidFill>
                  <a:schemeClr val="accent3"/>
                </a:solidFill>
              </a:rPr>
              <a:t/>
            </a:r>
            <a:br>
              <a:rPr lang="uk-UA" sz="4000" b="1" dirty="0">
                <a:ln/>
                <a:solidFill>
                  <a:schemeClr val="accent3"/>
                </a:solidFill>
              </a:rPr>
            </a:br>
            <a:r>
              <a:rPr lang="uk-UA" sz="4000" b="1" dirty="0">
                <a:ln/>
                <a:solidFill>
                  <a:schemeClr val="accent3"/>
                </a:solidFill>
              </a:rPr>
              <a:t/>
            </a:r>
            <a:br>
              <a:rPr lang="uk-UA" sz="4000" b="1" dirty="0">
                <a:ln/>
                <a:solidFill>
                  <a:schemeClr val="accent3"/>
                </a:solidFill>
              </a:rPr>
            </a:br>
            <a:r>
              <a:rPr lang="uk-UA" b="1" dirty="0">
                <a:ln/>
                <a:solidFill>
                  <a:schemeClr val="accent3"/>
                </a:solidFill>
              </a:rPr>
              <a:t>Дякую за увагу!</a:t>
            </a:r>
            <a:endParaRPr lang="ru-RU" b="1" dirty="0">
              <a:ln/>
              <a:solidFill>
                <a:schemeClr val="accent3"/>
              </a:solidFill>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300" dirty="0"/>
              <a:t/>
            </a:r>
            <a:br>
              <a:rPr lang="en-US" sz="3300" dirty="0"/>
            </a:br>
            <a:r>
              <a:rPr lang="ru-RU" sz="3300" dirty="0"/>
              <a:t>Діти в залежності від віку по різному реагують на стрес та кризову ситуацію. </a:t>
            </a:r>
            <a:r>
              <a:rPr lang="ru-RU" dirty="0"/>
              <a:t/>
            </a:r>
            <a:br>
              <a:rPr lang="ru-RU" dirty="0"/>
            </a:br>
            <a:endParaRPr lang="ru-RU" dirty="0"/>
          </a:p>
        </p:txBody>
      </p:sp>
      <p:pic>
        <p:nvPicPr>
          <p:cNvPr id="4" name="Содержимое 3" descr="1647864534280.jpg"/>
          <p:cNvPicPr>
            <a:picLocks noGrp="1" noChangeAspect="1"/>
          </p:cNvPicPr>
          <p:nvPr>
            <p:ph idx="1"/>
          </p:nvPr>
        </p:nvPicPr>
        <p:blipFill>
          <a:blip r:embed="rId2" cstate="print"/>
          <a:stretch>
            <a:fillRect/>
          </a:stretch>
        </p:blipFill>
        <p:spPr>
          <a:xfrm>
            <a:off x="2051720" y="1600200"/>
            <a:ext cx="4896544" cy="4525963"/>
          </a:xfrm>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Діти 0-3 років</a:t>
            </a:r>
          </a:p>
        </p:txBody>
      </p:sp>
      <p:sp>
        <p:nvSpPr>
          <p:cNvPr id="3" name="Содержимое 2"/>
          <p:cNvSpPr>
            <a:spLocks noGrp="1"/>
          </p:cNvSpPr>
          <p:nvPr>
            <p:ph sz="half" idx="1"/>
          </p:nvPr>
        </p:nvSpPr>
        <p:spPr>
          <a:xfrm>
            <a:off x="467544" y="1988840"/>
            <a:ext cx="4038600" cy="4525963"/>
          </a:xfrm>
        </p:spPr>
        <p:txBody>
          <a:bodyPr>
            <a:normAutofit/>
          </a:bodyPr>
          <a:lstStyle/>
          <a:p>
            <a:r>
              <a:rPr lang="ru-RU" sz="2400" dirty="0"/>
              <a:t>у цьому віці діти відчувають дратівливість, плачуть, можуть проявляти надокучливу або агресивну поведінку та боятися незрозумілих звуків, криків, різких рухів і потребують фізичної близькості батьків.</a:t>
            </a:r>
          </a:p>
          <a:p>
            <a:endParaRPr lang="ru-RU" sz="2400" dirty="0"/>
          </a:p>
        </p:txBody>
      </p:sp>
      <p:pic>
        <p:nvPicPr>
          <p:cNvPr id="1026" name="Picture 2" descr="D:\Загрузки\427332_1.jpg"/>
          <p:cNvPicPr>
            <a:picLocks noGrp="1" noChangeAspect="1" noChangeArrowheads="1"/>
          </p:cNvPicPr>
          <p:nvPr>
            <p:ph sz="half" idx="2"/>
          </p:nvPr>
        </p:nvPicPr>
        <p:blipFill>
          <a:blip r:embed="rId2" cstate="print"/>
          <a:srcRect/>
          <a:stretch>
            <a:fillRect/>
          </a:stretch>
        </p:blipFill>
        <p:spPr bwMode="auto">
          <a:xfrm>
            <a:off x="4572000" y="2132856"/>
            <a:ext cx="4038600" cy="3080732"/>
          </a:xfrm>
          <a:prstGeom prst="rect">
            <a:avLst/>
          </a:prstGeom>
          <a:noFill/>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29208" y="2924944"/>
            <a:ext cx="8229600" cy="3489251"/>
          </a:xfrm>
        </p:spPr>
        <p:txBody>
          <a:bodyPr>
            <a:normAutofit/>
          </a:bodyPr>
          <a:lstStyle/>
          <a:p>
            <a:pPr algn="ctr"/>
            <a:r>
              <a:rPr lang="ru-RU" sz="2400" dirty="0"/>
              <a:t>практично у всіх дітей, особливо молодших, зараз спостерігається певний регрес – діти капризують, не виконують домовленості, втрачають деякі навички, спостерігається порушення сну, коли діти вночі скрикують, проявляють страх. Якщо дитина так реагує, то у неї з психікою все гаразд. Дитина об’єктивно реагує на ситуацію, і батькам не треба лякатися такої поведінки дітей. У маленьких дітей дуже гнучка психіка, яка витісняє елементи страху.</a:t>
            </a:r>
          </a:p>
          <a:p>
            <a:endParaRPr lang="ru-RU" sz="2400" dirty="0"/>
          </a:p>
        </p:txBody>
      </p:sp>
      <p:pic>
        <p:nvPicPr>
          <p:cNvPr id="9" name="Picture 2" descr="D:\Загрузки\Без названия (4).jpg"/>
          <p:cNvPicPr>
            <a:picLocks noChangeAspect="1" noChangeArrowheads="1"/>
          </p:cNvPicPr>
          <p:nvPr/>
        </p:nvPicPr>
        <p:blipFill>
          <a:blip r:embed="rId2" cstate="print"/>
          <a:srcRect/>
          <a:stretch>
            <a:fillRect/>
          </a:stretch>
        </p:blipFill>
        <p:spPr bwMode="auto">
          <a:xfrm>
            <a:off x="2123728" y="548680"/>
            <a:ext cx="4800533" cy="2160240"/>
          </a:xfrm>
          <a:prstGeom prst="rect">
            <a:avLst/>
          </a:prstGeom>
          <a:no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Допомога дорослого</a:t>
            </a:r>
          </a:p>
        </p:txBody>
      </p:sp>
      <p:pic>
        <p:nvPicPr>
          <p:cNvPr id="3074" name="Picture 2" descr="D:\Загрузки\Без названия (5).jpg"/>
          <p:cNvPicPr>
            <a:picLocks noGrp="1" noChangeAspect="1" noChangeArrowheads="1"/>
          </p:cNvPicPr>
          <p:nvPr>
            <p:ph sz="half" idx="1"/>
          </p:nvPr>
        </p:nvPicPr>
        <p:blipFill>
          <a:blip r:embed="rId2" cstate="print"/>
          <a:srcRect/>
          <a:stretch>
            <a:fillRect/>
          </a:stretch>
        </p:blipFill>
        <p:spPr bwMode="auto">
          <a:xfrm>
            <a:off x="827584" y="2060848"/>
            <a:ext cx="3816424" cy="31683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Содержимое 3"/>
          <p:cNvSpPr>
            <a:spLocks noGrp="1"/>
          </p:cNvSpPr>
          <p:nvPr>
            <p:ph sz="half" idx="2"/>
          </p:nvPr>
        </p:nvSpPr>
        <p:spPr/>
        <p:txBody>
          <a:bodyPr>
            <a:normAutofit fontScale="85000" lnSpcReduction="10000"/>
          </a:bodyPr>
          <a:lstStyle/>
          <a:p>
            <a:r>
              <a:rPr lang="ru-RU" dirty="0"/>
              <a:t>Насамперед потрібно забезпечити присутність батьків та їхній тактильний контакт. Тримайте дітей у теплі і безпеці. Тримайте їх подалі від гучного шуму і хаосу. Частіше обіймайте і притискайте їх до себе. По можливості дотримуйтесь графіку годування і сну. Говоріть спокійним та лагідним голосом.</a:t>
            </a:r>
          </a:p>
          <a:p>
            <a:endParaRPr lang="ru-RU" dirty="0"/>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Діти 4–6 років</a:t>
            </a:r>
          </a:p>
        </p:txBody>
      </p:sp>
      <p:sp>
        <p:nvSpPr>
          <p:cNvPr id="3" name="Содержимое 2"/>
          <p:cNvSpPr>
            <a:spLocks noGrp="1"/>
          </p:cNvSpPr>
          <p:nvPr>
            <p:ph idx="1"/>
          </p:nvPr>
        </p:nvSpPr>
        <p:spPr/>
        <p:txBody>
          <a:bodyPr>
            <a:normAutofit/>
          </a:bodyPr>
          <a:lstStyle/>
          <a:p>
            <a:pPr algn="ctr"/>
            <a:r>
              <a:rPr lang="ru-RU" sz="2400" dirty="0"/>
              <a:t>часто відчувають безпорадність та безсилля, страх розлуки, у своїх іграх можуть відбивати аспекти ситуації, відмовлятися визнавати ситуацію та заглиблюватися в себе й не бажати спілкуватися з однолітками та дорослими. </a:t>
            </a:r>
          </a:p>
          <a:p>
            <a:pPr algn="ctr"/>
            <a:endParaRPr lang="ru-RU" sz="2400" dirty="0"/>
          </a:p>
        </p:txBody>
      </p:sp>
      <p:pic>
        <p:nvPicPr>
          <p:cNvPr id="4098" name="Picture 2" descr="D:\Загрузки\01.jpg"/>
          <p:cNvPicPr>
            <a:picLocks noGrp="1" noChangeAspect="1" noChangeArrowheads="1"/>
          </p:cNvPicPr>
          <p:nvPr>
            <p:ph sz="half" idx="4294967295"/>
          </p:nvPr>
        </p:nvPicPr>
        <p:blipFill>
          <a:blip r:embed="rId2" cstate="print"/>
          <a:srcRect/>
          <a:stretch>
            <a:fillRect/>
          </a:stretch>
        </p:blipFill>
        <p:spPr bwMode="auto">
          <a:xfrm>
            <a:off x="2915816" y="3501008"/>
            <a:ext cx="4211960" cy="2736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94122"/>
          </a:xfrm>
        </p:spPr>
        <p:txBody>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Допомога дорослого</a:t>
            </a:r>
          </a:p>
        </p:txBody>
      </p:sp>
      <p:sp>
        <p:nvSpPr>
          <p:cNvPr id="5" name="Содержимое 4"/>
          <p:cNvSpPr>
            <a:spLocks noGrp="1"/>
          </p:cNvSpPr>
          <p:nvPr>
            <p:ph sz="half" idx="1"/>
          </p:nvPr>
        </p:nvSpPr>
        <p:spPr>
          <a:xfrm>
            <a:off x="539552" y="1124744"/>
            <a:ext cx="3956248" cy="5256584"/>
          </a:xfrm>
          <a:solidFill>
            <a:schemeClr val="bg1">
              <a:lumMod val="75000"/>
              <a:lumOff val="25000"/>
            </a:schemeClr>
          </a:solidFill>
        </p:spPr>
        <p:txBody>
          <a:bodyPr anchor="ctr">
            <a:noAutofit/>
          </a:bodyPr>
          <a:lstStyle/>
          <a:p>
            <a:r>
              <a:rPr lang="ru-RU" sz="1800" dirty="0"/>
              <a:t>Діти потребують, насамперед, безпеки, тому батькам слід заспокоїти дитину. Приділяйте дітям більше часу та уваги. Постійно нагадуйте їм, що вони знаходяться в безпеці. Поясніть, що вони не винні у події, що сталася. Намагайтеся не розлучати дітей з тими, хто піклується про них: з братами, сестрами та близькими. По можливості виконуйте звичні процедури і дотримуйтесь режиму. Простими словами, відповідайте на питання про те, що сталося, без страшних подробиць. Дозвольте дітям триматися поруч з дорослими, якщо їм страшно і вони чіпляються за дорослих.</a:t>
            </a:r>
          </a:p>
        </p:txBody>
      </p:sp>
      <p:sp>
        <p:nvSpPr>
          <p:cNvPr id="6" name="Содержимое 5"/>
          <p:cNvSpPr>
            <a:spLocks noGrp="1"/>
          </p:cNvSpPr>
          <p:nvPr>
            <p:ph sz="half" idx="2"/>
          </p:nvPr>
        </p:nvSpPr>
        <p:spPr>
          <a:xfrm>
            <a:off x="4648200" y="1268760"/>
            <a:ext cx="4038600" cy="5040560"/>
          </a:xfrm>
          <a:solidFill>
            <a:schemeClr val="bg2">
              <a:lumMod val="90000"/>
            </a:schemeClr>
          </a:solidFill>
        </p:spPr>
        <p:txBody>
          <a:bodyPr anchor="ctr">
            <a:normAutofit fontScale="40000" lnSpcReduction="20000"/>
          </a:bodyPr>
          <a:lstStyle/>
          <a:p>
            <a:r>
              <a:rPr lang="ru-RU" sz="4500" dirty="0"/>
              <a:t>Будьте терплячими з дітьми, які повертаються до поведінки, притаманної більш молодшому віку, наприклад, смокчуть палець або мочаться в ліжко. По можливості створіть умови для ігор і відпочинку. Якщо дорослий поранений, перебуває у вкрай пригніченому стані або за іншої причини не може піклуватися про свою дитину, постарайтеся допомогти йому організувати догляд за дітьми. Тримайте дітей та їх близьких разом і не дозволяйте розлучати їх. Наприклад, якщо дорослого відвезли, щоб надати йому медичну допомогу, спробуйте відправити з ним дітей або докладно запишіть інформацію про те, куди його відправляють, щоб діти змогли зустрітися з ним.</a:t>
            </a:r>
          </a:p>
          <a:p>
            <a:endParaRPr lang="ru-RU" dirty="0"/>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Діти 7–10 років</a:t>
            </a:r>
          </a:p>
        </p:txBody>
      </p:sp>
      <p:sp>
        <p:nvSpPr>
          <p:cNvPr id="3" name="Содержимое 2"/>
          <p:cNvSpPr>
            <a:spLocks noGrp="1"/>
          </p:cNvSpPr>
          <p:nvPr>
            <p:ph sz="half" idx="1"/>
          </p:nvPr>
        </p:nvSpPr>
        <p:spPr/>
        <p:txBody>
          <a:bodyPr>
            <a:normAutofit fontScale="85000" lnSpcReduction="10000"/>
          </a:bodyPr>
          <a:lstStyle/>
          <a:p>
            <a:r>
              <a:rPr lang="ru-RU" dirty="0"/>
              <a:t>можуть відчувати провину, неспроможність, злість, фантазії, у яких дитина бачить себе «рятувальником», «зацикленість» на подробицях події. Дитина боїться втратити звичне та боїться смерті, досить добре розуміє загрозу, може переживати страх і думає про майбутнє. </a:t>
            </a:r>
          </a:p>
        </p:txBody>
      </p:sp>
      <p:pic>
        <p:nvPicPr>
          <p:cNvPr id="5122" name="Picture 2" descr="D:\Загрузки\5vI7KGB1d57qfOIN4mbPyCrUE7pOsIgW.jpg"/>
          <p:cNvPicPr>
            <a:picLocks noGrp="1" noChangeAspect="1" noChangeArrowheads="1"/>
          </p:cNvPicPr>
          <p:nvPr>
            <p:ph sz="half" idx="2"/>
          </p:nvPr>
        </p:nvPicPr>
        <p:blipFill>
          <a:blip r:embed="rId2" cstate="print"/>
          <a:srcRect l="23075" t="-500"/>
          <a:stretch>
            <a:fillRect/>
          </a:stretch>
        </p:blipFill>
        <p:spPr bwMode="auto">
          <a:xfrm flipH="1">
            <a:off x="4932040" y="1700808"/>
            <a:ext cx="3600400" cy="381642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Допомога дорослого</a:t>
            </a:r>
          </a:p>
        </p:txBody>
      </p:sp>
      <p:pic>
        <p:nvPicPr>
          <p:cNvPr id="6146" name="Picture 2" descr="D:\Загрузки\images (1).jpg"/>
          <p:cNvPicPr>
            <a:picLocks noGrp="1" noChangeAspect="1" noChangeArrowheads="1"/>
          </p:cNvPicPr>
          <p:nvPr>
            <p:ph sz="half" idx="1"/>
          </p:nvPr>
        </p:nvPicPr>
        <p:blipFill>
          <a:blip r:embed="rId2" cstate="print"/>
          <a:srcRect/>
          <a:stretch>
            <a:fillRect/>
          </a:stretch>
        </p:blipFill>
        <p:spPr bwMode="auto">
          <a:xfrm>
            <a:off x="611560" y="1484784"/>
            <a:ext cx="3312368" cy="4536504"/>
          </a:xfrm>
          <a:prstGeom prst="rect">
            <a:avLst/>
          </a:prstGeom>
          <a:noFill/>
          <a:ln>
            <a:solidFill>
              <a:schemeClr val="tx1"/>
            </a:solidFill>
          </a:ln>
          <a:scene3d>
            <a:camera prst="isometricOffAxis1Right"/>
            <a:lightRig rig="threePt" dir="t"/>
          </a:scene3d>
        </p:spPr>
      </p:pic>
      <p:sp>
        <p:nvSpPr>
          <p:cNvPr id="4" name="Содержимое 3"/>
          <p:cNvSpPr>
            <a:spLocks noGrp="1"/>
          </p:cNvSpPr>
          <p:nvPr>
            <p:ph sz="half" idx="2"/>
          </p:nvPr>
        </p:nvSpPr>
        <p:spPr/>
        <p:txBody>
          <a:bodyPr/>
          <a:lstStyle/>
          <a:p>
            <a:r>
              <a:rPr lang="ru-RU" dirty="0"/>
              <a:t>Батькам потрібно обговорювати з дитиною події та переживання і за можливості забезпечити їй безпеку та звичний спосіб життя (ігри, спілкування з друзями тощо).</a:t>
            </a:r>
          </a:p>
          <a:p>
            <a:endParaRPr lang="ru-RU" dirty="0"/>
          </a:p>
        </p:txBody>
      </p:sp>
    </p:spTree>
  </p:cSld>
  <p:clrMapOvr>
    <a:masterClrMapping/>
  </p:clrMapOvr>
  <p:transition spd="slow">
    <p:wipe dir="r"/>
  </p:transition>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1165</Words>
  <Application>Microsoft Office PowerPoint</Application>
  <PresentationFormat>Экран (4:3)</PresentationFormat>
  <Paragraphs>53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Діти та кризові ситуації</vt:lpstr>
      <vt:lpstr> Діти в залежності від віку по різному реагують на стрес та кризову ситуацію.  </vt:lpstr>
      <vt:lpstr>Діти 0-3 років</vt:lpstr>
      <vt:lpstr>Презентация PowerPoint</vt:lpstr>
      <vt:lpstr>Допомога дорослого</vt:lpstr>
      <vt:lpstr>Діти 4–6 років</vt:lpstr>
      <vt:lpstr>Допомога дорослого</vt:lpstr>
      <vt:lpstr>Діти 7–10 років</vt:lpstr>
      <vt:lpstr>Допомога дорослого</vt:lpstr>
      <vt:lpstr>Діти 11–13 років</vt:lpstr>
      <vt:lpstr>Допомога дорослого</vt:lpstr>
      <vt:lpstr>Діти 14–18 років</vt:lpstr>
      <vt:lpstr>Допомога дорослого</vt:lpstr>
      <vt:lpstr>  Як зробити спілкування з дитиною доброзичливим  </vt:lpstr>
      <vt:lpstr>Рекомендації для педагогів </vt:lpstr>
      <vt:lpstr>Рекомендації для педагогів </vt:lpstr>
      <vt:lpstr>Рекомендації для педагогів </vt:lpstr>
      <vt:lpstr>     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ЗНО</cp:lastModifiedBy>
  <cp:revision>26</cp:revision>
  <dcterms:created xsi:type="dcterms:W3CDTF">2022-03-25T18:48:57Z</dcterms:created>
  <dcterms:modified xsi:type="dcterms:W3CDTF">2023-02-03T08:18:31Z</dcterms:modified>
</cp:coreProperties>
</file>