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sldIdLst>
    <p:sldId id="256" r:id="rId2"/>
    <p:sldId id="266" r:id="rId3"/>
    <p:sldId id="259" r:id="rId4"/>
    <p:sldId id="265" r:id="rId5"/>
    <p:sldId id="267" r:id="rId6"/>
    <p:sldId id="270" r:id="rId7"/>
    <p:sldId id="268" r:id="rId8"/>
    <p:sldId id="269"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660"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914402"/>
            <a:ext cx="2743200" cy="5211763"/>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609600" y="914402"/>
            <a:ext cx="80264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A92B351-1160-4CCE-82C8-C3B3E92A773A}"/>
              </a:ext>
            </a:extLst>
          </p:cNvPr>
          <p:cNvSpPr>
            <a:spLocks noGrp="1"/>
          </p:cNvSpPr>
          <p:nvPr>
            <p:ph type="title"/>
          </p:nvPr>
        </p:nvSpPr>
        <p:spPr/>
        <p:txBody>
          <a:bodyPr/>
          <a:lstStyle>
            <a:lvl1pPr>
              <a:defRPr b="1">
                <a:solidFill>
                  <a:schemeClr val="accent2"/>
                </a:solidFill>
              </a:defRPr>
            </a:lvl1pPr>
          </a:lstStyle>
          <a:p>
            <a:r>
              <a:rPr lang="ru-RU" dirty="0"/>
              <a:t>Образец заголовка</a:t>
            </a:r>
          </a:p>
        </p:txBody>
      </p:sp>
      <p:sp>
        <p:nvSpPr>
          <p:cNvPr id="6" name="Объект 2">
            <a:extLst>
              <a:ext uri="{FF2B5EF4-FFF2-40B4-BE49-F238E27FC236}">
                <a16:creationId xmlns:a16="http://schemas.microsoft.com/office/drawing/2014/main" xmlns="" id="{EE5C7C8B-C9FE-4F5E-AF36-E22D420349C2}"/>
              </a:ext>
            </a:extLst>
          </p:cNvPr>
          <p:cNvSpPr>
            <a:spLocks noGrp="1"/>
          </p:cNvSpPr>
          <p:nvPr>
            <p:ph idx="1"/>
          </p:nvPr>
        </p:nvSpPr>
        <p:spPr>
          <a:xfrm>
            <a:off x="838200" y="1825625"/>
            <a:ext cx="10515600" cy="4351338"/>
          </a:xfrm>
        </p:spPr>
        <p:txBody>
          <a:bodyPr/>
          <a:lstStyle>
            <a:lvl1pPr>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2911728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Титульный слайд">
    <p:bg>
      <p:bgPr>
        <a:blipFill dpi="0" rotWithShape="1">
          <a:blip r:embed="rId2" cstate="print">
            <a:lum/>
          </a:blip>
          <a:srcRect/>
          <a:stretch>
            <a:fillRect t="-5000" b="-5000"/>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CC7F7DF-842C-4321-9819-00E8D7032144}"/>
              </a:ext>
            </a:extLst>
          </p:cNvPr>
          <p:cNvSpPr>
            <a:spLocks noGrp="1"/>
          </p:cNvSpPr>
          <p:nvPr>
            <p:ph type="ctrTitle"/>
          </p:nvPr>
        </p:nvSpPr>
        <p:spPr>
          <a:xfrm>
            <a:off x="4966636" y="150596"/>
            <a:ext cx="7211728" cy="1745581"/>
          </a:xfrm>
          <a:effectLst>
            <a:outerShdw blurRad="50800" dist="38100" dir="8100000" algn="tr" rotWithShape="0">
              <a:schemeClr val="accent2">
                <a:lumMod val="75000"/>
                <a:alpha val="40000"/>
              </a:schemeClr>
            </a:outerShdw>
          </a:effectLst>
        </p:spPr>
        <p:txBody>
          <a:bodyPr anchor="b"/>
          <a:lstStyle>
            <a:lvl1pPr algn="ctr">
              <a:defRPr sz="6000" b="1">
                <a:solidFill>
                  <a:schemeClr val="accent2"/>
                </a:solidFill>
              </a:defRPr>
            </a:lvl1pPr>
          </a:lstStyle>
          <a:p>
            <a:r>
              <a:rPr lang="ru-RU" dirty="0"/>
              <a:t>Образец заголовка</a:t>
            </a:r>
          </a:p>
        </p:txBody>
      </p:sp>
    </p:spTree>
    <p:extLst>
      <p:ext uri="{BB962C8B-B14F-4D97-AF65-F5344CB8AC3E}">
        <p14:creationId xmlns:p14="http://schemas.microsoft.com/office/powerpoint/2010/main" val="2579802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A92B351-1160-4CCE-82C8-C3B3E92A773A}"/>
              </a:ext>
            </a:extLst>
          </p:cNvPr>
          <p:cNvSpPr>
            <a:spLocks noGrp="1"/>
          </p:cNvSpPr>
          <p:nvPr>
            <p:ph type="title"/>
          </p:nvPr>
        </p:nvSpPr>
        <p:spPr>
          <a:xfrm>
            <a:off x="838200" y="365125"/>
            <a:ext cx="6616700" cy="1325563"/>
          </a:xfrm>
        </p:spPr>
        <p:txBody>
          <a:bodyPr/>
          <a:lstStyle>
            <a:lvl1pPr>
              <a:defRPr b="1">
                <a:solidFill>
                  <a:schemeClr val="accent2"/>
                </a:solidFill>
              </a:defRPr>
            </a:lvl1pPr>
          </a:lstStyle>
          <a:p>
            <a:r>
              <a:rPr lang="ru-RU" dirty="0"/>
              <a:t>Образец заголовка</a:t>
            </a:r>
          </a:p>
        </p:txBody>
      </p:sp>
      <p:sp>
        <p:nvSpPr>
          <p:cNvPr id="6" name="Объект 2">
            <a:extLst>
              <a:ext uri="{FF2B5EF4-FFF2-40B4-BE49-F238E27FC236}">
                <a16:creationId xmlns:a16="http://schemas.microsoft.com/office/drawing/2014/main" xmlns="" id="{EE5C7C8B-C9FE-4F5E-AF36-E22D420349C2}"/>
              </a:ext>
            </a:extLst>
          </p:cNvPr>
          <p:cNvSpPr>
            <a:spLocks noGrp="1"/>
          </p:cNvSpPr>
          <p:nvPr>
            <p:ph idx="1"/>
          </p:nvPr>
        </p:nvSpPr>
        <p:spPr>
          <a:xfrm>
            <a:off x="838200" y="1825625"/>
            <a:ext cx="6616700" cy="4351338"/>
          </a:xfrm>
        </p:spPr>
        <p:txBody>
          <a:bodyPr/>
          <a:lstStyle>
            <a:lvl1pPr>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4" name="Рисунок 3" descr="Изображение выглядит как растение, трава, пятно&#10;&#10;Автоматически созданное описание">
            <a:extLst>
              <a:ext uri="{FF2B5EF4-FFF2-40B4-BE49-F238E27FC236}">
                <a16:creationId xmlns:a16="http://schemas.microsoft.com/office/drawing/2014/main" xmlns="" id="{7FB52325-4949-45B5-90B6-284C5D1E25C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1063" y="0"/>
            <a:ext cx="4600937" cy="6858000"/>
          </a:xfrm>
          <a:prstGeom prst="rect">
            <a:avLst/>
          </a:prstGeom>
        </p:spPr>
      </p:pic>
    </p:spTree>
    <p:extLst>
      <p:ext uri="{BB962C8B-B14F-4D97-AF65-F5344CB8AC3E}">
        <p14:creationId xmlns:p14="http://schemas.microsoft.com/office/powerpoint/2010/main" val="1984595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A92B351-1160-4CCE-82C8-C3B3E92A773A}"/>
              </a:ext>
            </a:extLst>
          </p:cNvPr>
          <p:cNvSpPr>
            <a:spLocks noGrp="1"/>
          </p:cNvSpPr>
          <p:nvPr>
            <p:ph type="title"/>
          </p:nvPr>
        </p:nvSpPr>
        <p:spPr/>
        <p:txBody>
          <a:bodyPr/>
          <a:lstStyle>
            <a:lvl1pPr>
              <a:defRPr b="1">
                <a:solidFill>
                  <a:schemeClr val="accent2"/>
                </a:solidFill>
              </a:defRPr>
            </a:lvl1pPr>
          </a:lstStyle>
          <a:p>
            <a:r>
              <a:rPr lang="ru-RU" dirty="0"/>
              <a:t>Образец заголовка</a:t>
            </a:r>
          </a:p>
        </p:txBody>
      </p:sp>
      <p:sp>
        <p:nvSpPr>
          <p:cNvPr id="6" name="Объект 2">
            <a:extLst>
              <a:ext uri="{FF2B5EF4-FFF2-40B4-BE49-F238E27FC236}">
                <a16:creationId xmlns:a16="http://schemas.microsoft.com/office/drawing/2014/main" xmlns="" id="{EE5C7C8B-C9FE-4F5E-AF36-E22D420349C2}"/>
              </a:ext>
            </a:extLst>
          </p:cNvPr>
          <p:cNvSpPr>
            <a:spLocks noGrp="1"/>
          </p:cNvSpPr>
          <p:nvPr>
            <p:ph idx="1"/>
          </p:nvPr>
        </p:nvSpPr>
        <p:spPr>
          <a:xfrm>
            <a:off x="838200" y="1825625"/>
            <a:ext cx="10515600" cy="3386455"/>
          </a:xfrm>
        </p:spPr>
        <p:txBody>
          <a:bodyPr/>
          <a:lstStyle>
            <a:lvl1pPr>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7" name="Рисунок 6" descr="Изображение выглядит как текст, трава, внешний, дерево&#10;&#10;Автоматически созданное описание">
            <a:extLst>
              <a:ext uri="{FF2B5EF4-FFF2-40B4-BE49-F238E27FC236}">
                <a16:creationId xmlns:a16="http://schemas.microsoft.com/office/drawing/2014/main" xmlns="" id="{A2B38166-0542-4C9F-A3D8-C495E9A075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212080"/>
            <a:ext cx="12192000" cy="1645920"/>
          </a:xfrm>
          <a:prstGeom prst="rect">
            <a:avLst/>
          </a:prstGeom>
        </p:spPr>
      </p:pic>
    </p:spTree>
    <p:extLst>
      <p:ext uri="{BB962C8B-B14F-4D97-AF65-F5344CB8AC3E}">
        <p14:creationId xmlns:p14="http://schemas.microsoft.com/office/powerpoint/2010/main" val="4151505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A92B351-1160-4CCE-82C8-C3B3E92A773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19B2007C-5A8A-4723-A276-5BFFEED47BC7}"/>
              </a:ext>
            </a:extLst>
          </p:cNvPr>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4" name="Нижний колонтитул 3">
            <a:extLst>
              <a:ext uri="{FF2B5EF4-FFF2-40B4-BE49-F238E27FC236}">
                <a16:creationId xmlns:a16="http://schemas.microsoft.com/office/drawing/2014/main" xmlns="" id="{D5A23288-96E6-49A3-A666-0B38AD9EA53D}"/>
              </a:ext>
            </a:extLst>
          </p:cNvPr>
          <p:cNvSpPr>
            <a:spLocks noGrp="1"/>
          </p:cNvSpPr>
          <p:nvPr>
            <p:ph type="ftr" sz="quarter" idx="11"/>
          </p:nvPr>
        </p:nvSpPr>
        <p:spPr/>
        <p:txBody>
          <a:bodyPr/>
          <a:lstStyle/>
          <a:p>
            <a:endParaRPr lang="ru-RU" dirty="0"/>
          </a:p>
        </p:txBody>
      </p:sp>
      <p:sp>
        <p:nvSpPr>
          <p:cNvPr id="5" name="Номер слайда 4">
            <a:extLst>
              <a:ext uri="{FF2B5EF4-FFF2-40B4-BE49-F238E27FC236}">
                <a16:creationId xmlns:a16="http://schemas.microsoft.com/office/drawing/2014/main" xmlns="" id="{BAE4A899-1A20-4E14-A676-4EDE7B8F6D13}"/>
              </a:ext>
            </a:extLst>
          </p:cNvPr>
          <p:cNvSpPr>
            <a:spLocks noGrp="1"/>
          </p:cNvSpPr>
          <p:nvPr>
            <p:ph type="sldNum" sz="quarter" idx="12"/>
          </p:nvPr>
        </p:nvSpPr>
        <p:spPr/>
        <p:txBody>
          <a:bodyPr/>
          <a:lstStyle/>
          <a:p>
            <a:fld id="{3725214F-0C71-4DD9-B9A0-89842C866553}" type="slidenum">
              <a:rPr lang="ru-RU" smtClean="0"/>
              <a:pPr/>
              <a:t>‹#›</a:t>
            </a:fld>
            <a:endParaRPr lang="ru-RU" dirty="0"/>
          </a:p>
        </p:txBody>
      </p:sp>
    </p:spTree>
    <p:extLst>
      <p:ext uri="{BB962C8B-B14F-4D97-AF65-F5344CB8AC3E}">
        <p14:creationId xmlns:p14="http://schemas.microsoft.com/office/powerpoint/2010/main" val="226200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2/3/2023</a:t>
            </a:fld>
            <a:endParaRPr lang="en-US" dirty="0"/>
          </a:p>
        </p:txBody>
      </p:sp>
      <p:sp>
        <p:nvSpPr>
          <p:cNvPr id="5" name="Нижний колонтитул 4"/>
          <p:cNvSpPr>
            <a:spLocks noGrp="1"/>
          </p:cNvSpPr>
          <p:nvPr>
            <p:ph type="ftr" sz="quarter" idx="11"/>
          </p:nvPr>
        </p:nvSpPr>
        <p:spPr/>
        <p:txBody>
          <a:bodyPr/>
          <a:lstStyle/>
          <a:p>
            <a:endParaRPr kumimoji="0" lang="en-US" dirty="0"/>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dirty="0"/>
          </a:p>
        </p:txBody>
      </p:sp>
      <p:pic>
        <p:nvPicPr>
          <p:cNvPr id="7" name="Рисунок 6" descr="Изображение выглядит как небо, внешний, человек, чай&#10;&#10;Автоматически созданное описание">
            <a:extLst>
              <a:ext uri="{FF2B5EF4-FFF2-40B4-BE49-F238E27FC236}">
                <a16:creationId xmlns:a16="http://schemas.microsoft.com/office/drawing/2014/main" xmlns="" id="{6C858074-E0ED-4705-96A5-212B532E722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5145338" cy="6858000"/>
          </a:xfrm>
          <a:prstGeom prst="rect">
            <a:avLst/>
          </a:prstGeom>
        </p:spPr>
      </p:pic>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tIns="45720" anchor="b"/>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725214F-0C71-4DD9-B9A0-89842C866553}" type="slidenum">
              <a:rPr lang="ru-RU" smtClean="0"/>
              <a:pPr/>
              <a:t>‹#›</a:t>
            </a:fld>
            <a:endParaRPr lang="ru-RU"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ru-RU"/>
              <a:t>Образец заголовка</a:t>
            </a:r>
            <a:endParaRPr kumimoji="0" lang="en-US"/>
          </a:p>
        </p:txBody>
      </p:sp>
      <p:sp>
        <p:nvSpPr>
          <p:cNvPr id="4" name="Текст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A4191D0E-DF25-442A-9363-C259F8E056D9}" type="datetimeFigureOut">
              <a:rPr lang="ru-RU" smtClean="0"/>
              <a:pPr/>
              <a:t>03.02.2023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10769600" y="6356351"/>
            <a:ext cx="812800" cy="365125"/>
          </a:xfrm>
        </p:spPr>
        <p:txBody>
          <a:bodyPr/>
          <a:lstStyle/>
          <a:p>
            <a:fld id="{3725214F-0C71-4DD9-B9A0-89842C866553}" type="slidenum">
              <a:rPr lang="ru-RU" smtClean="0"/>
              <a:pPr/>
              <a:t>‹#›</a:t>
            </a:fld>
            <a:endParaRPr lang="ru-RU" dirty="0"/>
          </a:p>
        </p:txBody>
      </p:sp>
      <p:sp>
        <p:nvSpPr>
          <p:cNvPr id="3" name="Рисунок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a:t>Вставка рисунка</a:t>
            </a:r>
            <a:endParaRPr kumimoji="0" lang="en-US" dirty="0"/>
          </a:p>
        </p:txBody>
      </p:sp>
      <p:sp>
        <p:nvSpPr>
          <p:cNvPr id="10" name="Полилиния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s://presentation-creation.ru/"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191D0E-DF25-442A-9363-C259F8E056D9}" type="datetimeFigureOut">
              <a:rPr lang="ru-RU" smtClean="0"/>
              <a:pPr/>
              <a:t>03.02.2023</a:t>
            </a:fld>
            <a:endParaRPr lang="ru-RU" dirty="0"/>
          </a:p>
        </p:txBody>
      </p:sp>
      <p:sp>
        <p:nvSpPr>
          <p:cNvPr id="22" name="Нижний колонтитул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25214F-0C71-4DD9-B9A0-89842C866553}" type="slidenum">
              <a:rPr lang="ru-RU" smtClean="0"/>
              <a:pPr/>
              <a:t>‹#›</a:t>
            </a:fld>
            <a:endParaRPr lang="ru-RU" dirty="0"/>
          </a:p>
        </p:txBody>
      </p:sp>
      <p:grpSp>
        <p:nvGrpSpPr>
          <p:cNvPr id="2" name="Группа 1"/>
          <p:cNvGrpSpPr/>
          <p:nvPr/>
        </p:nvGrpSpPr>
        <p:grpSpPr>
          <a:xfrm>
            <a:off x="-25356" y="202408"/>
            <a:ext cx="12240731"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pic>
        <p:nvPicPr>
          <p:cNvPr id="14" name="Рисунок 13">
            <a:hlinkClick r:id="rId18"/>
            <a:extLst>
              <a:ext uri="{FF2B5EF4-FFF2-40B4-BE49-F238E27FC236}">
                <a16:creationId xmlns:a16="http://schemas.microsoft.com/office/drawing/2014/main" xmlns="" id="{CF6B222B-0190-4374-A3A4-4C2B6D34789E}"/>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49" r:id="rId13"/>
    <p:sldLayoutId id="2147483663" r:id="rId14"/>
    <p:sldLayoutId id="2147483662" r:id="rId15"/>
    <p:sldLayoutId id="2147483660" r:id="rId16"/>
  </p:sldLayoutIdLst>
  <p:transition spd="med">
    <p:fad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D245B1-BDCF-44AE-83AA-0CE18BD573F8}"/>
              </a:ext>
            </a:extLst>
          </p:cNvPr>
          <p:cNvSpPr>
            <a:spLocks noGrp="1"/>
          </p:cNvSpPr>
          <p:nvPr>
            <p:ph type="title"/>
          </p:nvPr>
        </p:nvSpPr>
        <p:spPr>
          <a:xfrm>
            <a:off x="855054" y="1279993"/>
            <a:ext cx="10363200" cy="2407729"/>
          </a:xfrm>
        </p:spPr>
        <p:txBody>
          <a:bodyPr>
            <a:noAutofit/>
          </a:bodyPr>
          <a:lstStyle/>
          <a:p>
            <a:r>
              <a:rPr lang="ru-RU" sz="5400" b="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КОЛЕСО </a:t>
            </a:r>
            <a:br>
              <a:rPr lang="ru-RU" sz="5400" b="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5400" b="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ЖИТТЄВОГО </a:t>
            </a:r>
            <a:br>
              <a:rPr lang="ru-RU" sz="5400" b="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5400" b="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5400" b="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ook Antiqua" pitchFamily="18" charset="0"/>
                <a:cs typeface="Times New Roman" pitchFamily="18" charset="0"/>
              </a:rPr>
              <a:t>БАЛАНСУ</a:t>
            </a:r>
          </a:p>
        </p:txBody>
      </p:sp>
      <p:sp>
        <p:nvSpPr>
          <p:cNvPr id="3" name="Текст 2"/>
          <p:cNvSpPr>
            <a:spLocks noGrp="1"/>
          </p:cNvSpPr>
          <p:nvPr>
            <p:ph type="body" idx="1"/>
          </p:nvPr>
        </p:nvSpPr>
        <p:spPr>
          <a:xfrm>
            <a:off x="7625310" y="4303209"/>
            <a:ext cx="3431579" cy="1509712"/>
          </a:xfrm>
        </p:spPr>
        <p:txBody>
          <a:bodyPr>
            <a:noAutofit/>
          </a:bodyPr>
          <a:lstStyle/>
          <a:p>
            <a:r>
              <a:rPr lang="ru-RU" sz="1800" dirty="0" err="1"/>
              <a:t>Підготувала</a:t>
            </a:r>
            <a:endParaRPr lang="ru-RU" sz="1800" dirty="0"/>
          </a:p>
          <a:p>
            <a:r>
              <a:rPr lang="ru-RU" sz="1800" dirty="0" err="1"/>
              <a:t>практичний</a:t>
            </a:r>
            <a:r>
              <a:rPr lang="ru-RU" sz="1800" dirty="0"/>
              <a:t> психолог ДНЗ № 1</a:t>
            </a:r>
          </a:p>
          <a:p>
            <a:r>
              <a:rPr lang="ru-RU" sz="1800" dirty="0"/>
              <a:t>Людмила ГОВОРУШКО</a:t>
            </a:r>
          </a:p>
          <a:p>
            <a:endParaRPr lang="ru-RU" sz="1800" dirty="0"/>
          </a:p>
          <a:p>
            <a:r>
              <a:rPr lang="ru-RU" sz="1800" dirty="0" err="1"/>
              <a:t>Чортків</a:t>
            </a:r>
            <a:endParaRPr lang="ru-RU" sz="1800" dirty="0"/>
          </a:p>
        </p:txBody>
      </p:sp>
    </p:spTree>
    <p:extLst>
      <p:ext uri="{BB962C8B-B14F-4D97-AF65-F5344CB8AC3E}">
        <p14:creationId xmlns:p14="http://schemas.microsoft.com/office/powerpoint/2010/main" val="189977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Объект 9">
            <a:extLst>
              <a:ext uri="{FF2B5EF4-FFF2-40B4-BE49-F238E27FC236}">
                <a16:creationId xmlns:a16="http://schemas.microsoft.com/office/drawing/2014/main" xmlns="" id="{5C1D2B77-25C4-4B9F-9170-E1C38D435D5C}"/>
              </a:ext>
            </a:extLst>
          </p:cNvPr>
          <p:cNvSpPr>
            <a:spLocks noGrp="1"/>
          </p:cNvSpPr>
          <p:nvPr>
            <p:ph idx="1"/>
          </p:nvPr>
        </p:nvSpPr>
        <p:spPr>
          <a:xfrm>
            <a:off x="464658" y="924995"/>
            <a:ext cx="5972175" cy="1993017"/>
          </a:xfrm>
        </p:spPr>
        <p:txBody>
          <a:bodyPr>
            <a:normAutofit fontScale="85000" lnSpcReduction="20000"/>
          </a:bodyPr>
          <a:lstStyle/>
          <a:p>
            <a:pPr marL="0" indent="0">
              <a:buNone/>
            </a:pPr>
            <a:r>
              <a:rPr lang="uk-UA" sz="2000" i="1" dirty="0" smtClean="0">
                <a:solidFill>
                  <a:schemeClr val="tx1"/>
                </a:solidFill>
                <a:latin typeface="Times New Roman" panose="02020603050405020304" pitchFamily="18" charset="0"/>
                <a:cs typeface="Times New Roman" panose="02020603050405020304" pitchFamily="18" charset="0"/>
              </a:rPr>
              <a:t>У кожної людини є життєві пріоритети. Від наших пріоритетів залежить все наше життя. Ті сфери життя, які ми вважаємо найбільш важливими на даний момент, визначають наші цілі, бажання і прагнення.</a:t>
            </a:r>
          </a:p>
          <a:p>
            <a:pPr marL="0" indent="0">
              <a:buNone/>
            </a:pPr>
            <a:r>
              <a:rPr lang="uk-UA" sz="2000" i="1" dirty="0" smtClean="0">
                <a:solidFill>
                  <a:schemeClr val="tx1"/>
                </a:solidFill>
                <a:latin typeface="Times New Roman" panose="02020603050405020304" pitchFamily="18" charset="0"/>
                <a:cs typeface="Times New Roman" panose="02020603050405020304" pitchFamily="18" charset="0"/>
              </a:rPr>
              <a:t>Баланс в житті можливий, якщо ви керуєте своїм сьогоденням і майбутнім, володієте своїм часом. Коли ви визначаєте, чому приділити увагу – тоді вашу життєдіяльність легко привести до балансу.</a:t>
            </a:r>
            <a:endParaRPr lang="uk-UA" sz="2000" i="1"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12282" y="3018890"/>
            <a:ext cx="5972175" cy="1384995"/>
          </a:xfrm>
          <a:prstGeom prst="rect">
            <a:avLst/>
          </a:prstGeom>
          <a:noFill/>
        </p:spPr>
        <p:txBody>
          <a:bodyPr wrap="square" lIns="91440" tIns="45720" rIns="91440" bIns="45720">
            <a:spAutoFit/>
          </a:bodyPr>
          <a:lstStyle/>
          <a:p>
            <a:pPr algn="ctr"/>
            <a:r>
              <a:rPr lang="ru-RU" sz="2800" b="1" dirty="0" err="1">
                <a:ln w="3175">
                  <a:solidFill>
                    <a:srgbClr val="800000"/>
                  </a:solidFill>
                  <a:prstDash val="solid"/>
                </a:ln>
                <a:solidFill>
                  <a:srgbClr val="FF0000"/>
                </a:solidFill>
                <a:latin typeface="Georgia" panose="02040502050405020303" pitchFamily="18" charset="0"/>
              </a:rPr>
              <a:t>Життєвий</a:t>
            </a:r>
            <a:r>
              <a:rPr lang="ru-RU" sz="2800" b="1" dirty="0">
                <a:ln w="3175">
                  <a:solidFill>
                    <a:srgbClr val="800000"/>
                  </a:solidFill>
                  <a:prstDash val="solid"/>
                </a:ln>
                <a:solidFill>
                  <a:srgbClr val="FF0000"/>
                </a:solidFill>
                <a:latin typeface="Georgia" panose="02040502050405020303" pitchFamily="18" charset="0"/>
              </a:rPr>
              <a:t> баланс – </a:t>
            </a:r>
            <a:r>
              <a:rPr lang="ru-RU" sz="2800" b="1" dirty="0" err="1">
                <a:ln w="3175">
                  <a:solidFill>
                    <a:srgbClr val="800000"/>
                  </a:solidFill>
                  <a:prstDash val="solid"/>
                </a:ln>
                <a:solidFill>
                  <a:srgbClr val="FF0000"/>
                </a:solidFill>
                <a:latin typeface="Georgia" panose="02040502050405020303" pitchFamily="18" charset="0"/>
              </a:rPr>
              <a:t>це</a:t>
            </a:r>
            <a:r>
              <a:rPr lang="ru-RU" sz="2800" b="1" dirty="0">
                <a:ln w="3175">
                  <a:solidFill>
                    <a:srgbClr val="800000"/>
                  </a:solidFill>
                  <a:prstDash val="solid"/>
                </a:ln>
                <a:solidFill>
                  <a:srgbClr val="FF0000"/>
                </a:solidFill>
                <a:latin typeface="Georgia" panose="02040502050405020303" pitchFamily="18" charset="0"/>
              </a:rPr>
              <a:t> </a:t>
            </a:r>
            <a:r>
              <a:rPr lang="ru-RU" sz="2800" b="1" dirty="0" err="1">
                <a:ln w="3175">
                  <a:solidFill>
                    <a:srgbClr val="800000"/>
                  </a:solidFill>
                  <a:prstDash val="solid"/>
                </a:ln>
                <a:solidFill>
                  <a:srgbClr val="FF0000"/>
                </a:solidFill>
                <a:latin typeface="Georgia" panose="02040502050405020303" pitchFamily="18" charset="0"/>
              </a:rPr>
              <a:t>цікаве</a:t>
            </a:r>
            <a:r>
              <a:rPr lang="ru-RU" sz="2800" b="1" dirty="0">
                <a:ln w="3175">
                  <a:solidFill>
                    <a:srgbClr val="800000"/>
                  </a:solidFill>
                  <a:prstDash val="solid"/>
                </a:ln>
                <a:solidFill>
                  <a:srgbClr val="FF0000"/>
                </a:solidFill>
                <a:latin typeface="Georgia" panose="02040502050405020303" pitchFamily="18" charset="0"/>
              </a:rPr>
              <a:t>, </a:t>
            </a:r>
            <a:r>
              <a:rPr lang="ru-RU" sz="2800" b="1" dirty="0" err="1">
                <a:ln w="3175">
                  <a:solidFill>
                    <a:srgbClr val="800000"/>
                  </a:solidFill>
                  <a:prstDash val="solid"/>
                </a:ln>
                <a:solidFill>
                  <a:srgbClr val="FF0000"/>
                </a:solidFill>
                <a:latin typeface="Georgia" panose="02040502050405020303" pitchFamily="18" charset="0"/>
              </a:rPr>
              <a:t>активне</a:t>
            </a:r>
            <a:r>
              <a:rPr lang="ru-RU" sz="2800" b="1" dirty="0">
                <a:ln w="3175">
                  <a:solidFill>
                    <a:srgbClr val="800000"/>
                  </a:solidFill>
                  <a:prstDash val="solid"/>
                </a:ln>
                <a:solidFill>
                  <a:srgbClr val="FF0000"/>
                </a:solidFill>
                <a:latin typeface="Georgia" panose="02040502050405020303" pitchFamily="18" charset="0"/>
              </a:rPr>
              <a:t> життя</a:t>
            </a:r>
          </a:p>
          <a:p>
            <a:pPr algn="ctr"/>
            <a:r>
              <a:rPr lang="ru-RU" sz="2800" b="1" dirty="0">
                <a:ln w="3175">
                  <a:solidFill>
                    <a:srgbClr val="800000"/>
                  </a:solidFill>
                  <a:prstDash val="solid"/>
                </a:ln>
                <a:solidFill>
                  <a:srgbClr val="FF0000"/>
                </a:solidFill>
                <a:latin typeface="Georgia" panose="02040502050405020303" pitchFamily="18" charset="0"/>
              </a:rPr>
              <a:t> за </a:t>
            </a:r>
            <a:r>
              <a:rPr lang="ru-RU" sz="2800" b="1" dirty="0" err="1">
                <a:ln w="3175">
                  <a:solidFill>
                    <a:srgbClr val="800000"/>
                  </a:solidFill>
                  <a:prstDash val="solid"/>
                </a:ln>
                <a:solidFill>
                  <a:srgbClr val="FF0000"/>
                </a:solidFill>
                <a:latin typeface="Georgia" panose="02040502050405020303" pitchFamily="18" charset="0"/>
              </a:rPr>
              <a:t>своїми</a:t>
            </a:r>
            <a:r>
              <a:rPr lang="ru-RU" sz="2800" b="1" dirty="0">
                <a:ln w="3175">
                  <a:solidFill>
                    <a:srgbClr val="800000"/>
                  </a:solidFill>
                  <a:prstDash val="solid"/>
                </a:ln>
                <a:solidFill>
                  <a:srgbClr val="FF0000"/>
                </a:solidFill>
                <a:latin typeface="Georgia" panose="02040502050405020303" pitchFamily="18" charset="0"/>
              </a:rPr>
              <a:t> правилами</a:t>
            </a:r>
          </a:p>
        </p:txBody>
      </p:sp>
      <p:sp>
        <p:nvSpPr>
          <p:cNvPr id="9" name="Объект 9">
            <a:extLst>
              <a:ext uri="{FF2B5EF4-FFF2-40B4-BE49-F238E27FC236}">
                <a16:creationId xmlns:a16="http://schemas.microsoft.com/office/drawing/2014/main" xmlns="" id="{5C1D2B77-25C4-4B9F-9170-E1C38D435D5C}"/>
              </a:ext>
            </a:extLst>
          </p:cNvPr>
          <p:cNvSpPr txBox="1">
            <a:spLocks/>
          </p:cNvSpPr>
          <p:nvPr/>
        </p:nvSpPr>
        <p:spPr>
          <a:xfrm>
            <a:off x="464658" y="4982882"/>
            <a:ext cx="6067425" cy="16986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uk-UA" sz="2000" i="1" smtClean="0">
                <a:solidFill>
                  <a:schemeClr val="tx1"/>
                </a:solidFill>
                <a:latin typeface="Times New Roman" panose="02020603050405020304" pitchFamily="18" charset="0"/>
                <a:cs typeface="Times New Roman" panose="02020603050405020304" pitchFamily="18" charset="0"/>
              </a:rPr>
              <a:t>Потрібно прийняти рішення – поступово повертати собі управління своєю долею. Вчитися самостійно, без зовнішньої допомоги, їхати на колесі сфер свого життя.</a:t>
            </a:r>
            <a:endParaRPr lang="uk-UA" sz="2000" i="1">
              <a:solidFill>
                <a:schemeClr val="tx1"/>
              </a:solidFill>
              <a:latin typeface="Times New Roman" panose="02020603050405020304" pitchFamily="18" charset="0"/>
              <a:cs typeface="Times New Roman" panose="02020603050405020304" pitchFamily="18" charset="0"/>
            </a:endParaRPr>
          </a:p>
        </p:txBody>
      </p:sp>
      <p:pic>
        <p:nvPicPr>
          <p:cNvPr id="18434" name="Picture 2" descr="На зображенні може бути: 1 особа, небо, сутінки та текст"/>
          <p:cNvPicPr>
            <a:picLocks noChangeAspect="1" noChangeArrowheads="1"/>
          </p:cNvPicPr>
          <p:nvPr/>
        </p:nvPicPr>
        <p:blipFill>
          <a:blip r:embed="rId2" cstate="print"/>
          <a:srcRect/>
          <a:stretch>
            <a:fillRect/>
          </a:stretch>
        </p:blipFill>
        <p:spPr bwMode="auto">
          <a:xfrm>
            <a:off x="7015162" y="1300536"/>
            <a:ext cx="4972049" cy="4531658"/>
          </a:xfrm>
          <a:prstGeom prst="rect">
            <a:avLst/>
          </a:prstGeom>
          <a:noFill/>
        </p:spPr>
      </p:pic>
    </p:spTree>
    <p:extLst>
      <p:ext uri="{BB962C8B-B14F-4D97-AF65-F5344CB8AC3E}">
        <p14:creationId xmlns:p14="http://schemas.microsoft.com/office/powerpoint/2010/main" val="35822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xmlns="" id="{4A50536E-475C-4FEB-9AAB-7A91B7CF94EC}"/>
              </a:ext>
            </a:extLst>
          </p:cNvPr>
          <p:cNvSpPr>
            <a:spLocks noGrp="1"/>
          </p:cNvSpPr>
          <p:nvPr>
            <p:ph type="title"/>
          </p:nvPr>
        </p:nvSpPr>
        <p:spPr>
          <a:xfrm>
            <a:off x="1165005" y="658362"/>
            <a:ext cx="9575800" cy="821268"/>
          </a:xfrm>
        </p:spPr>
        <p:txBody>
          <a:bodyPr>
            <a:normAutofit/>
          </a:bodyPr>
          <a:lstStyle/>
          <a:p>
            <a:pPr algn="ctr"/>
            <a:r>
              <a:rPr lang="ru-RU" sz="40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Метод «Колесо балансу життя»</a:t>
            </a:r>
          </a:p>
        </p:txBody>
      </p:sp>
      <p:sp>
        <p:nvSpPr>
          <p:cNvPr id="6" name="Объект 5">
            <a:extLst>
              <a:ext uri="{FF2B5EF4-FFF2-40B4-BE49-F238E27FC236}">
                <a16:creationId xmlns:a16="http://schemas.microsoft.com/office/drawing/2014/main" xmlns="" id="{1D281627-ED2B-4B7C-A10A-8F6A4F1AD943}"/>
              </a:ext>
            </a:extLst>
          </p:cNvPr>
          <p:cNvSpPr txBox="1">
            <a:spLocks/>
          </p:cNvSpPr>
          <p:nvPr/>
        </p:nvSpPr>
        <p:spPr>
          <a:xfrm>
            <a:off x="1165005" y="1479630"/>
            <a:ext cx="9133114" cy="207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ru-RU" sz="1800" dirty="0">
              <a:solidFill>
                <a:schemeClr val="accent1"/>
              </a:solidFill>
            </a:endParaRPr>
          </a:p>
        </p:txBody>
      </p:sp>
      <p:sp>
        <p:nvSpPr>
          <p:cNvPr id="7" name="Объект 5">
            <a:extLst>
              <a:ext uri="{FF2B5EF4-FFF2-40B4-BE49-F238E27FC236}">
                <a16:creationId xmlns:a16="http://schemas.microsoft.com/office/drawing/2014/main" xmlns="" id="{1D281627-ED2B-4B7C-A10A-8F6A4F1AD943}"/>
              </a:ext>
            </a:extLst>
          </p:cNvPr>
          <p:cNvSpPr txBox="1">
            <a:spLocks/>
          </p:cNvSpPr>
          <p:nvPr/>
        </p:nvSpPr>
        <p:spPr>
          <a:xfrm>
            <a:off x="1317405" y="1632030"/>
            <a:ext cx="9133114" cy="207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ru-RU" sz="1800" dirty="0">
              <a:solidFill>
                <a:schemeClr val="accent1"/>
              </a:solidFill>
            </a:endParaRPr>
          </a:p>
        </p:txBody>
      </p:sp>
      <p:sp>
        <p:nvSpPr>
          <p:cNvPr id="2" name="Прямоугольник 1"/>
          <p:cNvSpPr/>
          <p:nvPr/>
        </p:nvSpPr>
        <p:spPr>
          <a:xfrm>
            <a:off x="882562" y="1664644"/>
            <a:ext cx="6096000" cy="2246769"/>
          </a:xfrm>
          <a:prstGeom prst="rect">
            <a:avLst/>
          </a:prstGeom>
        </p:spPr>
        <p:txBody>
          <a:bodyPr>
            <a:spAutoFit/>
          </a:bodyPr>
          <a:lstStyle/>
          <a:p>
            <a:r>
              <a:rPr lang="uk-UA" sz="2800" dirty="0" smtClean="0"/>
              <a:t>Техніку "Колесо життєвого балансу" винайшов Пол Дж. </a:t>
            </a:r>
            <a:r>
              <a:rPr lang="uk-UA" sz="2800" dirty="0" err="1" smtClean="0"/>
              <a:t>Мейер</a:t>
            </a:r>
            <a:r>
              <a:rPr lang="uk-UA" sz="2800" dirty="0" smtClean="0"/>
              <a:t>, один з найяскравіших і впливових авторів у світі, фахівець з особистісного зростання і саморозвитку</a:t>
            </a:r>
            <a:r>
              <a:rPr lang="en-US" sz="2800" dirty="0" smtClean="0"/>
              <a:t>.</a:t>
            </a:r>
            <a:endParaRPr lang="en-US" sz="2800" dirty="0"/>
          </a:p>
        </p:txBody>
      </p:sp>
      <p:sp>
        <p:nvSpPr>
          <p:cNvPr id="9" name="Прямоугольник 8"/>
          <p:cNvSpPr/>
          <p:nvPr/>
        </p:nvSpPr>
        <p:spPr>
          <a:xfrm>
            <a:off x="725286" y="4267761"/>
            <a:ext cx="6410551" cy="1384995"/>
          </a:xfrm>
          <a:prstGeom prst="rect">
            <a:avLst/>
          </a:prstGeom>
        </p:spPr>
        <p:txBody>
          <a:bodyPr wrap="square">
            <a:spAutoFit/>
          </a:bodyPr>
          <a:lstStyle/>
          <a:p>
            <a:pPr algn="ctr"/>
            <a:r>
              <a:rPr lang="uk-UA" sz="2800" b="1" smtClean="0">
                <a:solidFill>
                  <a:srgbClr val="FF0000"/>
                </a:solidFill>
              </a:rPr>
              <a:t>Колесо балансу життєвих цінностей – це методика аналізу та планування життя</a:t>
            </a:r>
            <a:endParaRPr lang="uk-UA" sz="2800">
              <a:solidFill>
                <a:srgbClr val="FF0000"/>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81019" y="2178424"/>
            <a:ext cx="4234694" cy="370802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81834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66C7E88-1E72-410C-AD5A-8C667C7AD1BF}"/>
              </a:ext>
            </a:extLst>
          </p:cNvPr>
          <p:cNvSpPr>
            <a:spLocks noGrp="1"/>
          </p:cNvSpPr>
          <p:nvPr>
            <p:ph type="title"/>
          </p:nvPr>
        </p:nvSpPr>
        <p:spPr>
          <a:xfrm>
            <a:off x="499533" y="394806"/>
            <a:ext cx="10972800" cy="1143000"/>
          </a:xfrm>
        </p:spPr>
        <p:txBody>
          <a:bodyPr>
            <a:noAutofit/>
          </a:bodyPr>
          <a:lstStyle/>
          <a:p>
            <a:pPr algn="ctr"/>
            <a:r>
              <a:rPr lang="ru-RU" sz="2000" b="0" dirty="0">
                <a:solidFill>
                  <a:srgbClr val="FF0000"/>
                </a:solidFill>
                <a:latin typeface="Times New Roman" panose="02020603050405020304" pitchFamily="18" charset="0"/>
                <a:cs typeface="Times New Roman" panose="02020603050405020304" pitchFamily="18" charset="0"/>
              </a:rPr>
              <a:t/>
            </a:r>
            <a:br>
              <a:rPr lang="ru-RU" sz="2000" b="0" dirty="0">
                <a:solidFill>
                  <a:srgbClr val="FF0000"/>
                </a:solidFill>
                <a:latin typeface="Times New Roman" panose="02020603050405020304" pitchFamily="18" charset="0"/>
                <a:cs typeface="Times New Roman" panose="02020603050405020304" pitchFamily="18" charset="0"/>
              </a:rPr>
            </a:br>
            <a:r>
              <a:rPr lang="ru-RU" sz="2000" b="0" dirty="0">
                <a:solidFill>
                  <a:schemeClr val="tx1"/>
                </a:solidFill>
                <a:latin typeface="Times New Roman" panose="02020603050405020304" pitchFamily="18" charset="0"/>
                <a:cs typeface="Times New Roman" panose="02020603050405020304" pitchFamily="18" charset="0"/>
              </a:rPr>
              <a:t>Оцініть кожну сферу свого </a:t>
            </a:r>
            <a:r>
              <a:rPr lang="ru-RU" sz="2000" b="0" dirty="0" smtClean="0">
                <a:solidFill>
                  <a:schemeClr val="tx1"/>
                </a:solidFill>
                <a:latin typeface="Times New Roman" panose="02020603050405020304" pitchFamily="18" charset="0"/>
                <a:cs typeface="Times New Roman" panose="02020603050405020304" pitchFamily="18" charset="0"/>
              </a:rPr>
              <a:t>життя, </a:t>
            </a:r>
            <a:r>
              <a:rPr lang="ru-RU" sz="2000" b="0" dirty="0" err="1">
                <a:solidFill>
                  <a:schemeClr val="tx1"/>
                </a:solidFill>
                <a:latin typeface="Times New Roman" panose="02020603050405020304" pitchFamily="18" charset="0"/>
                <a:cs typeface="Times New Roman" panose="02020603050405020304" pitchFamily="18" charset="0"/>
              </a:rPr>
              <a:t>ск</a:t>
            </a:r>
            <a:r>
              <a:rPr lang="uk-UA" sz="2000" b="0" dirty="0">
                <a:solidFill>
                  <a:schemeClr val="tx1"/>
                </a:solidFill>
                <a:latin typeface="Times New Roman" panose="02020603050405020304" pitchFamily="18" charset="0"/>
                <a:cs typeface="Times New Roman" panose="02020603050405020304" pitchFamily="18" charset="0"/>
              </a:rPr>
              <a:t>ільки часу витрачаєте?</a:t>
            </a:r>
            <a:r>
              <a:rPr lang="ru-RU" sz="2000" b="0" dirty="0">
                <a:solidFill>
                  <a:schemeClr val="tx1"/>
                </a:solidFill>
                <a:latin typeface="Times New Roman" panose="02020603050405020304" pitchFamily="18" charset="0"/>
                <a:cs typeface="Times New Roman" panose="02020603050405020304" pitchFamily="18" charset="0"/>
              </a:rPr>
              <a:t/>
            </a:r>
            <a:br>
              <a:rPr lang="ru-RU" sz="2000" b="0" dirty="0">
                <a:solidFill>
                  <a:schemeClr val="tx1"/>
                </a:solidFill>
                <a:latin typeface="Times New Roman" panose="02020603050405020304" pitchFamily="18" charset="0"/>
                <a:cs typeface="Times New Roman" panose="02020603050405020304" pitchFamily="18" charset="0"/>
              </a:rPr>
            </a:br>
            <a:r>
              <a:rPr lang="ru-RU" sz="2000" b="0" dirty="0">
                <a:solidFill>
                  <a:schemeClr val="tx1"/>
                </a:solidFill>
                <a:latin typeface="Times New Roman" panose="02020603050405020304" pitchFamily="18" charset="0"/>
                <a:cs typeface="Times New Roman" panose="02020603050405020304" pitchFamily="18" charset="0"/>
              </a:rPr>
              <a:t> Зафарбуйте відповідний сектор до визначеної поділки.</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53" name="Заголовок 1">
            <a:extLst>
              <a:ext uri="{FF2B5EF4-FFF2-40B4-BE49-F238E27FC236}">
                <a16:creationId xmlns:a16="http://schemas.microsoft.com/office/drawing/2014/main" xmlns="" id="{866C7E88-1E72-410C-AD5A-8C667C7AD1BF}"/>
              </a:ext>
            </a:extLst>
          </p:cNvPr>
          <p:cNvSpPr txBox="1">
            <a:spLocks/>
          </p:cNvSpPr>
          <p:nvPr/>
        </p:nvSpPr>
        <p:spPr>
          <a:xfrm>
            <a:off x="745067" y="557213"/>
            <a:ext cx="10481733" cy="14149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accent2"/>
                </a:solidFill>
                <a:latin typeface="+mj-lt"/>
                <a:ea typeface="+mj-ea"/>
                <a:cs typeface="+mj-cs"/>
              </a:defRPr>
            </a:lvl1pPr>
          </a:lstStyle>
          <a:p>
            <a:pPr algn="ct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54" name="Прямоугольник 53"/>
          <p:cNvSpPr/>
          <p:nvPr/>
        </p:nvSpPr>
        <p:spPr>
          <a:xfrm>
            <a:off x="4995333" y="2367340"/>
            <a:ext cx="6324600" cy="400110"/>
          </a:xfrm>
          <a:prstGeom prst="rect">
            <a:avLst/>
          </a:prstGeom>
        </p:spPr>
        <p:txBody>
          <a:bodyPr wrap="square">
            <a:spAutoFit/>
          </a:bodyPr>
          <a:lstStyle/>
          <a:p>
            <a:endParaRPr lang="ru-RU" sz="2000" b="0" i="0" dirty="0">
              <a:solidFill>
                <a:srgbClr val="222222"/>
              </a:solidFill>
              <a:effectLst/>
              <a:latin typeface="Times New Roman" panose="02020603050405020304" pitchFamily="18" charset="0"/>
              <a:cs typeface="Times New Roman" panose="02020603050405020304" pitchFamily="18" charset="0"/>
            </a:endParaRPr>
          </a:p>
        </p:txBody>
      </p:sp>
      <p:pic>
        <p:nvPicPr>
          <p:cNvPr id="16385" name="Picture 1"/>
          <p:cNvPicPr>
            <a:picLocks noGrp="1" noChangeAspect="1" noChangeArrowheads="1"/>
          </p:cNvPicPr>
          <p:nvPr>
            <p:ph idx="1"/>
          </p:nvPr>
        </p:nvPicPr>
        <p:blipFill>
          <a:blip r:embed="rId2" cstate="print"/>
          <a:srcRect/>
          <a:stretch>
            <a:fillRect/>
          </a:stretch>
        </p:blipFill>
        <p:spPr bwMode="auto">
          <a:xfrm>
            <a:off x="1397653" y="1653988"/>
            <a:ext cx="8586787" cy="5204012"/>
          </a:xfrm>
          <a:prstGeom prst="rect">
            <a:avLst/>
          </a:prstGeom>
          <a:noFill/>
          <a:ln w="9525">
            <a:noFill/>
            <a:miter lim="800000"/>
            <a:headEnd/>
            <a:tailEnd/>
          </a:ln>
        </p:spPr>
      </p:pic>
    </p:spTree>
    <p:extLst>
      <p:ext uri="{BB962C8B-B14F-4D97-AF65-F5344CB8AC3E}">
        <p14:creationId xmlns:p14="http://schemas.microsoft.com/office/powerpoint/2010/main" val="263241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1074400" cy="5068062"/>
          </a:xfrm>
        </p:spPr>
        <p:txBody>
          <a:bodyPr>
            <a:normAutofit/>
          </a:bodyPr>
          <a:lstStyle/>
          <a:p>
            <a:pPr>
              <a:lnSpc>
                <a:spcPct val="150000"/>
              </a:lnSpc>
            </a:pPr>
            <a:r>
              <a:rPr lang="uk-UA" sz="4400" dirty="0"/>
              <a:t>Ви отримали “колесо</a:t>
            </a:r>
            <a:r>
              <a:rPr lang="uk-UA" sz="4400" dirty="0" smtClean="0"/>
              <a:t>” свого </a:t>
            </a:r>
            <a:r>
              <a:rPr lang="uk-UA" sz="4400" dirty="0"/>
              <a:t>життя. </a:t>
            </a:r>
            <a:br>
              <a:rPr lang="uk-UA" sz="4400" dirty="0"/>
            </a:br>
            <a:r>
              <a:rPr lang="uk-UA" sz="4400" dirty="0"/>
              <a:t>Чи комфортно на ньому рухатися по життю? </a:t>
            </a:r>
            <a:br>
              <a:rPr lang="uk-UA" sz="4400" dirty="0"/>
            </a:br>
            <a:r>
              <a:rPr lang="uk-UA" sz="4400" dirty="0"/>
              <a:t>Скільки ще можна на такому колесі проїхати?</a:t>
            </a:r>
            <a:br>
              <a:rPr lang="uk-UA" sz="4400" dirty="0"/>
            </a:br>
            <a:endParaRPr lang="ru-RU" sz="4400" dirty="0"/>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7"/>
            <a:ext cx="11074400" cy="3196401"/>
          </a:xfrm>
        </p:spPr>
        <p:txBody>
          <a:bodyPr>
            <a:normAutofit/>
          </a:bodyPr>
          <a:lstStyle/>
          <a:p>
            <a:pPr algn="ctr"/>
            <a:r>
              <a:rPr lang="uk-UA" sz="3600" dirty="0"/>
              <a:t>Пропишіть для себе 3-4 кроки, </a:t>
            </a:r>
            <a:r>
              <a:rPr lang="uk-UA" sz="3600" dirty="0" smtClean="0"/>
              <a:t/>
            </a:r>
            <a:br>
              <a:rPr lang="uk-UA" sz="3600" dirty="0" smtClean="0"/>
            </a:br>
            <a:r>
              <a:rPr lang="uk-UA" sz="3600" dirty="0" smtClean="0"/>
              <a:t>що </a:t>
            </a:r>
            <a:r>
              <a:rPr lang="uk-UA" sz="3600" dirty="0"/>
              <a:t>ви маєте зробити, щоб знайти необхідний </a:t>
            </a:r>
            <a:r>
              <a:rPr lang="uk-UA" sz="3600" dirty="0" smtClean="0"/>
              <a:t>час</a:t>
            </a:r>
            <a:br>
              <a:rPr lang="uk-UA" sz="3600" dirty="0" smtClean="0"/>
            </a:br>
            <a:r>
              <a:rPr lang="uk-UA" sz="3600" dirty="0" smtClean="0"/>
              <a:t> </a:t>
            </a:r>
            <a:r>
              <a:rPr lang="uk-UA" sz="3600" dirty="0"/>
              <a:t>на сфери життя, що потерпають.</a:t>
            </a:r>
            <a:endParaRPr lang="ru-RU" sz="3600" dirty="0"/>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1074400" cy="5811012"/>
          </a:xfrm>
        </p:spPr>
        <p:txBody>
          <a:bodyPr>
            <a:noAutofit/>
          </a:bodyPr>
          <a:lstStyle/>
          <a:p>
            <a:r>
              <a:rPr lang="uk-UA" sz="1800" b="1" dirty="0" smtClean="0">
                <a:solidFill>
                  <a:schemeClr val="tx1"/>
                </a:solidFill>
              </a:rPr>
              <a:t>ПОРАДИ ЩОБ ПІДТРИМАТИ СВІЙ НАСТРІЙ ТА ЖИТТЄВИЙ БАЛАНС</a:t>
            </a:r>
            <a:r>
              <a:rPr lang="uk-UA" sz="1800" dirty="0" smtClean="0"/>
              <a:t/>
            </a:r>
            <a:br>
              <a:rPr lang="uk-UA" sz="1800" dirty="0" smtClean="0"/>
            </a:br>
            <a:r>
              <a:rPr lang="uk-UA" sz="1800" dirty="0" smtClean="0"/>
              <a:t/>
            </a:r>
            <a:br>
              <a:rPr lang="uk-UA" sz="1800" dirty="0" smtClean="0"/>
            </a:br>
            <a:r>
              <a:rPr lang="uk-UA" sz="1800" dirty="0" smtClean="0"/>
              <a:t>1. Спілкуйся з людьми, які розділяють твої погляди</a:t>
            </a:r>
            <a:br>
              <a:rPr lang="uk-UA" sz="1800" dirty="0" smtClean="0"/>
            </a:br>
            <a:r>
              <a:rPr lang="uk-UA" sz="1800" dirty="0" smtClean="0"/>
              <a:t>2. Бався з маленькими дітьми</a:t>
            </a:r>
            <a:br>
              <a:rPr lang="uk-UA" sz="1800" dirty="0" smtClean="0"/>
            </a:br>
            <a:r>
              <a:rPr lang="uk-UA" sz="1800" dirty="0" smtClean="0"/>
              <a:t>3. Бався з тваринами</a:t>
            </a:r>
            <a:br>
              <a:rPr lang="uk-UA" sz="1800" dirty="0" smtClean="0"/>
            </a:br>
            <a:r>
              <a:rPr lang="uk-UA" sz="1800" dirty="0" smtClean="0"/>
              <a:t>4. Використовуй аромати: свічки, духи</a:t>
            </a:r>
            <a:br>
              <a:rPr lang="uk-UA" sz="1800" dirty="0" smtClean="0"/>
            </a:br>
            <a:r>
              <a:rPr lang="uk-UA" sz="1800" dirty="0" smtClean="0"/>
              <a:t>5. Викидай сміття та непотрібні речі</a:t>
            </a:r>
            <a:br>
              <a:rPr lang="uk-UA" sz="1800" dirty="0" smtClean="0"/>
            </a:br>
            <a:r>
              <a:rPr lang="uk-UA" sz="1800" dirty="0" smtClean="0"/>
              <a:t>6. Грай в настільні ігри</a:t>
            </a:r>
            <a:br>
              <a:rPr lang="uk-UA" sz="1800" dirty="0" smtClean="0"/>
            </a:br>
            <a:r>
              <a:rPr lang="uk-UA" sz="1800" dirty="0" smtClean="0"/>
              <a:t>7. Висипайся</a:t>
            </a:r>
            <a:br>
              <a:rPr lang="uk-UA" sz="1800" dirty="0" smtClean="0"/>
            </a:br>
            <a:r>
              <a:rPr lang="uk-UA" sz="1800" dirty="0" smtClean="0"/>
              <a:t>8. Роби щось руками (вишивай, малюй, в’яжи…)</a:t>
            </a:r>
            <a:br>
              <a:rPr lang="uk-UA" sz="1800" dirty="0" smtClean="0"/>
            </a:br>
            <a:r>
              <a:rPr lang="uk-UA" sz="1800" dirty="0" smtClean="0"/>
              <a:t>9. Відпочивай після важкого дня</a:t>
            </a:r>
            <a:br>
              <a:rPr lang="uk-UA" sz="1800" dirty="0" smtClean="0"/>
            </a:br>
            <a:r>
              <a:rPr lang="uk-UA" sz="1800" dirty="0" smtClean="0"/>
              <a:t>10. Займайся фізичними вправами</a:t>
            </a:r>
            <a:br>
              <a:rPr lang="uk-UA" sz="1800" dirty="0" smtClean="0"/>
            </a:br>
            <a:r>
              <a:rPr lang="uk-UA" sz="1800" dirty="0" smtClean="0"/>
              <a:t>11. Вчись чомусь новому</a:t>
            </a:r>
            <a:br>
              <a:rPr lang="uk-UA" sz="1800" dirty="0" smtClean="0"/>
            </a:br>
            <a:r>
              <a:rPr lang="uk-UA" sz="1800" dirty="0" smtClean="0"/>
              <a:t>12. Говори компліменти та лагідні слова</a:t>
            </a:r>
            <a:br>
              <a:rPr lang="uk-UA" sz="1800" dirty="0" smtClean="0"/>
            </a:br>
            <a:r>
              <a:rPr lang="uk-UA" sz="1800" dirty="0" smtClean="0"/>
              <a:t>13. Ділись важливими переживаннями з тим кому довіряєш</a:t>
            </a:r>
            <a:br>
              <a:rPr lang="uk-UA" sz="1800" dirty="0" smtClean="0"/>
            </a:br>
            <a:r>
              <a:rPr lang="uk-UA" sz="1800" dirty="0" smtClean="0"/>
              <a:t>14. Плануй, мрій</a:t>
            </a:r>
            <a:br>
              <a:rPr lang="uk-UA" sz="1800" dirty="0" smtClean="0"/>
            </a:br>
            <a:r>
              <a:rPr lang="uk-UA" sz="1800" dirty="0" smtClean="0"/>
              <a:t>15. Їж солодощі</a:t>
            </a:r>
            <a:br>
              <a:rPr lang="uk-UA" sz="1800" dirty="0" smtClean="0"/>
            </a:br>
            <a:r>
              <a:rPr lang="uk-UA" sz="1800" dirty="0" smtClean="0"/>
              <a:t>16. Полагодь зламану річ</a:t>
            </a:r>
            <a:br>
              <a:rPr lang="uk-UA" sz="1800" dirty="0" smtClean="0"/>
            </a:br>
            <a:r>
              <a:rPr lang="uk-UA" sz="1800" dirty="0" smtClean="0"/>
              <a:t>17. Напиши людині за якою сумуєш</a:t>
            </a:r>
            <a:br>
              <a:rPr lang="uk-UA" sz="1800" dirty="0" smtClean="0"/>
            </a:br>
            <a:r>
              <a:rPr lang="uk-UA" sz="1800" dirty="0" smtClean="0"/>
              <a:t>18. Прийми душ або ванну</a:t>
            </a:r>
            <a:br>
              <a:rPr lang="uk-UA" sz="1800" dirty="0" smtClean="0"/>
            </a:br>
            <a:r>
              <a:rPr lang="uk-UA" sz="1800" dirty="0" smtClean="0"/>
              <a:t>19. Випий чай</a:t>
            </a:r>
            <a:br>
              <a:rPr lang="uk-UA" sz="1800" dirty="0" smtClean="0"/>
            </a:br>
            <a:r>
              <a:rPr lang="uk-UA" sz="1800" dirty="0" smtClean="0"/>
              <a:t>20. Печі шарлотку</a:t>
            </a:r>
            <a:endParaRPr lang="uk-UA" sz="1800"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150596"/>
            <a:ext cx="11664014" cy="1745581"/>
          </a:xfrm>
        </p:spPr>
        <p:txBody>
          <a:bodyPr/>
          <a:lstStyle/>
          <a:p>
            <a:r>
              <a:rPr lang="uk-UA" dirty="0"/>
              <a:t>Дякую за увагу!</a:t>
            </a:r>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181</TotalTime>
  <Words>187</Words>
  <Application>Microsoft Office PowerPoint</Application>
  <PresentationFormat>Произвольный</PresentationFormat>
  <Paragraphs>19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КОЛЕСО               ЖИТТЄВОГО                                    БАЛАНСУ</vt:lpstr>
      <vt:lpstr>Презентация PowerPoint</vt:lpstr>
      <vt:lpstr>Метод «Колесо балансу життя»</vt:lpstr>
      <vt:lpstr> Оцініть кожну сферу свого життя, скільки часу витрачаєте?  Зафарбуйте відповідний сектор до визначеної поділки.</vt:lpstr>
      <vt:lpstr>Ви отримали “колесо” свого життя.  Чи комфортно на ньому рухатися по життю?  Скільки ще можна на такому колесі проїхати? </vt:lpstr>
      <vt:lpstr>Пропишіть для себе 3-4 кроки,  що ви маєте зробити, щоб знайти необхідний час  на сфери життя, що потерпають.</vt:lpstr>
      <vt:lpstr>ПОРАДИ ЩОБ ПІДТРИМАТИ СВІЙ НАСТРІЙ ТА ЖИТТЄВИЙ БАЛАНС  1. Спілкуйся з людьми, які розділяють твої погляди 2. Бався з маленькими дітьми 3. Бався з тваринами 4. Використовуй аромати: свічки, духи 5. Викидай сміття та непотрібні речі 6. Грай в настільні ігри 7. Висипайся 8. Роби щось руками (вишивай, малюй, в’яжи…) 9. Відпочивай після важкого дня 10. Займайся фізичними вправами 11. Вчись чомусь новому 12. Говори компліменти та лагідні слова 13. Ділись важливими переживаннями з тим кому довіряєш 14. Плануй, мрій 15. Їж солодощі 16. Полагодь зламану річ 17. Напиши людині за якою сумуєш 18. Прийми душ або ванну 19. Випий чай 20. Печі шарлотку</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Сельское хозяйство</dc:title>
  <dc:creator>User Obstinate</dc:creator>
  <cp:lastModifiedBy>ЗНО</cp:lastModifiedBy>
  <cp:revision>26</cp:revision>
  <dcterms:created xsi:type="dcterms:W3CDTF">2021-05-07T06:59:03Z</dcterms:created>
  <dcterms:modified xsi:type="dcterms:W3CDTF">2023-02-03T09:47:56Z</dcterms:modified>
</cp:coreProperties>
</file>