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72" r:id="rId4"/>
    <p:sldId id="273" r:id="rId5"/>
    <p:sldId id="270" r:id="rId6"/>
    <p:sldId id="271" r:id="rId7"/>
    <p:sldId id="274" r:id="rId8"/>
    <p:sldId id="258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8" autoAdjust="0"/>
    <p:restoredTop sz="94660"/>
  </p:normalViewPr>
  <p:slideViewPr>
    <p:cSldViewPr>
      <p:cViewPr varScale="1">
        <p:scale>
          <a:sx n="64" d="100"/>
          <a:sy n="64" d="100"/>
        </p:scale>
        <p:origin x="16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4CC54C-6408-45A6-A744-7A7453E33785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E9AFFA5-DD6B-4409-B144-AEA472326774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1"/>
          <a:stretch/>
        </p:blipFill>
        <p:spPr>
          <a:xfrm>
            <a:off x="0" y="47035"/>
            <a:ext cx="9144000" cy="67949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700808"/>
            <a:ext cx="7772400" cy="2808312"/>
          </a:xfrm>
        </p:spPr>
        <p:txBody>
          <a:bodyPr>
            <a:normAutofit/>
          </a:bodyPr>
          <a:lstStyle/>
          <a:p>
            <a:r>
              <a:rPr lang="uk-UA" sz="56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Тривога. Як їй протистояти?</a:t>
            </a:r>
            <a:endParaRPr lang="uk-UA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4716016" y="5085184"/>
            <a:ext cx="4168552" cy="1464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uk-UA" sz="2000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4572000" y="260648"/>
            <a:ext cx="43125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uk-UA" sz="2200" i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FF0A4B-57CB-E6EB-F6B3-73D1E87F0ACE}"/>
              </a:ext>
            </a:extLst>
          </p:cNvPr>
          <p:cNvSpPr txBox="1"/>
          <p:nvPr/>
        </p:nvSpPr>
        <p:spPr>
          <a:xfrm>
            <a:off x="4207638" y="3916568"/>
            <a:ext cx="467693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 err="1">
                <a:solidFill>
                  <a:srgbClr val="002060"/>
                </a:solidFill>
              </a:rPr>
              <a:t>Підготувала</a:t>
            </a:r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 err="1">
                <a:solidFill>
                  <a:srgbClr val="002060"/>
                </a:solidFill>
              </a:rPr>
              <a:t>практичний</a:t>
            </a:r>
            <a:r>
              <a:rPr lang="ru-RU" sz="1800" b="1" dirty="0">
                <a:solidFill>
                  <a:srgbClr val="002060"/>
                </a:solidFill>
              </a:rPr>
              <a:t> психолог ДНЗ № 1</a:t>
            </a:r>
          </a:p>
          <a:p>
            <a:r>
              <a:rPr lang="ru-RU" sz="1800" b="1" dirty="0">
                <a:solidFill>
                  <a:srgbClr val="002060"/>
                </a:solidFill>
              </a:rPr>
              <a:t>Людмила ГОВОРУШКО</a:t>
            </a:r>
          </a:p>
          <a:p>
            <a:endParaRPr lang="ru-RU" sz="1800" b="1" dirty="0">
              <a:solidFill>
                <a:srgbClr val="002060"/>
              </a:solidFill>
            </a:endParaRPr>
          </a:p>
          <a:p>
            <a:r>
              <a:rPr lang="ru-RU" sz="1800" b="1" dirty="0" err="1">
                <a:solidFill>
                  <a:srgbClr val="002060"/>
                </a:solidFill>
              </a:rPr>
              <a:t>Чортків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936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1"/>
          <a:stretch/>
        </p:blipFill>
        <p:spPr>
          <a:xfrm>
            <a:off x="0" y="47035"/>
            <a:ext cx="9144000" cy="67949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uk-UA" sz="4000" b="1" dirty="0">
                <a:latin typeface="Bookman Old Style" panose="02050604050505020204" pitchFamily="18" charset="0"/>
              </a:rPr>
              <a:t>Тривога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268760"/>
            <a:ext cx="612068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500" dirty="0"/>
              <a:t>	</a:t>
            </a:r>
            <a:r>
              <a:rPr lang="uk-UA" sz="25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Тривога</a:t>
            </a:r>
            <a:r>
              <a:rPr lang="uk-UA" sz="2500" dirty="0">
                <a:latin typeface="Bookman Old Style" panose="02050604050505020204" pitchFamily="18" charset="0"/>
              </a:rPr>
              <a:t> – це реакція центральної нервової системи, яку ми не можете контролювати самостійно. Ця реакція є свого роду сигнальною системою, яка спрацьовує, коли мозок та нервова система реагують на загрозу чи небезпеку.</a:t>
            </a:r>
          </a:p>
          <a:p>
            <a:pPr marL="0" indent="0" algn="just">
              <a:buNone/>
            </a:pPr>
            <a:r>
              <a:rPr lang="uk-UA" sz="2500" dirty="0">
                <a:latin typeface="Bookman Old Style" panose="02050604050505020204" pitchFamily="18" charset="0"/>
              </a:rPr>
              <a:t> 	Тривога це завжди про невідоме майбутнє, </a:t>
            </a:r>
            <a:r>
              <a:rPr lang="uk-UA" sz="2500" i="1" dirty="0">
                <a:latin typeface="Bookman Old Style" panose="02050604050505020204" pitchFamily="18" charset="0"/>
              </a:rPr>
              <a:t>а особливо під час війни…</a:t>
            </a:r>
          </a:p>
        </p:txBody>
      </p:sp>
    </p:spTree>
    <p:extLst>
      <p:ext uri="{BB962C8B-B14F-4D97-AF65-F5344CB8AC3E}">
        <p14:creationId xmlns:p14="http://schemas.microsoft.com/office/powerpoint/2010/main" val="415711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1"/>
          <a:stretch/>
        </p:blipFill>
        <p:spPr>
          <a:xfrm>
            <a:off x="0" y="47035"/>
            <a:ext cx="9144000" cy="67949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1387624"/>
          </a:xfrm>
        </p:spPr>
        <p:txBody>
          <a:bodyPr>
            <a:normAutofit/>
          </a:bodyPr>
          <a:lstStyle/>
          <a:p>
            <a:r>
              <a:rPr lang="uk-UA" dirty="0"/>
              <a:t>Пригадайте хороший стрес у вашому житті (</a:t>
            </a:r>
            <a:r>
              <a:rPr lang="uk-UA" dirty="0" err="1"/>
              <a:t>еустрес</a:t>
            </a:r>
            <a:r>
              <a:rPr lang="uk-UA" dirty="0"/>
              <a:t>)</a:t>
            </a:r>
            <a:endParaRPr lang="ru-RU" dirty="0"/>
          </a:p>
        </p:txBody>
      </p:sp>
      <p:pic>
        <p:nvPicPr>
          <p:cNvPr id="1026" name="Picture 2" descr="C:\Users\Admin\Downloads\19b0f15b653aca95744000649419c8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77072"/>
            <a:ext cx="3495675" cy="2390775"/>
          </a:xfrm>
          <a:prstGeom prst="rect">
            <a:avLst/>
          </a:prstGeom>
          <a:noFill/>
        </p:spPr>
      </p:pic>
      <p:pic>
        <p:nvPicPr>
          <p:cNvPr id="1027" name="Picture 3" descr="C:\Users\Admin\Downloads\0f6cb780bb744ae13e0436d76d962db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8423" y="1628800"/>
            <a:ext cx="3625577" cy="4137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1"/>
          <a:stretch/>
        </p:blipFill>
        <p:spPr>
          <a:xfrm>
            <a:off x="0" y="47035"/>
            <a:ext cx="9144000" cy="67949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492080"/>
          </a:xfrm>
        </p:spPr>
        <p:txBody>
          <a:bodyPr>
            <a:normAutofit/>
          </a:bodyPr>
          <a:lstStyle/>
          <a:p>
            <a:r>
              <a:rPr lang="uk-UA" dirty="0"/>
              <a:t>Тривога – це захисний механізм нашого організму. Наш організм мобілізує свої сили для дії на чинник стресу. Але під час </a:t>
            </a:r>
            <a:r>
              <a:rPr lang="uk-UA" dirty="0" err="1"/>
              <a:t>еустресу</a:t>
            </a:r>
            <a:r>
              <a:rPr lang="uk-UA" dirty="0"/>
              <a:t> організм стабілізується, а під час </a:t>
            </a:r>
            <a:r>
              <a:rPr lang="uk-UA" dirty="0" err="1"/>
              <a:t>дистресу</a:t>
            </a:r>
            <a:r>
              <a:rPr lang="uk-UA" dirty="0"/>
              <a:t> – навпаки.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1"/>
          <a:stretch/>
        </p:blipFill>
        <p:spPr>
          <a:xfrm>
            <a:off x="0" y="47035"/>
            <a:ext cx="9144000" cy="67949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1340768"/>
          </a:xfrm>
        </p:spPr>
        <p:txBody>
          <a:bodyPr>
            <a:normAutofit/>
          </a:bodyPr>
          <a:lstStyle/>
          <a:p>
            <a:r>
              <a:rPr lang="uk-UA" sz="3500" b="1" dirty="0">
                <a:latin typeface="Bookman Old Style" panose="02050604050505020204" pitchFamily="18" charset="0"/>
              </a:rPr>
              <a:t>Поради. </a:t>
            </a:r>
            <a:br>
              <a:rPr lang="uk-UA" sz="3500" b="1" dirty="0">
                <a:latin typeface="Bookman Old Style" panose="02050604050505020204" pitchFamily="18" charset="0"/>
              </a:rPr>
            </a:br>
            <a:r>
              <a:rPr lang="uk-UA" sz="3500" b="1" dirty="0">
                <a:latin typeface="Bookman Old Style" panose="02050604050505020204" pitchFamily="18" charset="0"/>
              </a:rPr>
              <a:t>Що робити з тривогою?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6624736" cy="4680520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uk-UA" sz="2400" dirty="0">
                <a:latin typeface="Arial Narrow" panose="020B0606020202030204" pitchFamily="34" charset="0"/>
              </a:rPr>
              <a:t>Помітити та усвідомити свою тривогу, дозволити їй бути.</a:t>
            </a:r>
          </a:p>
          <a:p>
            <a:pPr marL="457200" indent="-457200" algn="just">
              <a:buAutoNum type="arabicPeriod"/>
            </a:pPr>
            <a:r>
              <a:rPr lang="uk-UA" sz="2400" dirty="0">
                <a:latin typeface="Arial Narrow" panose="020B0606020202030204" pitchFamily="34" charset="0"/>
              </a:rPr>
              <a:t>Визначити джерело тривоги, наскільки можна мінімізувати його вплив (наприклад, не дивитися новини; більше часу проводити з сім</a:t>
            </a:r>
            <a:r>
              <a:rPr lang="en-US" sz="2400" dirty="0">
                <a:latin typeface="Arial Narrow" panose="020B0606020202030204" pitchFamily="34" charset="0"/>
              </a:rPr>
              <a:t>’</a:t>
            </a:r>
            <a:r>
              <a:rPr lang="uk-UA" sz="2400" dirty="0" err="1">
                <a:latin typeface="Arial Narrow" panose="020B0606020202030204" pitchFamily="34" charset="0"/>
              </a:rPr>
              <a:t>єю</a:t>
            </a:r>
            <a:r>
              <a:rPr lang="uk-UA" sz="2400" dirty="0">
                <a:latin typeface="Arial Narrow" panose="020B0606020202030204" pitchFamily="34" charset="0"/>
              </a:rPr>
              <a:t>; переглянути комедійні фільми; поспілкуватися з друзями в соціальних мережах тощо)</a:t>
            </a:r>
          </a:p>
          <a:p>
            <a:pPr marL="457200" indent="-457200" algn="just">
              <a:buAutoNum type="arabicPeriod"/>
            </a:pPr>
            <a:r>
              <a:rPr lang="uk-UA" sz="2400" dirty="0">
                <a:latin typeface="Arial Narrow" panose="020B0606020202030204" pitchFamily="34" charset="0"/>
              </a:rPr>
              <a:t>Визначити свою реакцію на стрес (біжи, замирай, кричи, співай), що тобі хочеться робити, коли ти відчуваєш тривогу? Це й роби…</a:t>
            </a:r>
          </a:p>
        </p:txBody>
      </p:sp>
    </p:spTree>
    <p:extLst>
      <p:ext uri="{BB962C8B-B14F-4D97-AF65-F5344CB8AC3E}">
        <p14:creationId xmlns:p14="http://schemas.microsoft.com/office/powerpoint/2010/main" val="379887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1"/>
          <a:stretch/>
        </p:blipFill>
        <p:spPr>
          <a:xfrm>
            <a:off x="0" y="47035"/>
            <a:ext cx="9144000" cy="6794941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908720"/>
            <a:ext cx="6912768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dirty="0">
                <a:latin typeface="Arial Narrow" panose="020B0606020202030204" pitchFamily="34" charset="0"/>
              </a:rPr>
              <a:t>4. Убезпечити себе. Склади список, що ти можеш зробити, щоб мінімізувати негативний вплив на ситуацію та дій.</a:t>
            </a:r>
          </a:p>
          <a:p>
            <a:pPr marL="0" indent="0" algn="just">
              <a:buNone/>
            </a:pPr>
            <a:r>
              <a:rPr lang="uk-UA" sz="2400" dirty="0">
                <a:latin typeface="Arial Narrow" panose="020B0606020202030204" pitchFamily="34" charset="0"/>
              </a:rPr>
              <a:t>5. Занурюйся в зону комфорту. Оточи себе зрозумілими звичними речами, живи звичайним життям, все стабільно та безпечно.</a:t>
            </a:r>
          </a:p>
          <a:p>
            <a:pPr marL="0" indent="0" algn="just">
              <a:buNone/>
            </a:pPr>
            <a:r>
              <a:rPr lang="uk-UA" sz="2400" dirty="0">
                <a:latin typeface="Arial Narrow" panose="020B0606020202030204" pitchFamily="34" charset="0"/>
              </a:rPr>
              <a:t>6. Відволікайся на фільми, книги, розмови, малювання, спорт тощо.</a:t>
            </a:r>
          </a:p>
          <a:p>
            <a:pPr marL="0" indent="0" algn="just">
              <a:buNone/>
            </a:pPr>
            <a:r>
              <a:rPr lang="uk-UA" sz="2400" dirty="0">
                <a:latin typeface="Arial Narrow" panose="020B0606020202030204" pitchFamily="34" charset="0"/>
              </a:rPr>
              <a:t>7. Піклуйся про фізичне та ментальне </a:t>
            </a:r>
            <a:r>
              <a:rPr lang="uk-UA" sz="2400" dirty="0" err="1">
                <a:latin typeface="Arial Narrow" panose="020B0606020202030204" pitchFamily="34" charset="0"/>
              </a:rPr>
              <a:t>здоров</a:t>
            </a:r>
            <a:r>
              <a:rPr lang="en-US" sz="2400" dirty="0">
                <a:latin typeface="Arial Narrow" panose="020B0606020202030204" pitchFamily="34" charset="0"/>
              </a:rPr>
              <a:t>’</a:t>
            </a:r>
            <a:r>
              <a:rPr lang="ru-RU" sz="2400" dirty="0">
                <a:latin typeface="Arial Narrow" panose="020B0606020202030204" pitchFamily="34" charset="0"/>
              </a:rPr>
              <a:t>я.</a:t>
            </a:r>
            <a:endParaRPr lang="uk-UA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8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1"/>
          <a:stretch/>
        </p:blipFill>
        <p:spPr>
          <a:xfrm>
            <a:off x="0" y="47035"/>
            <a:ext cx="9144000" cy="67949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564088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Пропоную техніки для стабілізації </a:t>
            </a:r>
            <a:br>
              <a:rPr lang="uk-UA" dirty="0"/>
            </a:br>
            <a:r>
              <a:rPr lang="uk-UA" dirty="0"/>
              <a:t>(за умови, коли немає контакту з небезпекою)</a:t>
            </a:r>
            <a:br>
              <a:rPr lang="uk-UA" dirty="0"/>
            </a:br>
            <a:r>
              <a:rPr lang="uk-UA" dirty="0"/>
              <a:t>1.Віднімати числа (наприклад від 100 віднімати 7; 18;23…)</a:t>
            </a:r>
            <a:br>
              <a:rPr lang="uk-UA" dirty="0"/>
            </a:br>
            <a:br>
              <a:rPr lang="uk-UA" dirty="0"/>
            </a:br>
            <a:r>
              <a:rPr lang="uk-UA" dirty="0"/>
              <a:t>2.На вдих рахуєте до 3, на видих – до 6.</a:t>
            </a:r>
            <a:br>
              <a:rPr lang="uk-UA" dirty="0"/>
            </a:br>
            <a:br>
              <a:rPr lang="uk-UA" dirty="0"/>
            </a:br>
            <a:r>
              <a:rPr lang="uk-UA" dirty="0"/>
              <a:t>3.Вмити обличчя та руки по лікті холодною водою.</a:t>
            </a:r>
            <a:br>
              <a:rPr lang="uk-UA" dirty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1"/>
          <a:stretch/>
        </p:blipFill>
        <p:spPr>
          <a:xfrm>
            <a:off x="0" y="47035"/>
            <a:ext cx="9144000" cy="67949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460" y="1196752"/>
            <a:ext cx="8229600" cy="4608512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/>
              <a:t>ШВИДКІ  ДІЇ</a:t>
            </a:r>
            <a:r>
              <a:rPr lang="uk-UA" dirty="0"/>
              <a:t>:</a:t>
            </a:r>
            <a:br>
              <a:rPr lang="uk-UA" dirty="0"/>
            </a:br>
            <a:r>
              <a:rPr lang="uk-UA" dirty="0"/>
              <a:t>1.Важливо спати і висипатися!</a:t>
            </a:r>
            <a:br>
              <a:rPr lang="uk-UA" dirty="0"/>
            </a:br>
            <a:r>
              <a:rPr lang="uk-UA" dirty="0"/>
              <a:t>2.Не забувати про їжу та воду!</a:t>
            </a:r>
            <a:br>
              <a:rPr lang="uk-UA" dirty="0"/>
            </a:br>
            <a:r>
              <a:rPr lang="uk-UA" dirty="0"/>
              <a:t>3.Відпочивати!</a:t>
            </a:r>
          </a:p>
        </p:txBody>
      </p:sp>
    </p:spTree>
    <p:extLst>
      <p:ext uri="{BB962C8B-B14F-4D97-AF65-F5344CB8AC3E}">
        <p14:creationId xmlns:p14="http://schemas.microsoft.com/office/powerpoint/2010/main" val="290157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81"/>
          <a:stretch/>
        </p:blipFill>
        <p:spPr>
          <a:xfrm>
            <a:off x="0" y="47035"/>
            <a:ext cx="9144000" cy="679494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500" b="1" dirty="0">
                <a:latin typeface="Bookman Old Style" panose="02050604050505020204" pitchFamily="18" charset="0"/>
              </a:rPr>
              <a:t>Правила нашого часу: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Не підходити до вікон (особливо під час «повітряної тривоги»)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Дотримуватися сигналу «Повітряна тривога» (переміщатися в укриття)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Зберігайте спокій та всіляко підтримуйте свої емоції.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Спілкуйтеся з сім</a:t>
            </a:r>
            <a:r>
              <a:rPr lang="en-US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’</a:t>
            </a:r>
            <a:r>
              <a:rPr lang="uk-UA" sz="20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єю</a:t>
            </a: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, рідними, друзями та підтримуйте один одного, говоріть приємні речі, обнімайтеся.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Контактуйте з сусідами.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Співайте, кричіть, говоріть голосно, але не замикайтеся в собі.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Слідкуйте за диханням (дихайте спокійно і ритмічно.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20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Дотримуйтеся правил безпеки під час воєнного стану (війни).</a:t>
            </a:r>
          </a:p>
        </p:txBody>
      </p:sp>
    </p:spTree>
    <p:extLst>
      <p:ext uri="{BB962C8B-B14F-4D97-AF65-F5344CB8AC3E}">
        <p14:creationId xmlns:p14="http://schemas.microsoft.com/office/powerpoint/2010/main" val="3676778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155</TotalTime>
  <Words>439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Bookman Old Style</vt:lpstr>
      <vt:lpstr>Franklin Gothic Book</vt:lpstr>
      <vt:lpstr>Franklin Gothic Medium</vt:lpstr>
      <vt:lpstr>Wingdings</vt:lpstr>
      <vt:lpstr>Wingdings 2</vt:lpstr>
      <vt:lpstr>Трек</vt:lpstr>
      <vt:lpstr>Тривога. Як їй протистояти?</vt:lpstr>
      <vt:lpstr>Тривога</vt:lpstr>
      <vt:lpstr>Пригадайте хороший стрес у вашому житті (еустрес)</vt:lpstr>
      <vt:lpstr>Тривога – це захисний механізм нашого організму. Наш організм мобілізує свої сили для дії на чинник стресу. Але під час еустресу організм стабілізується, а під час дистресу – навпаки.</vt:lpstr>
      <vt:lpstr>Поради.  Що робити з тривогою?</vt:lpstr>
      <vt:lpstr>Презентация PowerPoint</vt:lpstr>
      <vt:lpstr>Пропоную техніки для стабілізації  (за умови, коли немає контакту з небезпекою) 1.Віднімати числа (наприклад від 100 віднімати 7; 18;23…)  2.На вдих рахуєте до 3, на видих – до 6.  3.Вмити обличчя та руки по лікті холодною водою. </vt:lpstr>
      <vt:lpstr>ШВИДКІ  ДІЇ: 1.Важливо спати і висипатися! 2.Не забувати про їжу та воду! 3.Відпочивати!</vt:lpstr>
      <vt:lpstr>Правила нашого часу: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Психологічна підтримка під час воєнного стану (війни)</dc:title>
  <dc:creator>Іра</dc:creator>
  <cp:lastModifiedBy>Наталія Дмитровська</cp:lastModifiedBy>
  <cp:revision>17</cp:revision>
  <dcterms:created xsi:type="dcterms:W3CDTF">2022-03-25T09:49:28Z</dcterms:created>
  <dcterms:modified xsi:type="dcterms:W3CDTF">2023-01-31T16:05:25Z</dcterms:modified>
</cp:coreProperties>
</file>