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18ED7-C4F2-4A87-A1DC-347C50A7756F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4542B-3A6B-4834-9AF4-9BE5B2D8C630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052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18ED7-C4F2-4A87-A1DC-347C50A7756F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4542B-3A6B-4834-9AF4-9BE5B2D8C630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00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18ED7-C4F2-4A87-A1DC-347C50A7756F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4542B-3A6B-4834-9AF4-9BE5B2D8C630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377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18ED7-C4F2-4A87-A1DC-347C50A7756F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4542B-3A6B-4834-9AF4-9BE5B2D8C630}" type="slidenum">
              <a:rPr lang="en-US" smtClean="0"/>
              <a:t>‹№›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094058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18ED7-C4F2-4A87-A1DC-347C50A7756F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4542B-3A6B-4834-9AF4-9BE5B2D8C630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290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18ED7-C4F2-4A87-A1DC-347C50A7756F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4542B-3A6B-4834-9AF4-9BE5B2D8C630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0144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18ED7-C4F2-4A87-A1DC-347C50A7756F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4542B-3A6B-4834-9AF4-9BE5B2D8C630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8494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18ED7-C4F2-4A87-A1DC-347C50A7756F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4542B-3A6B-4834-9AF4-9BE5B2D8C630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2458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18ED7-C4F2-4A87-A1DC-347C50A7756F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4542B-3A6B-4834-9AF4-9BE5B2D8C630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091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18ED7-C4F2-4A87-A1DC-347C50A7756F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4542B-3A6B-4834-9AF4-9BE5B2D8C630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671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18ED7-C4F2-4A87-A1DC-347C50A7756F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4542B-3A6B-4834-9AF4-9BE5B2D8C630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315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18ED7-C4F2-4A87-A1DC-347C50A7756F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4542B-3A6B-4834-9AF4-9BE5B2D8C630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53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18ED7-C4F2-4A87-A1DC-347C50A7756F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4542B-3A6B-4834-9AF4-9BE5B2D8C630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177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18ED7-C4F2-4A87-A1DC-347C50A7756F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4542B-3A6B-4834-9AF4-9BE5B2D8C630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574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18ED7-C4F2-4A87-A1DC-347C50A7756F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4542B-3A6B-4834-9AF4-9BE5B2D8C630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242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18ED7-C4F2-4A87-A1DC-347C50A7756F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4542B-3A6B-4834-9AF4-9BE5B2D8C630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388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18ED7-C4F2-4A87-A1DC-347C50A7756F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4542B-3A6B-4834-9AF4-9BE5B2D8C630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765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8018ED7-C4F2-4A87-A1DC-347C50A7756F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4542B-3A6B-4834-9AF4-9BE5B2D8C630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910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  <p:sldLayoutId id="2147483851" r:id="rId15"/>
    <p:sldLayoutId id="2147483852" r:id="rId16"/>
    <p:sldLayoutId id="214748385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39788" y="457200"/>
            <a:ext cx="5809206" cy="1031966"/>
          </a:xfrm>
        </p:spPr>
        <p:txBody>
          <a:bodyPr/>
          <a:lstStyle/>
          <a:p>
            <a:r>
              <a:rPr lang="ru-RU" sz="2800" b="1" dirty="0" err="1"/>
              <a:t>Мисліва</a:t>
            </a:r>
            <a:r>
              <a:rPr lang="ru-RU" sz="2800" b="1" dirty="0"/>
              <a:t> Галина </a:t>
            </a:r>
            <a:r>
              <a:rPr lang="ru-RU" sz="2800" b="1" dirty="0" err="1"/>
              <a:t>Анатоліївна</a:t>
            </a:r>
            <a:endParaRPr lang="en-US" sz="2800" b="1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938" y="692150"/>
            <a:ext cx="3876675" cy="5168900"/>
          </a:xfrm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839788" y="1920240"/>
            <a:ext cx="5077686" cy="3948748"/>
          </a:xfrm>
        </p:spPr>
        <p:txBody>
          <a:bodyPr>
            <a:normAutofit/>
          </a:bodyPr>
          <a:lstStyle/>
          <a:p>
            <a:r>
              <a:rPr lang="ru-RU" sz="2000" dirty="0"/>
              <a:t>Опорний заклад </a:t>
            </a:r>
            <a:r>
              <a:rPr lang="ru-RU" sz="2000" dirty="0" err="1"/>
              <a:t>Теребовлянська</a:t>
            </a:r>
            <a:r>
              <a:rPr lang="ru-RU" sz="2000" dirty="0"/>
              <a:t> ЗОШ І-ІІІ ст. №1 </a:t>
            </a:r>
            <a:r>
              <a:rPr lang="ru-RU" sz="2000" dirty="0" err="1"/>
              <a:t>Теребовлянської</a:t>
            </a:r>
            <a:r>
              <a:rPr lang="ru-RU" sz="2000" dirty="0"/>
              <a:t> </a:t>
            </a:r>
            <a:r>
              <a:rPr lang="ru-RU" sz="2000" dirty="0" err="1"/>
              <a:t>міської</a:t>
            </a:r>
            <a:r>
              <a:rPr lang="ru-RU" sz="2000" dirty="0"/>
              <a:t> ради </a:t>
            </a:r>
            <a:r>
              <a:rPr lang="ru-RU" sz="2000" dirty="0" err="1"/>
              <a:t>Тернопільської</a:t>
            </a:r>
            <a:r>
              <a:rPr lang="ru-RU" sz="2000" dirty="0"/>
              <a:t> </a:t>
            </a:r>
            <a:r>
              <a:rPr lang="ru-RU" sz="2000" dirty="0" err="1"/>
              <a:t>області</a:t>
            </a:r>
            <a:endParaRPr lang="ru-RU" sz="2000" dirty="0"/>
          </a:p>
          <a:p>
            <a:r>
              <a:rPr lang="ru-RU" sz="2000" dirty="0" err="1"/>
              <a:t>Освіта</a:t>
            </a:r>
            <a:r>
              <a:rPr lang="ru-RU" sz="2000" dirty="0"/>
              <a:t>: </a:t>
            </a:r>
            <a:r>
              <a:rPr lang="ru-RU" sz="2000" dirty="0" err="1"/>
              <a:t>вища</a:t>
            </a:r>
            <a:endParaRPr lang="ru-RU" sz="2000" dirty="0"/>
          </a:p>
          <a:p>
            <a:r>
              <a:rPr lang="ru-RU" sz="2000" dirty="0" err="1"/>
              <a:t>Кваліфікаційна</a:t>
            </a:r>
            <a:r>
              <a:rPr lang="ru-RU" sz="2000" dirty="0"/>
              <a:t> </a:t>
            </a:r>
            <a:r>
              <a:rPr lang="ru-RU" sz="2000" dirty="0" err="1"/>
              <a:t>категорія</a:t>
            </a:r>
            <a:r>
              <a:rPr lang="ru-RU" sz="2000" dirty="0"/>
              <a:t>: </a:t>
            </a:r>
            <a:r>
              <a:rPr lang="ru-RU" sz="2000" dirty="0" err="1"/>
              <a:t>вища</a:t>
            </a:r>
            <a:endParaRPr lang="ru-RU" sz="2000" dirty="0"/>
          </a:p>
          <a:p>
            <a:r>
              <a:rPr lang="ru-RU" sz="2000" dirty="0" err="1"/>
              <a:t>Педагогічне</a:t>
            </a:r>
            <a:r>
              <a:rPr lang="ru-RU" sz="2000" dirty="0"/>
              <a:t> </a:t>
            </a:r>
            <a:r>
              <a:rPr lang="ru-RU" sz="2000" dirty="0" err="1"/>
              <a:t>звання</a:t>
            </a:r>
            <a:r>
              <a:rPr lang="ru-RU" sz="2000" dirty="0"/>
              <a:t>: старший учитель</a:t>
            </a:r>
          </a:p>
          <a:p>
            <a:r>
              <a:rPr lang="ru-RU" sz="2000" dirty="0" err="1"/>
              <a:t>Керівник</a:t>
            </a:r>
            <a:r>
              <a:rPr lang="ru-RU" sz="2000" dirty="0"/>
              <a:t> методичного об</a:t>
            </a:r>
            <a:r>
              <a:rPr lang="en-US" sz="2000" dirty="0"/>
              <a:t>`</a:t>
            </a:r>
            <a:r>
              <a:rPr lang="ru-RU" sz="2000" dirty="0" err="1"/>
              <a:t>єднання</a:t>
            </a:r>
            <a:r>
              <a:rPr lang="ru-RU" sz="2000" dirty="0"/>
              <a:t> </a:t>
            </a:r>
            <a:r>
              <a:rPr lang="ru-RU" sz="2000" dirty="0" err="1"/>
              <a:t>вчителів</a:t>
            </a:r>
            <a:r>
              <a:rPr lang="ru-RU" sz="2000" dirty="0"/>
              <a:t> основ здоров</a:t>
            </a:r>
            <a:r>
              <a:rPr lang="en-US" sz="2000" dirty="0"/>
              <a:t>`</a:t>
            </a:r>
            <a:r>
              <a:rPr lang="ru-RU" sz="2000" dirty="0"/>
              <a:t>я</a:t>
            </a:r>
          </a:p>
          <a:p>
            <a:r>
              <a:rPr lang="ru-RU" sz="2000" dirty="0"/>
              <a:t>Тренер з </a:t>
            </a:r>
            <a:r>
              <a:rPr lang="ru-RU" sz="2000" dirty="0" err="1"/>
              <a:t>навчального</a:t>
            </a:r>
            <a:r>
              <a:rPr lang="ru-RU" sz="2000" dirty="0"/>
              <a:t> предмета «Здоров</a:t>
            </a:r>
            <a:r>
              <a:rPr lang="en-US" sz="2000" dirty="0"/>
              <a:t>`</a:t>
            </a:r>
            <a:r>
              <a:rPr lang="ru-RU" sz="2000" dirty="0"/>
              <a:t>я, </a:t>
            </a:r>
            <a:r>
              <a:rPr lang="ru-RU" sz="2000" dirty="0" err="1"/>
              <a:t>безпека</a:t>
            </a:r>
            <a:r>
              <a:rPr lang="ru-RU" sz="2000" dirty="0"/>
              <a:t> та </a:t>
            </a:r>
            <a:r>
              <a:rPr lang="ru-RU" sz="2000" dirty="0" err="1"/>
              <a:t>добробут</a:t>
            </a:r>
            <a:r>
              <a:rPr lang="ru-RU" sz="2000" dirty="0"/>
              <a:t>»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06097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1850" y="313508"/>
            <a:ext cx="10515600" cy="2103119"/>
          </a:xfrm>
        </p:spPr>
        <p:txBody>
          <a:bodyPr>
            <a:noAutofit/>
          </a:bodyPr>
          <a:lstStyle/>
          <a:p>
            <a:r>
              <a:rPr lang="ru-RU" sz="2800" dirty="0"/>
              <a:t>«</a:t>
            </a:r>
            <a:r>
              <a:rPr lang="ru-RU" sz="2800" dirty="0" err="1"/>
              <a:t>Життєва</a:t>
            </a:r>
            <a:r>
              <a:rPr lang="ru-RU" sz="2800" dirty="0"/>
              <a:t> </a:t>
            </a:r>
            <a:r>
              <a:rPr lang="ru-RU" sz="2800" dirty="0" err="1"/>
              <a:t>компетентність</a:t>
            </a:r>
            <a:r>
              <a:rPr lang="ru-RU" sz="2800" dirty="0"/>
              <a:t> – </a:t>
            </a:r>
            <a:r>
              <a:rPr lang="ru-RU" sz="2800" dirty="0" err="1"/>
              <a:t>це</a:t>
            </a:r>
            <a:r>
              <a:rPr lang="ru-RU" sz="2800" dirty="0"/>
              <a:t> </a:t>
            </a:r>
            <a:r>
              <a:rPr lang="ru-RU" sz="2800" dirty="0" err="1"/>
              <a:t>здатність</a:t>
            </a:r>
            <a:r>
              <a:rPr lang="ru-RU" sz="2800" dirty="0"/>
              <a:t> </a:t>
            </a:r>
            <a:r>
              <a:rPr lang="ru-RU" sz="2800" dirty="0" err="1"/>
              <a:t>людини</a:t>
            </a:r>
            <a:r>
              <a:rPr lang="ru-RU" sz="2800" dirty="0"/>
              <a:t> </a:t>
            </a:r>
            <a:r>
              <a:rPr lang="ru-RU" sz="2800" dirty="0" err="1"/>
              <a:t>розв</a:t>
            </a:r>
            <a:r>
              <a:rPr lang="en-US" sz="2800" dirty="0"/>
              <a:t>`</a:t>
            </a:r>
            <a:r>
              <a:rPr lang="ru-RU" sz="2800" dirty="0" err="1"/>
              <a:t>язувати</a:t>
            </a:r>
            <a:r>
              <a:rPr lang="ru-RU" sz="2800" dirty="0"/>
              <a:t> </a:t>
            </a:r>
            <a:r>
              <a:rPr lang="ru-RU" sz="2800" dirty="0" err="1"/>
              <a:t>життєві</a:t>
            </a:r>
            <a:r>
              <a:rPr lang="ru-RU" sz="2800" dirty="0"/>
              <a:t> </a:t>
            </a:r>
            <a:r>
              <a:rPr lang="ru-RU" sz="2800" dirty="0" err="1"/>
              <a:t>проблеми</a:t>
            </a:r>
            <a:r>
              <a:rPr lang="ru-RU" sz="2800" dirty="0"/>
              <a:t>»  </a:t>
            </a:r>
            <a:br>
              <a:rPr lang="ru-RU" sz="2800" dirty="0"/>
            </a:br>
            <a:r>
              <a:rPr lang="ru-RU" sz="2800" dirty="0"/>
              <a:t>                                                                             І. Г. </a:t>
            </a:r>
            <a:r>
              <a:rPr lang="ru-RU" sz="2800" dirty="0" err="1"/>
              <a:t>Єрмаков</a:t>
            </a:r>
            <a:br>
              <a:rPr lang="ru-RU" sz="2800" dirty="0"/>
            </a:br>
            <a:endParaRPr lang="en-US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831850" y="2416628"/>
            <a:ext cx="10515600" cy="3673021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chemeClr val="tx1"/>
                </a:solidFill>
              </a:rPr>
              <a:t>Компетентність</a:t>
            </a:r>
            <a:r>
              <a:rPr lang="ru-RU" dirty="0">
                <a:solidFill>
                  <a:schemeClr val="tx1"/>
                </a:solidFill>
              </a:rPr>
              <a:t> – </a:t>
            </a:r>
            <a:r>
              <a:rPr lang="ru-RU" dirty="0" err="1">
                <a:solidFill>
                  <a:schemeClr val="tx1"/>
                </a:solidFill>
              </a:rPr>
              <a:t>це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здатність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застосовувати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набуті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знання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вміння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навички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способи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діяльності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власний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досвід</a:t>
            </a:r>
            <a:r>
              <a:rPr lang="ru-RU" dirty="0">
                <a:solidFill>
                  <a:schemeClr val="tx1"/>
                </a:solidFill>
              </a:rPr>
              <a:t> у </a:t>
            </a:r>
            <a:r>
              <a:rPr lang="ru-RU" dirty="0" err="1">
                <a:solidFill>
                  <a:schemeClr val="tx1"/>
                </a:solidFill>
              </a:rPr>
              <a:t>нестандартних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ситуаціях</a:t>
            </a:r>
            <a:r>
              <a:rPr lang="ru-RU" dirty="0">
                <a:solidFill>
                  <a:schemeClr val="tx1"/>
                </a:solidFill>
              </a:rPr>
              <a:t> з метою </a:t>
            </a:r>
            <a:r>
              <a:rPr lang="ru-RU" dirty="0" err="1">
                <a:solidFill>
                  <a:schemeClr val="tx1"/>
                </a:solidFill>
              </a:rPr>
              <a:t>розв</a:t>
            </a:r>
            <a:r>
              <a:rPr lang="en-US" dirty="0">
                <a:solidFill>
                  <a:schemeClr val="tx1"/>
                </a:solidFill>
              </a:rPr>
              <a:t>`</a:t>
            </a:r>
            <a:r>
              <a:rPr lang="ru-RU" dirty="0" err="1">
                <a:solidFill>
                  <a:schemeClr val="tx1"/>
                </a:solidFill>
              </a:rPr>
              <a:t>язання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певних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життєво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важливих</a:t>
            </a:r>
            <a:r>
              <a:rPr lang="ru-RU" dirty="0">
                <a:solidFill>
                  <a:schemeClr val="tx1"/>
                </a:solidFill>
              </a:rPr>
              <a:t> проблем. </a:t>
            </a:r>
          </a:p>
          <a:p>
            <a:r>
              <a:rPr lang="ru-RU" dirty="0" err="1">
                <a:solidFill>
                  <a:schemeClr val="tx1"/>
                </a:solidFill>
              </a:rPr>
              <a:t>Ключові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компетентності</a:t>
            </a:r>
            <a:r>
              <a:rPr lang="ru-RU" dirty="0">
                <a:solidFill>
                  <a:schemeClr val="tx1"/>
                </a:solidFill>
              </a:rPr>
              <a:t> – </a:t>
            </a:r>
            <a:r>
              <a:rPr lang="ru-RU" dirty="0" err="1">
                <a:solidFill>
                  <a:schemeClr val="tx1"/>
                </a:solidFill>
              </a:rPr>
              <a:t>спеціально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структурований</a:t>
            </a:r>
            <a:r>
              <a:rPr lang="ru-RU" dirty="0">
                <a:solidFill>
                  <a:schemeClr val="tx1"/>
                </a:solidFill>
              </a:rPr>
              <a:t> комплекс </a:t>
            </a:r>
            <a:r>
              <a:rPr lang="ru-RU" dirty="0" err="1">
                <a:solidFill>
                  <a:schemeClr val="tx1"/>
                </a:solidFill>
              </a:rPr>
              <a:t>якостей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особистості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що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дає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можливість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ефективно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брати</a:t>
            </a:r>
            <a:r>
              <a:rPr lang="ru-RU" dirty="0">
                <a:solidFill>
                  <a:schemeClr val="tx1"/>
                </a:solidFill>
              </a:rPr>
              <a:t> участь у </a:t>
            </a:r>
            <a:r>
              <a:rPr lang="ru-RU" dirty="0" err="1">
                <a:solidFill>
                  <a:schemeClr val="tx1"/>
                </a:solidFill>
              </a:rPr>
              <a:t>різних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ждиттєвих</a:t>
            </a:r>
            <a:r>
              <a:rPr lang="ru-RU" dirty="0">
                <a:solidFill>
                  <a:schemeClr val="tx1"/>
                </a:solidFill>
              </a:rPr>
              <a:t> сферах </a:t>
            </a:r>
            <a:r>
              <a:rPr lang="ru-RU" dirty="0" err="1">
                <a:solidFill>
                  <a:schemeClr val="tx1"/>
                </a:solidFill>
              </a:rPr>
              <a:t>діяльності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  <a:p>
            <a:r>
              <a:rPr lang="ru-RU" dirty="0" err="1">
                <a:solidFill>
                  <a:schemeClr val="tx1"/>
                </a:solidFill>
              </a:rPr>
              <a:t>Ключові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компетентності</a:t>
            </a:r>
            <a:r>
              <a:rPr lang="ru-RU" dirty="0">
                <a:solidFill>
                  <a:schemeClr val="tx1"/>
                </a:solidFill>
              </a:rPr>
              <a:t> є </a:t>
            </a:r>
            <a:r>
              <a:rPr lang="ru-RU" dirty="0" err="1">
                <a:solidFill>
                  <a:schemeClr val="tx1"/>
                </a:solidFill>
              </a:rPr>
              <a:t>наскрізними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інтегрованими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утвореннями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які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формуються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засобачи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всіх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предметів</a:t>
            </a:r>
            <a:r>
              <a:rPr lang="ru-RU" dirty="0">
                <a:solidFill>
                  <a:schemeClr val="tx1"/>
                </a:solidFill>
              </a:rPr>
              <a:t> у </a:t>
            </a:r>
            <a:r>
              <a:rPr lang="ru-RU" dirty="0" err="1">
                <a:solidFill>
                  <a:schemeClr val="tx1"/>
                </a:solidFill>
              </a:rPr>
              <a:t>взаємозв</a:t>
            </a:r>
            <a:r>
              <a:rPr lang="en-US" dirty="0">
                <a:solidFill>
                  <a:schemeClr val="tx1"/>
                </a:solidFill>
              </a:rPr>
              <a:t>`</a:t>
            </a:r>
            <a:r>
              <a:rPr lang="ru-RU" dirty="0" err="1">
                <a:solidFill>
                  <a:schemeClr val="tx1"/>
                </a:solidFill>
              </a:rPr>
              <a:t>язку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урочної</a:t>
            </a:r>
            <a:r>
              <a:rPr lang="ru-RU" dirty="0">
                <a:solidFill>
                  <a:schemeClr val="tx1"/>
                </a:solidFill>
              </a:rPr>
              <a:t> і </a:t>
            </a:r>
            <a:r>
              <a:rPr lang="ru-RU" dirty="0" err="1">
                <a:solidFill>
                  <a:schemeClr val="tx1"/>
                </a:solidFill>
              </a:rPr>
              <a:t>позаурочної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роботи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взаємодіїї</a:t>
            </a:r>
            <a:r>
              <a:rPr lang="ru-RU" dirty="0">
                <a:solidFill>
                  <a:schemeClr val="tx1"/>
                </a:solidFill>
              </a:rPr>
              <a:t> з </a:t>
            </a:r>
            <a:r>
              <a:rPr lang="ru-RU" dirty="0" err="1">
                <a:solidFill>
                  <a:schemeClr val="tx1"/>
                </a:solidFill>
              </a:rPr>
              <a:t>соціумом</a:t>
            </a:r>
            <a:r>
              <a:rPr lang="ru-RU" dirty="0">
                <a:solidFill>
                  <a:schemeClr val="tx1"/>
                </a:solidFill>
              </a:rPr>
              <a:t>.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211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1397726"/>
            <a:ext cx="10515600" cy="4691925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chemeClr val="tx1"/>
                </a:solidFill>
              </a:rPr>
              <a:t>Компетентнісний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підхід</a:t>
            </a:r>
            <a:r>
              <a:rPr lang="ru-RU" dirty="0">
                <a:solidFill>
                  <a:schemeClr val="tx1"/>
                </a:solidFill>
              </a:rPr>
              <a:t> у </a:t>
            </a:r>
            <a:r>
              <a:rPr lang="ru-RU" dirty="0" err="1">
                <a:solidFill>
                  <a:schemeClr val="tx1"/>
                </a:solidFill>
              </a:rPr>
              <a:t>навчанні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учнів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реалізується</a:t>
            </a:r>
            <a:r>
              <a:rPr lang="ru-RU" dirty="0">
                <a:solidFill>
                  <a:schemeClr val="tx1"/>
                </a:solidFill>
              </a:rPr>
              <a:t> у </a:t>
            </a:r>
            <a:r>
              <a:rPr lang="ru-RU" dirty="0" err="1">
                <a:solidFill>
                  <a:schemeClr val="tx1"/>
                </a:solidFill>
              </a:rPr>
              <a:t>зміщенні</a:t>
            </a:r>
            <a:r>
              <a:rPr lang="ru-RU" dirty="0">
                <a:solidFill>
                  <a:schemeClr val="tx1"/>
                </a:solidFill>
              </a:rPr>
              <a:t> з </a:t>
            </a:r>
            <a:r>
              <a:rPr lang="ru-RU" dirty="0" err="1">
                <a:solidFill>
                  <a:schemeClr val="tx1"/>
                </a:solidFill>
              </a:rPr>
              <a:t>односторонньої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активності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вчителя</a:t>
            </a:r>
            <a:r>
              <a:rPr lang="ru-RU" dirty="0">
                <a:solidFill>
                  <a:schemeClr val="tx1"/>
                </a:solidFill>
              </a:rPr>
              <a:t> на </a:t>
            </a:r>
            <a:r>
              <a:rPr lang="ru-RU" dirty="0" err="1">
                <a:solidFill>
                  <a:schemeClr val="tx1"/>
                </a:solidFill>
              </a:rPr>
              <a:t>самостійне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учіння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відповідальність</a:t>
            </a:r>
            <a:r>
              <a:rPr lang="ru-RU" dirty="0">
                <a:solidFill>
                  <a:schemeClr val="tx1"/>
                </a:solidFill>
              </a:rPr>
              <a:t> і </a:t>
            </a:r>
            <a:r>
              <a:rPr lang="ru-RU" dirty="0" err="1">
                <a:solidFill>
                  <a:schemeClr val="tx1"/>
                </a:solidFill>
              </a:rPr>
              <a:t>активність</a:t>
            </a:r>
            <a:r>
              <a:rPr lang="ru-RU" dirty="0">
                <a:solidFill>
                  <a:schemeClr val="tx1"/>
                </a:solidFill>
              </a:rPr>
              <a:t> самих </a:t>
            </a:r>
            <a:r>
              <a:rPr lang="ru-RU" dirty="0" err="1">
                <a:solidFill>
                  <a:schemeClr val="tx1"/>
                </a:solidFill>
              </a:rPr>
              <a:t>учнів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  <a:p>
            <a:r>
              <a:rPr lang="ru-RU" dirty="0" err="1">
                <a:solidFill>
                  <a:schemeClr val="tx1"/>
                </a:solidFill>
              </a:rPr>
              <a:t>Ознаки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ключових</a:t>
            </a:r>
            <a:r>
              <a:rPr lang="ru-RU" dirty="0">
                <a:solidFill>
                  <a:schemeClr val="tx1"/>
                </a:solidFill>
              </a:rPr>
              <a:t> компетентностей:</a:t>
            </a:r>
          </a:p>
          <a:p>
            <a:pPr marL="342900" indent="-342900">
              <a:buFontTx/>
              <a:buChar char="-"/>
            </a:pPr>
            <a:r>
              <a:rPr lang="ru-RU" dirty="0" err="1">
                <a:solidFill>
                  <a:schemeClr val="tx1"/>
                </a:solidFill>
              </a:rPr>
              <a:t>Поліфункціональність</a:t>
            </a:r>
            <a:r>
              <a:rPr lang="ru-RU" dirty="0">
                <a:solidFill>
                  <a:schemeClr val="tx1"/>
                </a:solidFill>
              </a:rPr>
              <a:t> </a:t>
            </a:r>
          </a:p>
          <a:p>
            <a:pPr marL="342900" indent="-342900">
              <a:buFontTx/>
              <a:buChar char="-"/>
            </a:pPr>
            <a:r>
              <a:rPr lang="ru-RU" dirty="0" err="1">
                <a:solidFill>
                  <a:schemeClr val="tx1"/>
                </a:solidFill>
              </a:rPr>
              <a:t>Міждисциплінарність</a:t>
            </a:r>
            <a:endParaRPr lang="ru-RU" dirty="0">
              <a:solidFill>
                <a:schemeClr val="tx1"/>
              </a:solidFill>
            </a:endParaRPr>
          </a:p>
          <a:p>
            <a:pPr marL="342900" indent="-342900">
              <a:buFontTx/>
              <a:buChar char="-"/>
            </a:pPr>
            <a:r>
              <a:rPr lang="ru-RU" dirty="0" err="1">
                <a:solidFill>
                  <a:schemeClr val="tx1"/>
                </a:solidFill>
              </a:rPr>
              <a:t>Багатокомпетентність</a:t>
            </a:r>
            <a:endParaRPr lang="ru-RU" dirty="0">
              <a:solidFill>
                <a:schemeClr val="tx1"/>
              </a:solidFill>
            </a:endParaRP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chemeClr val="tx1"/>
                </a:solidFill>
              </a:rPr>
              <a:t>_</a:t>
            </a:r>
            <a:r>
              <a:rPr lang="ru-RU" dirty="0" err="1">
                <a:solidFill>
                  <a:schemeClr val="tx1"/>
                </a:solidFill>
              </a:rPr>
              <a:t>Спрямованість</a:t>
            </a:r>
            <a:r>
              <a:rPr lang="ru-RU" dirty="0">
                <a:solidFill>
                  <a:schemeClr val="tx1"/>
                </a:solidFill>
              </a:rPr>
              <a:t> на </a:t>
            </a:r>
            <a:r>
              <a:rPr lang="ru-RU" dirty="0" err="1">
                <a:solidFill>
                  <a:schemeClr val="tx1"/>
                </a:solidFill>
              </a:rPr>
              <a:t>розвиток</a:t>
            </a:r>
            <a:r>
              <a:rPr lang="ru-RU" dirty="0">
                <a:solidFill>
                  <a:schemeClr val="tx1"/>
                </a:solidFill>
              </a:rPr>
              <a:t> критичного </a:t>
            </a:r>
            <a:r>
              <a:rPr lang="ru-RU" dirty="0" err="1">
                <a:solidFill>
                  <a:schemeClr val="tx1"/>
                </a:solidFill>
              </a:rPr>
              <a:t>мислення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рефлексії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визначення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власної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позиції</a:t>
            </a:r>
            <a:r>
              <a:rPr lang="ru-RU" dirty="0">
                <a:solidFill>
                  <a:schemeClr val="tx1"/>
                </a:solidFill>
              </a:rPr>
              <a:t> </a:t>
            </a:r>
          </a:p>
          <a:p>
            <a:pPr marL="342900" indent="-342900">
              <a:buFontTx/>
              <a:buChar char="-"/>
            </a:pPr>
            <a:r>
              <a:rPr lang="ru-RU" dirty="0" err="1">
                <a:solidFill>
                  <a:schemeClr val="tx1"/>
                </a:solidFill>
              </a:rPr>
              <a:t>Поєднанння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особистісного</a:t>
            </a:r>
            <a:r>
              <a:rPr lang="ru-RU" dirty="0">
                <a:solidFill>
                  <a:schemeClr val="tx1"/>
                </a:solidFill>
              </a:rPr>
              <a:t> і </a:t>
            </a:r>
            <a:r>
              <a:rPr lang="ru-RU" dirty="0" err="1">
                <a:solidFill>
                  <a:schemeClr val="tx1"/>
                </a:solidFill>
              </a:rPr>
              <a:t>соціального</a:t>
            </a:r>
            <a:r>
              <a:rPr lang="ru-RU" dirty="0">
                <a:solidFill>
                  <a:schemeClr val="tx1"/>
                </a:solidFill>
              </a:rPr>
              <a:t> </a:t>
            </a:r>
          </a:p>
          <a:p>
            <a:pPr marL="342900" indent="-342900">
              <a:buFontTx/>
              <a:buChar char="-"/>
            </a:pPr>
            <a:r>
              <a:rPr lang="ru-RU" dirty="0" err="1">
                <a:solidFill>
                  <a:schemeClr val="tx1"/>
                </a:solidFill>
              </a:rPr>
              <a:t>Ситуативність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виявлення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085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90532" y="1332412"/>
            <a:ext cx="8825658" cy="4266181"/>
          </a:xfrm>
        </p:spPr>
        <p:txBody>
          <a:bodyPr>
            <a:normAutofit/>
          </a:bodyPr>
          <a:lstStyle/>
          <a:p>
            <a:r>
              <a:rPr lang="ru-RU" b="1" dirty="0" err="1">
                <a:solidFill>
                  <a:schemeClr val="tx1"/>
                </a:solidFill>
              </a:rPr>
              <a:t>Виховувати</a:t>
            </a:r>
            <a:r>
              <a:rPr lang="ru-RU" dirty="0">
                <a:solidFill>
                  <a:schemeClr val="tx1"/>
                </a:solidFill>
              </a:rPr>
              <a:t> у </a:t>
            </a:r>
            <a:r>
              <a:rPr lang="ru-RU" dirty="0" err="1">
                <a:solidFill>
                  <a:schemeClr val="tx1"/>
                </a:solidFill>
              </a:rPr>
              <a:t>дитини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свідоме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ставлення</a:t>
            </a:r>
            <a:r>
              <a:rPr lang="ru-RU" dirty="0">
                <a:solidFill>
                  <a:schemeClr val="tx1"/>
                </a:solidFill>
              </a:rPr>
              <a:t> до </a:t>
            </a:r>
            <a:r>
              <a:rPr lang="ru-RU" dirty="0" err="1">
                <a:solidFill>
                  <a:schemeClr val="tx1"/>
                </a:solidFill>
              </a:rPr>
              <a:t>власного</a:t>
            </a:r>
            <a:r>
              <a:rPr lang="ru-RU" dirty="0">
                <a:solidFill>
                  <a:schemeClr val="tx1"/>
                </a:solidFill>
              </a:rPr>
              <a:t> здоров</a:t>
            </a:r>
            <a:r>
              <a:rPr lang="en-US" dirty="0">
                <a:solidFill>
                  <a:schemeClr val="tx1"/>
                </a:solidFill>
              </a:rPr>
              <a:t>`</a:t>
            </a:r>
            <a:r>
              <a:rPr lang="ru-RU" dirty="0">
                <a:solidFill>
                  <a:schemeClr val="tx1"/>
                </a:solidFill>
              </a:rPr>
              <a:t>я – </a:t>
            </a:r>
            <a:r>
              <a:rPr lang="ru-RU" dirty="0" err="1">
                <a:solidFill>
                  <a:schemeClr val="tx1"/>
                </a:solidFill>
              </a:rPr>
              <a:t>одне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із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пріоритетних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завдань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вчителя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класного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керівника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батьків</a:t>
            </a:r>
            <a:r>
              <a:rPr lang="ru-RU" dirty="0">
                <a:solidFill>
                  <a:schemeClr val="tx1"/>
                </a:solidFill>
              </a:rPr>
              <a:t> та </a:t>
            </a:r>
            <a:r>
              <a:rPr lang="ru-RU" dirty="0" err="1">
                <a:solidFill>
                  <a:schemeClr val="tx1"/>
                </a:solidFill>
              </a:rPr>
              <a:t>усіх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працівників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навчального</a:t>
            </a:r>
            <a:r>
              <a:rPr lang="ru-RU" dirty="0">
                <a:solidFill>
                  <a:schemeClr val="tx1"/>
                </a:solidFill>
              </a:rPr>
              <a:t> закладу.</a:t>
            </a:r>
          </a:p>
          <a:p>
            <a:r>
              <a:rPr lang="ru-RU" dirty="0">
                <a:solidFill>
                  <a:schemeClr val="tx1"/>
                </a:solidFill>
              </a:rPr>
              <a:t>У </a:t>
            </a:r>
            <a:r>
              <a:rPr lang="ru-RU" dirty="0" err="1">
                <a:solidFill>
                  <a:schemeClr val="tx1"/>
                </a:solidFill>
              </a:rPr>
              <a:t>своїй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роботі</a:t>
            </a:r>
            <a:r>
              <a:rPr lang="ru-RU" dirty="0">
                <a:solidFill>
                  <a:schemeClr val="tx1"/>
                </a:solidFill>
              </a:rPr>
              <a:t> я </a:t>
            </a:r>
            <a:r>
              <a:rPr lang="ru-RU" b="1" dirty="0" err="1">
                <a:solidFill>
                  <a:schemeClr val="tx1"/>
                </a:solidFill>
              </a:rPr>
              <a:t>намагаюся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дати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дітям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розуміння</a:t>
            </a:r>
            <a:r>
              <a:rPr lang="ru-RU" dirty="0">
                <a:solidFill>
                  <a:schemeClr val="tx1"/>
                </a:solidFill>
              </a:rPr>
              <a:t> того, </a:t>
            </a:r>
            <a:r>
              <a:rPr lang="ru-RU" dirty="0" err="1">
                <a:solidFill>
                  <a:schemeClr val="tx1"/>
                </a:solidFill>
              </a:rPr>
              <a:t>що</a:t>
            </a:r>
            <a:r>
              <a:rPr lang="ru-RU" dirty="0">
                <a:solidFill>
                  <a:schemeClr val="tx1"/>
                </a:solidFill>
              </a:rPr>
              <a:t> здоров</a:t>
            </a:r>
            <a:r>
              <a:rPr lang="en-US" dirty="0">
                <a:solidFill>
                  <a:schemeClr val="tx1"/>
                </a:solidFill>
              </a:rPr>
              <a:t>`</a:t>
            </a:r>
            <a:r>
              <a:rPr lang="ru-RU" dirty="0">
                <a:solidFill>
                  <a:schemeClr val="tx1"/>
                </a:solidFill>
              </a:rPr>
              <a:t>я – </a:t>
            </a:r>
            <a:r>
              <a:rPr lang="ru-RU" dirty="0" err="1">
                <a:solidFill>
                  <a:schemeClr val="tx1"/>
                </a:solidFill>
              </a:rPr>
              <a:t>це</a:t>
            </a:r>
            <a:r>
              <a:rPr lang="ru-RU" dirty="0">
                <a:solidFill>
                  <a:schemeClr val="tx1"/>
                </a:solidFill>
              </a:rPr>
              <a:t> стан </a:t>
            </a:r>
            <a:r>
              <a:rPr lang="ru-RU" dirty="0" err="1">
                <a:solidFill>
                  <a:schemeClr val="tx1"/>
                </a:solidFill>
              </a:rPr>
              <a:t>повнорго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фізичного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психологічного</a:t>
            </a:r>
            <a:r>
              <a:rPr lang="ru-RU" dirty="0">
                <a:solidFill>
                  <a:schemeClr val="tx1"/>
                </a:solidFill>
              </a:rPr>
              <a:t> та </a:t>
            </a:r>
            <a:r>
              <a:rPr lang="ru-RU" dirty="0" err="1">
                <a:solidFill>
                  <a:schemeClr val="tx1"/>
                </a:solidFill>
              </a:rPr>
              <a:t>соціального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балгополуччя</a:t>
            </a:r>
            <a:r>
              <a:rPr lang="ru-RU" dirty="0">
                <a:solidFill>
                  <a:schemeClr val="tx1"/>
                </a:solidFill>
              </a:rPr>
              <a:t>, а не </a:t>
            </a:r>
            <a:r>
              <a:rPr lang="ru-RU" dirty="0" err="1">
                <a:solidFill>
                  <a:schemeClr val="tx1"/>
                </a:solidFill>
              </a:rPr>
              <a:t>тільки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відсутність</a:t>
            </a:r>
            <a:r>
              <a:rPr lang="ru-RU" dirty="0">
                <a:solidFill>
                  <a:schemeClr val="tx1"/>
                </a:solidFill>
              </a:rPr>
              <a:t> хвороб  та </a:t>
            </a:r>
            <a:r>
              <a:rPr lang="ru-RU" dirty="0" err="1">
                <a:solidFill>
                  <a:schemeClr val="tx1"/>
                </a:solidFill>
              </a:rPr>
              <a:t>фізичних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вад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  <a:p>
            <a:pPr algn="r"/>
            <a:r>
              <a:rPr lang="ru-RU" dirty="0" err="1">
                <a:solidFill>
                  <a:schemeClr val="tx1"/>
                </a:solidFill>
              </a:rPr>
              <a:t>Цвіте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життя</a:t>
            </a:r>
            <a:r>
              <a:rPr lang="ru-RU" dirty="0">
                <a:solidFill>
                  <a:schemeClr val="tx1"/>
                </a:solidFill>
              </a:rPr>
              <a:t> – земля наша </a:t>
            </a:r>
            <a:r>
              <a:rPr lang="ru-RU" dirty="0" err="1">
                <a:solidFill>
                  <a:schemeClr val="tx1"/>
                </a:solidFill>
              </a:rPr>
              <a:t>радіє</a:t>
            </a:r>
            <a:r>
              <a:rPr lang="ru-RU" dirty="0">
                <a:solidFill>
                  <a:schemeClr val="tx1"/>
                </a:solidFill>
              </a:rPr>
              <a:t>,</a:t>
            </a:r>
          </a:p>
          <a:p>
            <a:pPr algn="r"/>
            <a:r>
              <a:rPr lang="ru-RU" dirty="0">
                <a:solidFill>
                  <a:schemeClr val="tx1"/>
                </a:solidFill>
              </a:rPr>
              <a:t>І сильна молодь </a:t>
            </a:r>
            <a:r>
              <a:rPr lang="ru-RU" dirty="0" err="1">
                <a:solidFill>
                  <a:schemeClr val="tx1"/>
                </a:solidFill>
              </a:rPr>
              <a:t>зростає</a:t>
            </a:r>
            <a:r>
              <a:rPr lang="ru-RU" dirty="0">
                <a:solidFill>
                  <a:schemeClr val="tx1"/>
                </a:solidFill>
              </a:rPr>
              <a:t> і </a:t>
            </a:r>
            <a:r>
              <a:rPr lang="ru-RU" dirty="0" err="1">
                <a:solidFill>
                  <a:schemeClr val="tx1"/>
                </a:solidFill>
              </a:rPr>
              <a:t>міцніє</a:t>
            </a:r>
            <a:r>
              <a:rPr lang="ru-RU" dirty="0">
                <a:solidFill>
                  <a:schemeClr val="tx1"/>
                </a:solidFill>
              </a:rPr>
              <a:t>,</a:t>
            </a:r>
          </a:p>
          <a:p>
            <a:pPr algn="r"/>
            <a:r>
              <a:rPr lang="ru-RU" dirty="0" err="1">
                <a:solidFill>
                  <a:schemeClr val="tx1"/>
                </a:solidFill>
              </a:rPr>
              <a:t>Щоб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звідусіль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лунав</a:t>
            </a:r>
            <a:r>
              <a:rPr lang="ru-RU" dirty="0">
                <a:solidFill>
                  <a:schemeClr val="tx1"/>
                </a:solidFill>
              </a:rPr>
              <a:t> веселий </a:t>
            </a:r>
            <a:r>
              <a:rPr lang="ru-RU" dirty="0" err="1">
                <a:solidFill>
                  <a:schemeClr val="tx1"/>
                </a:solidFill>
              </a:rPr>
              <a:t>сміх</a:t>
            </a:r>
            <a:r>
              <a:rPr lang="ru-RU" dirty="0">
                <a:solidFill>
                  <a:schemeClr val="tx1"/>
                </a:solidFill>
              </a:rPr>
              <a:t>,</a:t>
            </a:r>
          </a:p>
          <a:p>
            <a:pPr algn="r"/>
            <a:r>
              <a:rPr lang="ru-RU" dirty="0">
                <a:solidFill>
                  <a:schemeClr val="tx1"/>
                </a:solidFill>
              </a:rPr>
              <a:t>Ми </a:t>
            </a:r>
            <a:r>
              <a:rPr lang="ru-RU" dirty="0" err="1">
                <a:solidFill>
                  <a:schemeClr val="tx1"/>
                </a:solidFill>
              </a:rPr>
              <a:t>дбати</a:t>
            </a:r>
            <a:r>
              <a:rPr lang="ru-RU" dirty="0">
                <a:solidFill>
                  <a:schemeClr val="tx1"/>
                </a:solidFill>
              </a:rPr>
              <a:t> про здоров</a:t>
            </a:r>
            <a:r>
              <a:rPr lang="en-US" dirty="0">
                <a:solidFill>
                  <a:schemeClr val="tx1"/>
                </a:solidFill>
              </a:rPr>
              <a:t>`</a:t>
            </a:r>
            <a:r>
              <a:rPr lang="ru-RU" dirty="0">
                <a:solidFill>
                  <a:schemeClr val="tx1"/>
                </a:solidFill>
              </a:rPr>
              <a:t>я </a:t>
            </a:r>
            <a:r>
              <a:rPr lang="ru-RU" dirty="0" err="1">
                <a:solidFill>
                  <a:schemeClr val="tx1"/>
                </a:solidFill>
              </a:rPr>
              <a:t>мусим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всіх</a:t>
            </a:r>
            <a:r>
              <a:rPr lang="ru-RU" dirty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613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2777" y="452718"/>
            <a:ext cx="9457509" cy="140053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err="1"/>
              <a:t>Навчання</a:t>
            </a:r>
            <a:r>
              <a:rPr lang="ru-RU" sz="2400" b="1" dirty="0"/>
              <a:t> здоровому способу </a:t>
            </a:r>
            <a:r>
              <a:rPr lang="ru-RU" sz="2400" b="1" dirty="0" err="1"/>
              <a:t>життя</a:t>
            </a:r>
            <a:r>
              <a:rPr lang="ru-RU" sz="2400" b="1" dirty="0"/>
              <a:t> є </a:t>
            </a:r>
            <a:r>
              <a:rPr lang="ru-RU" sz="2400" b="1" dirty="0" err="1"/>
              <a:t>ефективним</a:t>
            </a:r>
            <a:r>
              <a:rPr lang="ru-RU" sz="2400" b="1" dirty="0"/>
              <a:t> не </a:t>
            </a:r>
            <a:r>
              <a:rPr lang="ru-RU" sz="2400" b="1" dirty="0" err="1"/>
              <a:t>лише</a:t>
            </a:r>
            <a:r>
              <a:rPr lang="ru-RU" sz="2400" b="1" dirty="0"/>
              <a:t> на уроках, а і в </a:t>
            </a:r>
            <a:r>
              <a:rPr lang="ru-RU" sz="2400" b="1" dirty="0" err="1"/>
              <a:t>позаурочний</a:t>
            </a:r>
            <a:r>
              <a:rPr lang="ru-RU" sz="2400" b="1" dirty="0"/>
              <a:t> час.</a:t>
            </a:r>
            <a:endParaRPr lang="en-US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531" y="1993625"/>
            <a:ext cx="5268686" cy="39515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394" y="2060235"/>
            <a:ext cx="5091063" cy="38182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4788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/>
              <a:t>З </a:t>
            </a:r>
            <a:r>
              <a:rPr lang="ru-RU" sz="2400" b="1" dirty="0" err="1"/>
              <a:t>чого</a:t>
            </a:r>
            <a:r>
              <a:rPr lang="ru-RU" sz="2400" b="1" dirty="0"/>
              <a:t> </a:t>
            </a:r>
            <a:r>
              <a:rPr lang="ru-RU" sz="2400" b="1" dirty="0" err="1"/>
              <a:t>починається</a:t>
            </a:r>
            <a:r>
              <a:rPr lang="ru-RU" sz="2400" b="1" dirty="0"/>
              <a:t> </a:t>
            </a:r>
            <a:r>
              <a:rPr lang="ru-RU" sz="2400" b="1" dirty="0" err="1"/>
              <a:t>Батьківщина</a:t>
            </a:r>
            <a:r>
              <a:rPr lang="ru-RU" sz="2400" b="1" dirty="0"/>
              <a:t>?</a:t>
            </a:r>
            <a:br>
              <a:rPr lang="ru-RU" sz="2400" b="1" dirty="0"/>
            </a:br>
            <a:r>
              <a:rPr lang="ru-RU" sz="2400" b="1" dirty="0"/>
              <a:t>З </a:t>
            </a:r>
            <a:r>
              <a:rPr lang="ru-RU" sz="2400" b="1" dirty="0" err="1"/>
              <a:t>любові</a:t>
            </a:r>
            <a:r>
              <a:rPr lang="ru-RU" sz="2400" b="1" dirty="0"/>
              <a:t> до </a:t>
            </a:r>
            <a:r>
              <a:rPr lang="ru-RU" sz="2400" b="1" dirty="0" err="1"/>
              <a:t>рідної</a:t>
            </a:r>
            <a:r>
              <a:rPr lang="ru-RU" sz="2400" b="1" dirty="0"/>
              <a:t> </a:t>
            </a:r>
            <a:r>
              <a:rPr lang="ru-RU" sz="2400" b="1" dirty="0" err="1"/>
              <a:t>землі</a:t>
            </a:r>
            <a:r>
              <a:rPr lang="ru-RU" sz="2400" b="1" dirty="0"/>
              <a:t>, з </a:t>
            </a:r>
            <a:r>
              <a:rPr lang="ru-RU" sz="2400" b="1" dirty="0" err="1"/>
              <a:t>любові</a:t>
            </a:r>
            <a:r>
              <a:rPr lang="ru-RU" sz="2400" b="1" dirty="0"/>
              <a:t> до </a:t>
            </a:r>
            <a:r>
              <a:rPr lang="ru-RU" sz="2400" b="1" dirty="0" err="1"/>
              <a:t>мальовничих</a:t>
            </a:r>
            <a:r>
              <a:rPr lang="ru-RU" sz="2400" b="1" dirty="0"/>
              <a:t> </a:t>
            </a:r>
            <a:r>
              <a:rPr lang="ru-RU" sz="2400" b="1" dirty="0" err="1"/>
              <a:t>сіл</a:t>
            </a:r>
            <a:r>
              <a:rPr lang="ru-RU" sz="2400" b="1" dirty="0"/>
              <a:t> та </a:t>
            </a:r>
            <a:r>
              <a:rPr lang="ru-RU" sz="2400" b="1" dirty="0" err="1"/>
              <a:t>міст</a:t>
            </a:r>
            <a:r>
              <a:rPr lang="ru-RU" sz="2400" b="1" dirty="0"/>
              <a:t> </a:t>
            </a:r>
            <a:r>
              <a:rPr lang="ru-RU" sz="2400" b="1" dirty="0" err="1"/>
              <a:t>України</a:t>
            </a:r>
            <a:r>
              <a:rPr lang="ru-RU" sz="2400" b="1" dirty="0"/>
              <a:t>.</a:t>
            </a:r>
            <a:endParaRPr lang="en-US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325" y="1658983"/>
            <a:ext cx="5451567" cy="40886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06" y="2485209"/>
            <a:ext cx="5495108" cy="41213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558112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683751"/>
          </a:xfrm>
        </p:spPr>
        <p:txBody>
          <a:bodyPr/>
          <a:lstStyle/>
          <a:p>
            <a:pPr algn="ctr"/>
            <a:r>
              <a:rPr lang="ru-RU" sz="2400" b="1" dirty="0"/>
              <a:t>«</a:t>
            </a:r>
            <a:r>
              <a:rPr lang="en-US" sz="2400" b="1" dirty="0"/>
              <a:t>Healthy Schools</a:t>
            </a:r>
            <a:r>
              <a:rPr lang="ru-RU" sz="2400" b="1" dirty="0"/>
              <a:t>»</a:t>
            </a:r>
            <a:endParaRPr lang="en-US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814" y="1933304"/>
            <a:ext cx="5474425" cy="36496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37" y="1136469"/>
            <a:ext cx="3905794" cy="549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672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/>
              <a:t>«Школа </a:t>
            </a:r>
            <a:r>
              <a:rPr lang="ru-RU" sz="2400" b="1" dirty="0" err="1"/>
              <a:t>сприяння</a:t>
            </a:r>
            <a:r>
              <a:rPr lang="ru-RU" sz="2400" b="1" dirty="0"/>
              <a:t> здоров</a:t>
            </a:r>
            <a:r>
              <a:rPr lang="en-US" sz="2400" b="1" dirty="0"/>
              <a:t>`</a:t>
            </a:r>
            <a:r>
              <a:rPr lang="ru-RU" sz="2400" b="1" dirty="0"/>
              <a:t>я»</a:t>
            </a:r>
            <a:endParaRPr lang="en-US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602" y="1270549"/>
            <a:ext cx="5822801" cy="32753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99" y="3184648"/>
            <a:ext cx="5088751" cy="339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031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683751"/>
          </a:xfrm>
        </p:spPr>
        <p:txBody>
          <a:bodyPr/>
          <a:lstStyle/>
          <a:p>
            <a:pPr algn="ctr"/>
            <a:r>
              <a:rPr lang="ru-RU" sz="2400" b="1" dirty="0" err="1"/>
              <a:t>Убережи</a:t>
            </a:r>
            <a:r>
              <a:rPr lang="ru-RU" sz="2400" b="1" dirty="0"/>
              <a:t> себе </a:t>
            </a:r>
            <a:r>
              <a:rPr lang="ru-RU" sz="2400" b="1" dirty="0" err="1"/>
              <a:t>від</a:t>
            </a:r>
            <a:r>
              <a:rPr lang="ru-RU" sz="2400" b="1" dirty="0"/>
              <a:t> ВІЛ</a:t>
            </a:r>
            <a:endParaRPr lang="en-US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2658292"/>
            <a:ext cx="5355771" cy="40168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183" y="1297695"/>
            <a:ext cx="5027592" cy="377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040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696813"/>
          </a:xfrm>
        </p:spPr>
        <p:txBody>
          <a:bodyPr/>
          <a:lstStyle/>
          <a:p>
            <a:pPr algn="ctr"/>
            <a:r>
              <a:rPr lang="ru-RU" sz="2400" b="1" dirty="0"/>
              <a:t>«</a:t>
            </a:r>
            <a:r>
              <a:rPr lang="ru-RU" sz="2400" b="1" dirty="0" err="1"/>
              <a:t>Сокіл</a:t>
            </a:r>
            <a:r>
              <a:rPr lang="ru-RU" sz="2400" b="1" dirty="0"/>
              <a:t>», «</a:t>
            </a:r>
            <a:r>
              <a:rPr lang="ru-RU" sz="2400" b="1" dirty="0" err="1"/>
              <a:t>Джура</a:t>
            </a:r>
            <a:r>
              <a:rPr lang="ru-RU" sz="2400" b="1" dirty="0"/>
              <a:t>»</a:t>
            </a:r>
            <a:endParaRPr lang="en-US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897" y="3122024"/>
            <a:ext cx="4798424" cy="35988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19" y="1149531"/>
            <a:ext cx="4531721" cy="33987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56020" y="1601833"/>
            <a:ext cx="3618411" cy="271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0545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84196"/>
          </a:xfrm>
        </p:spPr>
        <p:txBody>
          <a:bodyPr/>
          <a:lstStyle/>
          <a:p>
            <a:pPr algn="ctr"/>
            <a:r>
              <a:rPr lang="ru-RU" sz="2400" b="1" dirty="0"/>
              <a:t>Для </a:t>
            </a:r>
            <a:r>
              <a:rPr lang="ru-RU" sz="2400" b="1" dirty="0" err="1"/>
              <a:t>заохочення</a:t>
            </a:r>
            <a:r>
              <a:rPr lang="ru-RU" sz="2400" b="1" dirty="0"/>
              <a:t> </a:t>
            </a:r>
            <a:r>
              <a:rPr lang="ru-RU" sz="2400" b="1" dirty="0" err="1"/>
              <a:t>дітей</a:t>
            </a:r>
            <a:r>
              <a:rPr lang="ru-RU" sz="2400" b="1" dirty="0"/>
              <a:t> до активного </a:t>
            </a:r>
            <a:r>
              <a:rPr lang="ru-RU" sz="2400" b="1" dirty="0" err="1"/>
              <a:t>відпочинку</a:t>
            </a:r>
            <a:r>
              <a:rPr lang="ru-RU" sz="2400" b="1" dirty="0"/>
              <a:t> створено «Клуб </a:t>
            </a:r>
            <a:r>
              <a:rPr lang="ru-RU" sz="2400" b="1" dirty="0" err="1"/>
              <a:t>вихідного</a:t>
            </a:r>
            <a:r>
              <a:rPr lang="ru-RU" sz="2400" b="1" dirty="0"/>
              <a:t> дня»</a:t>
            </a:r>
            <a:endParaRPr lang="en-US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244" y="1436914"/>
            <a:ext cx="2851750" cy="50618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01" y="1436914"/>
            <a:ext cx="6749142" cy="506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206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831850" y="1045029"/>
            <a:ext cx="10515600" cy="4924697"/>
          </a:xfrm>
        </p:spPr>
        <p:txBody>
          <a:bodyPr>
            <a:normAutofit fontScale="92500" lnSpcReduction="10000"/>
          </a:bodyPr>
          <a:lstStyle/>
          <a:p>
            <a:r>
              <a:rPr lang="ru-RU" sz="2400" b="1" dirty="0">
                <a:solidFill>
                  <a:schemeClr val="tx1"/>
                </a:solidFill>
              </a:rPr>
              <a:t>Проблема, над </a:t>
            </a:r>
            <a:r>
              <a:rPr lang="uk-UA" sz="2400" b="1" dirty="0">
                <a:solidFill>
                  <a:schemeClr val="tx1"/>
                </a:solidFill>
              </a:rPr>
              <a:t>якою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uk-UA" sz="2400" b="1" dirty="0">
                <a:solidFill>
                  <a:schemeClr val="tx1"/>
                </a:solidFill>
              </a:rPr>
              <a:t>працюю</a:t>
            </a:r>
            <a:r>
              <a:rPr lang="ru-RU" sz="2400" b="1" dirty="0">
                <a:solidFill>
                  <a:schemeClr val="tx1"/>
                </a:solidFill>
              </a:rPr>
              <a:t>:</a:t>
            </a:r>
          </a:p>
          <a:p>
            <a:r>
              <a:rPr lang="ru-RU" dirty="0">
                <a:solidFill>
                  <a:schemeClr val="tx1"/>
                </a:solidFill>
              </a:rPr>
              <a:t>«</a:t>
            </a:r>
            <a:r>
              <a:rPr lang="ru-RU" dirty="0" err="1">
                <a:solidFill>
                  <a:schemeClr val="tx1"/>
                </a:solidFill>
              </a:rPr>
              <a:t>активізація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пізнавальної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діяльності</a:t>
            </a:r>
            <a:r>
              <a:rPr lang="ru-RU" dirty="0">
                <a:solidFill>
                  <a:schemeClr val="tx1"/>
                </a:solidFill>
              </a:rPr>
              <a:t> та </a:t>
            </a:r>
            <a:r>
              <a:rPr lang="ru-RU" dirty="0" err="1">
                <a:solidFill>
                  <a:schemeClr val="tx1"/>
                </a:solidFill>
              </a:rPr>
              <a:t>формування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культури</a:t>
            </a:r>
            <a:r>
              <a:rPr lang="ru-RU" dirty="0">
                <a:solidFill>
                  <a:schemeClr val="tx1"/>
                </a:solidFill>
              </a:rPr>
              <a:t> здоров</a:t>
            </a:r>
            <a:r>
              <a:rPr lang="en-US" dirty="0">
                <a:solidFill>
                  <a:schemeClr val="tx1"/>
                </a:solidFill>
              </a:rPr>
              <a:t>`</a:t>
            </a:r>
            <a:r>
              <a:rPr lang="ru-RU" dirty="0">
                <a:solidFill>
                  <a:schemeClr val="tx1"/>
                </a:solidFill>
              </a:rPr>
              <a:t>я </a:t>
            </a:r>
            <a:r>
              <a:rPr lang="ru-RU" dirty="0" err="1">
                <a:solidFill>
                  <a:schemeClr val="tx1"/>
                </a:solidFill>
              </a:rPr>
              <a:t>учнів</a:t>
            </a:r>
            <a:r>
              <a:rPr lang="ru-RU" dirty="0">
                <a:solidFill>
                  <a:schemeClr val="tx1"/>
                </a:solidFill>
              </a:rPr>
              <a:t> на уроках та в </a:t>
            </a:r>
            <a:r>
              <a:rPr lang="ru-RU" dirty="0" err="1">
                <a:solidFill>
                  <a:schemeClr val="tx1"/>
                </a:solidFill>
              </a:rPr>
              <a:t>позаурочний</a:t>
            </a:r>
            <a:r>
              <a:rPr lang="ru-RU" dirty="0">
                <a:solidFill>
                  <a:schemeClr val="tx1"/>
                </a:solidFill>
              </a:rPr>
              <a:t> час через призму </a:t>
            </a:r>
            <a:r>
              <a:rPr lang="ru-RU" dirty="0" err="1">
                <a:solidFill>
                  <a:schemeClr val="tx1"/>
                </a:solidFill>
              </a:rPr>
              <a:t>особистісно-зорієнтованого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навчання</a:t>
            </a:r>
            <a:r>
              <a:rPr lang="ru-RU" dirty="0">
                <a:solidFill>
                  <a:schemeClr val="tx1"/>
                </a:solidFill>
              </a:rPr>
              <a:t>»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r>
              <a:rPr lang="ru-RU" sz="2400" b="1" dirty="0" err="1">
                <a:solidFill>
                  <a:schemeClr val="tx1"/>
                </a:solidFill>
              </a:rPr>
              <a:t>Педагогічне</a:t>
            </a:r>
            <a:r>
              <a:rPr lang="ru-RU" sz="2400" b="1" dirty="0">
                <a:solidFill>
                  <a:schemeClr val="tx1"/>
                </a:solidFill>
              </a:rPr>
              <a:t> кредо: </a:t>
            </a:r>
          </a:p>
          <a:p>
            <a:r>
              <a:rPr lang="ru-RU" dirty="0">
                <a:solidFill>
                  <a:schemeClr val="tx1"/>
                </a:solidFill>
              </a:rPr>
              <a:t>«Перед </a:t>
            </a:r>
            <a:r>
              <a:rPr lang="ru-RU" dirty="0" err="1">
                <a:solidFill>
                  <a:schemeClr val="tx1"/>
                </a:solidFill>
              </a:rPr>
              <a:t>тим</a:t>
            </a:r>
            <a:r>
              <a:rPr lang="ru-RU" dirty="0">
                <a:solidFill>
                  <a:schemeClr val="tx1"/>
                </a:solidFill>
              </a:rPr>
              <a:t>, як </a:t>
            </a:r>
            <a:r>
              <a:rPr lang="ru-RU" dirty="0" err="1">
                <a:solidFill>
                  <a:schemeClr val="tx1"/>
                </a:solidFill>
              </a:rPr>
              <a:t>зробити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дитину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розумною</a:t>
            </a:r>
            <a:r>
              <a:rPr lang="ru-RU" dirty="0">
                <a:solidFill>
                  <a:schemeClr val="tx1"/>
                </a:solidFill>
              </a:rPr>
              <a:t> та </a:t>
            </a:r>
            <a:r>
              <a:rPr lang="ru-RU" dirty="0" err="1">
                <a:solidFill>
                  <a:schemeClr val="tx1"/>
                </a:solidFill>
              </a:rPr>
              <a:t>кмітливою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зробіть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її</a:t>
            </a:r>
            <a:r>
              <a:rPr lang="ru-RU" dirty="0">
                <a:solidFill>
                  <a:schemeClr val="tx1"/>
                </a:solidFill>
              </a:rPr>
              <a:t> здоровою»</a:t>
            </a:r>
          </a:p>
          <a:p>
            <a:pPr algn="r"/>
            <a:r>
              <a:rPr lang="ru-RU" dirty="0">
                <a:solidFill>
                  <a:schemeClr val="tx1"/>
                </a:solidFill>
              </a:rPr>
              <a:t>Жан Жак Руссо</a:t>
            </a:r>
          </a:p>
          <a:p>
            <a:r>
              <a:rPr lang="ru-RU" sz="2400" b="1" dirty="0" err="1">
                <a:solidFill>
                  <a:schemeClr val="tx1"/>
                </a:solidFill>
              </a:rPr>
              <a:t>Життєве</a:t>
            </a:r>
            <a:r>
              <a:rPr lang="ru-RU" sz="2400" b="1" dirty="0">
                <a:solidFill>
                  <a:schemeClr val="tx1"/>
                </a:solidFill>
              </a:rPr>
              <a:t> кредо:</a:t>
            </a:r>
          </a:p>
          <a:p>
            <a:r>
              <a:rPr lang="ru-RU" dirty="0">
                <a:solidFill>
                  <a:schemeClr val="tx1"/>
                </a:solidFill>
              </a:rPr>
              <a:t>«</a:t>
            </a:r>
            <a:r>
              <a:rPr lang="ru-RU" dirty="0" err="1">
                <a:solidFill>
                  <a:schemeClr val="tx1"/>
                </a:solidFill>
              </a:rPr>
              <a:t>Навчаючи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інших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навчитись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самій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  <a:p>
            <a:r>
              <a:rPr lang="ru-RU" dirty="0">
                <a:solidFill>
                  <a:schemeClr val="tx1"/>
                </a:solidFill>
              </a:rPr>
              <a:t>В </a:t>
            </a:r>
            <a:r>
              <a:rPr lang="ru-RU" dirty="0" err="1">
                <a:solidFill>
                  <a:schemeClr val="tx1"/>
                </a:solidFill>
              </a:rPr>
              <a:t>житті</a:t>
            </a:r>
            <a:r>
              <a:rPr lang="ru-RU" dirty="0">
                <a:solidFill>
                  <a:schemeClr val="tx1"/>
                </a:solidFill>
              </a:rPr>
              <a:t> все </a:t>
            </a:r>
            <a:r>
              <a:rPr lang="ru-RU" dirty="0" err="1">
                <a:solidFill>
                  <a:schemeClr val="tx1"/>
                </a:solidFill>
              </a:rPr>
              <a:t>робити</a:t>
            </a:r>
            <a:r>
              <a:rPr lang="ru-RU" dirty="0">
                <a:solidFill>
                  <a:schemeClr val="tx1"/>
                </a:solidFill>
              </a:rPr>
              <a:t> з </a:t>
            </a:r>
            <a:r>
              <a:rPr lang="ru-RU" dirty="0" err="1">
                <a:solidFill>
                  <a:schemeClr val="tx1"/>
                </a:solidFill>
              </a:rPr>
              <a:t>любов</a:t>
            </a:r>
            <a:r>
              <a:rPr lang="en-US" dirty="0">
                <a:solidFill>
                  <a:schemeClr val="tx1"/>
                </a:solidFill>
              </a:rPr>
              <a:t>`</a:t>
            </a:r>
            <a:r>
              <a:rPr lang="ru-RU" dirty="0">
                <a:solidFill>
                  <a:schemeClr val="tx1"/>
                </a:solidFill>
              </a:rPr>
              <a:t>ю.</a:t>
            </a:r>
          </a:p>
          <a:p>
            <a:r>
              <a:rPr lang="ru-RU" dirty="0">
                <a:solidFill>
                  <a:schemeClr val="tx1"/>
                </a:solidFill>
              </a:rPr>
              <a:t>За </a:t>
            </a:r>
            <a:r>
              <a:rPr lang="ru-RU" dirty="0" err="1">
                <a:solidFill>
                  <a:schemeClr val="tx1"/>
                </a:solidFill>
              </a:rPr>
              <a:t>кожний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мій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вчинок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щоб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діти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змогли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згадати</a:t>
            </a:r>
            <a:r>
              <a:rPr lang="ru-RU" dirty="0">
                <a:solidFill>
                  <a:schemeClr val="tx1"/>
                </a:solidFill>
              </a:rPr>
              <a:t> мене </a:t>
            </a:r>
            <a:r>
              <a:rPr lang="ru-RU" dirty="0" err="1">
                <a:solidFill>
                  <a:schemeClr val="tx1"/>
                </a:solidFill>
              </a:rPr>
              <a:t>добрим</a:t>
            </a:r>
            <a:r>
              <a:rPr lang="ru-RU" dirty="0">
                <a:solidFill>
                  <a:schemeClr val="tx1"/>
                </a:solidFill>
              </a:rPr>
              <a:t> словом»</a:t>
            </a:r>
          </a:p>
        </p:txBody>
      </p:sp>
    </p:spTree>
    <p:extLst>
      <p:ext uri="{BB962C8B-B14F-4D97-AF65-F5344CB8AC3E}">
        <p14:creationId xmlns:p14="http://schemas.microsoft.com/office/powerpoint/2010/main" val="2200708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553122"/>
          </a:xfrm>
        </p:spPr>
        <p:txBody>
          <a:bodyPr/>
          <a:lstStyle/>
          <a:p>
            <a:pPr algn="ctr"/>
            <a:r>
              <a:rPr lang="ru-RU" sz="2400" b="1" dirty="0" err="1"/>
              <a:t>Зустріч</a:t>
            </a:r>
            <a:r>
              <a:rPr lang="ru-RU" sz="2400" b="1" dirty="0"/>
              <a:t> з </a:t>
            </a:r>
            <a:r>
              <a:rPr lang="ru-RU" sz="2400" b="1" dirty="0" err="1"/>
              <a:t>фітнес</a:t>
            </a:r>
            <a:r>
              <a:rPr lang="ru-RU" sz="2400" b="1" dirty="0"/>
              <a:t>-тренером</a:t>
            </a:r>
            <a:endParaRPr lang="en-US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496" y="1332412"/>
            <a:ext cx="4530634" cy="45306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1881052"/>
            <a:ext cx="4748849" cy="474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9772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05819"/>
          </a:xfrm>
        </p:spPr>
        <p:txBody>
          <a:bodyPr/>
          <a:lstStyle/>
          <a:p>
            <a:pPr algn="ctr"/>
            <a:r>
              <a:rPr lang="ru-RU" sz="2400" b="1" dirty="0" err="1"/>
              <a:t>Профілактчина</a:t>
            </a:r>
            <a:r>
              <a:rPr lang="ru-RU" sz="2400" b="1" dirty="0"/>
              <a:t> робота з батьками для </a:t>
            </a:r>
            <a:r>
              <a:rPr lang="ru-RU" sz="2400" b="1" dirty="0" err="1"/>
              <a:t>підвищення</a:t>
            </a:r>
            <a:r>
              <a:rPr lang="ru-RU" sz="2400" b="1" dirty="0"/>
              <a:t> </a:t>
            </a:r>
            <a:r>
              <a:rPr lang="ru-RU" sz="2400" b="1" dirty="0" err="1"/>
              <a:t>рівня</a:t>
            </a:r>
            <a:r>
              <a:rPr lang="ru-RU" sz="2400" b="1" dirty="0"/>
              <a:t> </a:t>
            </a:r>
            <a:r>
              <a:rPr lang="ru-RU" sz="2400" b="1" dirty="0" err="1"/>
              <a:t>обізнаності</a:t>
            </a:r>
            <a:r>
              <a:rPr lang="ru-RU" sz="2400" b="1" dirty="0"/>
              <a:t> з </a:t>
            </a:r>
            <a:r>
              <a:rPr lang="ru-RU" sz="2400" b="1" dirty="0" err="1"/>
              <a:t>питань</a:t>
            </a:r>
            <a:r>
              <a:rPr lang="ru-RU" sz="2400" b="1" dirty="0"/>
              <a:t> </a:t>
            </a:r>
            <a:r>
              <a:rPr lang="ru-RU" sz="2400" b="1" dirty="0" err="1"/>
              <a:t>запобігання</a:t>
            </a:r>
            <a:r>
              <a:rPr lang="ru-RU" sz="2400" b="1" dirty="0"/>
              <a:t> </a:t>
            </a:r>
            <a:r>
              <a:rPr lang="ru-RU" sz="2400" b="1" dirty="0" err="1"/>
              <a:t>шкідливих</a:t>
            </a:r>
            <a:r>
              <a:rPr lang="ru-RU" sz="2400" b="1" dirty="0"/>
              <a:t> </a:t>
            </a:r>
            <a:r>
              <a:rPr lang="ru-RU" sz="2400" b="1" dirty="0" err="1"/>
              <a:t>звичок</a:t>
            </a:r>
            <a:endParaRPr lang="en-US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838" y="1358537"/>
            <a:ext cx="5468984" cy="41017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2599508"/>
            <a:ext cx="5190308" cy="389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209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8808" y="596409"/>
            <a:ext cx="9404723" cy="579248"/>
          </a:xfrm>
        </p:spPr>
        <p:txBody>
          <a:bodyPr/>
          <a:lstStyle/>
          <a:p>
            <a:pPr algn="ctr"/>
            <a:r>
              <a:rPr lang="ru-RU" sz="2400" b="1" dirty="0" err="1"/>
              <a:t>Співпраця</a:t>
            </a:r>
            <a:r>
              <a:rPr lang="ru-RU" sz="2400" b="1" dirty="0"/>
              <a:t> з Ювенальною </a:t>
            </a:r>
            <a:r>
              <a:rPr lang="ru-RU" sz="2400" b="1" dirty="0" err="1"/>
              <a:t>Поліцією</a:t>
            </a:r>
            <a:r>
              <a:rPr lang="ru-RU" sz="2400" b="1" dirty="0"/>
              <a:t> </a:t>
            </a:r>
            <a:r>
              <a:rPr lang="ru-RU" sz="2400" b="1" dirty="0" err="1"/>
              <a:t>України</a:t>
            </a:r>
            <a:endParaRPr lang="en-US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537" y="1071154"/>
            <a:ext cx="4641669" cy="34812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1" y="1069522"/>
            <a:ext cx="4785360" cy="3589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377" y="3583706"/>
            <a:ext cx="4127864" cy="309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3905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1133"/>
          </a:xfrm>
        </p:spPr>
        <p:txBody>
          <a:bodyPr/>
          <a:lstStyle/>
          <a:p>
            <a:pPr algn="ctr"/>
            <a:r>
              <a:rPr lang="ru-RU" sz="2400" b="1" dirty="0" err="1"/>
              <a:t>Інтернет</a:t>
            </a:r>
            <a:r>
              <a:rPr lang="ru-RU" sz="2400" b="1" dirty="0"/>
              <a:t>: друг </a:t>
            </a:r>
            <a:r>
              <a:rPr lang="ru-RU" sz="2400" b="1" dirty="0" err="1"/>
              <a:t>чи</a:t>
            </a:r>
            <a:r>
              <a:rPr lang="ru-RU" sz="2400" b="1" dirty="0"/>
              <a:t> ворог?</a:t>
            </a:r>
            <a:br>
              <a:rPr lang="ru-RU" sz="2400" b="1" dirty="0"/>
            </a:br>
            <a:r>
              <a:rPr lang="ru-RU" sz="2400" b="1" dirty="0"/>
              <a:t>«Казка про </a:t>
            </a:r>
            <a:r>
              <a:rPr lang="ru-RU" sz="2400" b="1" dirty="0" err="1"/>
              <a:t>скріпочку</a:t>
            </a:r>
            <a:r>
              <a:rPr lang="ru-RU" sz="2400" b="1" dirty="0"/>
              <a:t>»</a:t>
            </a:r>
            <a:endParaRPr lang="en-US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435" y="1713627"/>
            <a:ext cx="3411201" cy="45482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1713627"/>
            <a:ext cx="6113417" cy="458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6275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97259"/>
          </a:xfrm>
        </p:spPr>
        <p:txBody>
          <a:bodyPr/>
          <a:lstStyle/>
          <a:p>
            <a:pPr algn="ctr"/>
            <a:r>
              <a:rPr lang="ru-RU" sz="2400" b="1" dirty="0" err="1"/>
              <a:t>Місячник</a:t>
            </a:r>
            <a:r>
              <a:rPr lang="ru-RU" sz="2400" b="1" dirty="0"/>
              <a:t> превентивного </a:t>
            </a:r>
            <a:r>
              <a:rPr lang="ru-RU" sz="2400" b="1" dirty="0" err="1"/>
              <a:t>виховання</a:t>
            </a:r>
            <a:r>
              <a:rPr lang="ru-RU" sz="2400" b="1" dirty="0"/>
              <a:t> «Здорова </a:t>
            </a:r>
            <a:r>
              <a:rPr lang="ru-RU" sz="2400" b="1" dirty="0" err="1"/>
              <a:t>дитина</a:t>
            </a:r>
            <a:r>
              <a:rPr lang="ru-RU" sz="2400" b="1" dirty="0"/>
              <a:t> – </a:t>
            </a:r>
            <a:r>
              <a:rPr lang="ru-RU" sz="2400" b="1" dirty="0" err="1"/>
              <a:t>багата</a:t>
            </a:r>
            <a:r>
              <a:rPr lang="ru-RU" sz="2400" b="1" dirty="0"/>
              <a:t> </a:t>
            </a:r>
            <a:r>
              <a:rPr lang="ru-RU" sz="2400" b="1" dirty="0" err="1"/>
              <a:t>країна</a:t>
            </a:r>
            <a:r>
              <a:rPr lang="ru-RU" sz="2400" b="1" dirty="0"/>
              <a:t>»</a:t>
            </a:r>
            <a:endParaRPr lang="en-US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840" y="1449977"/>
            <a:ext cx="5468984" cy="41017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22" y="2277420"/>
            <a:ext cx="5568293" cy="417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09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526996"/>
          </a:xfrm>
        </p:spPr>
        <p:txBody>
          <a:bodyPr/>
          <a:lstStyle/>
          <a:p>
            <a:pPr algn="ctr"/>
            <a:r>
              <a:rPr lang="ru-RU" sz="2400" b="1" dirty="0" err="1"/>
              <a:t>Олімпійський</a:t>
            </a:r>
            <a:r>
              <a:rPr lang="ru-RU" sz="2400" b="1" dirty="0"/>
              <a:t> </a:t>
            </a:r>
            <a:r>
              <a:rPr lang="ru-RU" sz="2400" b="1" dirty="0" err="1"/>
              <a:t>тиждень</a:t>
            </a:r>
            <a:endParaRPr lang="en-US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46" y="1201781"/>
            <a:ext cx="3543004" cy="53165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947" y="1497341"/>
            <a:ext cx="7090968" cy="472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4908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566185"/>
          </a:xfrm>
        </p:spPr>
        <p:txBody>
          <a:bodyPr/>
          <a:lstStyle/>
          <a:p>
            <a:pPr algn="ctr"/>
            <a:r>
              <a:rPr lang="ru-RU" sz="2400" b="1" dirty="0" err="1"/>
              <a:t>Тиждень</a:t>
            </a:r>
            <a:r>
              <a:rPr lang="ru-RU" sz="2400" b="1" dirty="0"/>
              <a:t> </a:t>
            </a:r>
            <a:r>
              <a:rPr lang="ru-RU" sz="2400" b="1" dirty="0" err="1"/>
              <a:t>безпеки</a:t>
            </a:r>
            <a:r>
              <a:rPr lang="ru-RU" sz="2400" b="1" dirty="0"/>
              <a:t> </a:t>
            </a:r>
            <a:r>
              <a:rPr lang="ru-RU" sz="2400" b="1" dirty="0" err="1"/>
              <a:t>дорожнього</a:t>
            </a:r>
            <a:r>
              <a:rPr lang="ru-RU" sz="2400" b="1" dirty="0"/>
              <a:t> </a:t>
            </a:r>
            <a:r>
              <a:rPr lang="ru-RU" sz="2400" b="1" dirty="0" err="1"/>
              <a:t>руху</a:t>
            </a:r>
            <a:r>
              <a:rPr lang="ru-RU" sz="2400" b="1" dirty="0"/>
              <a:t> в </a:t>
            </a:r>
            <a:r>
              <a:rPr lang="ru-RU" sz="2400" b="1" dirty="0" err="1"/>
              <a:t>Україні</a:t>
            </a:r>
            <a:r>
              <a:rPr lang="ru-RU" sz="2400" b="1" dirty="0"/>
              <a:t>. </a:t>
            </a:r>
            <a:r>
              <a:rPr lang="ru-RU" sz="2400" b="1" dirty="0" err="1"/>
              <a:t>Велопробіг</a:t>
            </a:r>
            <a:endParaRPr lang="en-US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13759" y="2075270"/>
            <a:ext cx="5002348" cy="37517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85" y="1830580"/>
            <a:ext cx="6364195" cy="424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8959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566185"/>
          </a:xfrm>
        </p:spPr>
        <p:txBody>
          <a:bodyPr/>
          <a:lstStyle/>
          <a:p>
            <a:pPr algn="ctr"/>
            <a:r>
              <a:rPr lang="ru-RU" sz="2400" b="1" dirty="0" err="1"/>
              <a:t>Методичне</a:t>
            </a:r>
            <a:r>
              <a:rPr lang="ru-RU" sz="2400" b="1" dirty="0"/>
              <a:t> об</a:t>
            </a:r>
            <a:r>
              <a:rPr lang="en-US" sz="2400" b="1" dirty="0"/>
              <a:t>`</a:t>
            </a:r>
            <a:r>
              <a:rPr lang="ru-RU" sz="2400" b="1" dirty="0" err="1"/>
              <a:t>єднання</a:t>
            </a:r>
            <a:r>
              <a:rPr lang="ru-RU" sz="2400" b="1" dirty="0"/>
              <a:t> </a:t>
            </a:r>
            <a:r>
              <a:rPr lang="ru-RU" sz="2400" b="1" dirty="0" err="1"/>
              <a:t>вчителів</a:t>
            </a:r>
            <a:r>
              <a:rPr lang="ru-RU" sz="2400" b="1" dirty="0"/>
              <a:t> з основ здоров</a:t>
            </a:r>
            <a:r>
              <a:rPr lang="en-US" sz="2400" b="1" dirty="0"/>
              <a:t>`</a:t>
            </a:r>
            <a:r>
              <a:rPr lang="ru-RU" sz="2400" b="1" dirty="0"/>
              <a:t>я</a:t>
            </a:r>
            <a:endParaRPr lang="en-US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914" y="2047797"/>
            <a:ext cx="5541270" cy="41636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43" y="1643071"/>
            <a:ext cx="5166860" cy="497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0252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BC146C-DDA2-4247-A373-1B0181F41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53483" cy="1400530"/>
          </a:xfrm>
        </p:spPr>
        <p:txBody>
          <a:bodyPr/>
          <a:lstStyle/>
          <a:p>
            <a:r>
              <a:rPr lang="uk-UA" b="1" dirty="0"/>
              <a:t>Організатор волонтерського руху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AD33D9-0A3E-48CC-B154-6AFA6860E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60" y="1161442"/>
            <a:ext cx="4249003" cy="31867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B6EA9E-F426-4743-B4D0-6A186C0B8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674" y="1342133"/>
            <a:ext cx="4249004" cy="31867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C547F1D-2203-41D0-9875-4F2C56F437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4792" y="1609265"/>
            <a:ext cx="2729603" cy="363947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6A03A42-83F5-42A5-B79C-F5E8B5E43C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9952" y="3411376"/>
            <a:ext cx="4249004" cy="318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941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553122"/>
          </a:xfrm>
        </p:spPr>
        <p:txBody>
          <a:bodyPr/>
          <a:lstStyle/>
          <a:p>
            <a:pPr algn="ctr"/>
            <a:r>
              <a:rPr lang="ru-RU" sz="2400" b="1" dirty="0" err="1"/>
              <a:t>Мої</a:t>
            </a:r>
            <a:r>
              <a:rPr lang="ru-RU" sz="2400" b="1" dirty="0"/>
              <a:t> </a:t>
            </a:r>
            <a:r>
              <a:rPr lang="ru-RU" sz="2400" b="1" dirty="0" err="1"/>
              <a:t>здобутки</a:t>
            </a:r>
            <a:endParaRPr lang="en-US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856" y="1118506"/>
            <a:ext cx="7234645" cy="542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66864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1850" y="600890"/>
            <a:ext cx="10515600" cy="1018903"/>
          </a:xfrm>
        </p:spPr>
        <p:txBody>
          <a:bodyPr>
            <a:noAutofit/>
          </a:bodyPr>
          <a:lstStyle/>
          <a:p>
            <a:r>
              <a:rPr lang="ru-RU" sz="4000" dirty="0"/>
              <a:t>Шляхи </a:t>
            </a:r>
            <a:r>
              <a:rPr lang="ru-RU" sz="4000" dirty="0" err="1"/>
              <a:t>реалізації</a:t>
            </a:r>
            <a:r>
              <a:rPr lang="ru-RU" sz="4000" dirty="0"/>
              <a:t> </a:t>
            </a:r>
            <a:r>
              <a:rPr lang="ru-RU" sz="4000" dirty="0" err="1"/>
              <a:t>проблеми</a:t>
            </a:r>
            <a:r>
              <a:rPr lang="ru-RU" sz="4000" dirty="0"/>
              <a:t>:</a:t>
            </a:r>
            <a:endParaRPr lang="en-US" sz="40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831850" y="2037806"/>
            <a:ext cx="10515600" cy="3696788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ru-RU" dirty="0" err="1">
                <a:solidFill>
                  <a:schemeClr val="tx1"/>
                </a:solidFill>
              </a:rPr>
              <a:t>Створення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необхідних</a:t>
            </a:r>
            <a:r>
              <a:rPr lang="ru-RU" dirty="0">
                <a:solidFill>
                  <a:schemeClr val="tx1"/>
                </a:solidFill>
              </a:rPr>
              <a:t> умов для </a:t>
            </a:r>
            <a:r>
              <a:rPr lang="ru-RU" dirty="0" err="1">
                <a:solidFill>
                  <a:schemeClr val="tx1"/>
                </a:solidFill>
              </a:rPr>
              <a:t>розвитку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здібностей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учнів</a:t>
            </a:r>
            <a:endParaRPr lang="ru-RU" dirty="0">
              <a:solidFill>
                <a:schemeClr val="tx1"/>
              </a:solidFill>
            </a:endParaRPr>
          </a:p>
          <a:p>
            <a:pPr marL="342900" indent="-342900">
              <a:buFontTx/>
              <a:buChar char="-"/>
            </a:pPr>
            <a:r>
              <a:rPr lang="ru-RU" dirty="0" err="1">
                <a:solidFill>
                  <a:schemeClr val="tx1"/>
                </a:solidFill>
              </a:rPr>
              <a:t>Осмислення</a:t>
            </a:r>
            <a:r>
              <a:rPr lang="ru-RU" dirty="0">
                <a:solidFill>
                  <a:schemeClr val="tx1"/>
                </a:solidFill>
              </a:rPr>
              <a:t> теоретичного </a:t>
            </a:r>
            <a:r>
              <a:rPr lang="ru-RU" dirty="0" err="1">
                <a:solidFill>
                  <a:schemeClr val="tx1"/>
                </a:solidFill>
              </a:rPr>
              <a:t>матеріалу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учнями</a:t>
            </a:r>
            <a:r>
              <a:rPr lang="ru-RU" dirty="0">
                <a:solidFill>
                  <a:schemeClr val="tx1"/>
                </a:solidFill>
              </a:rPr>
              <a:t> і </a:t>
            </a:r>
            <a:r>
              <a:rPr lang="ru-RU" dirty="0" err="1">
                <a:solidFill>
                  <a:schemeClr val="tx1"/>
                </a:solidFill>
              </a:rPr>
              <a:t>їхнє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зацікавлення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самостійною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роботою</a:t>
            </a:r>
            <a:endParaRPr lang="ru-RU" dirty="0">
              <a:solidFill>
                <a:schemeClr val="tx1"/>
              </a:solidFill>
            </a:endParaRPr>
          </a:p>
          <a:p>
            <a:pPr marL="342900" indent="-342900">
              <a:buFontTx/>
              <a:buChar char="-"/>
            </a:pPr>
            <a:r>
              <a:rPr lang="ru-RU" dirty="0" err="1">
                <a:solidFill>
                  <a:schemeClr val="tx1"/>
                </a:solidFill>
              </a:rPr>
              <a:t>Застосування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раніше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набутих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знань</a:t>
            </a:r>
            <a:r>
              <a:rPr lang="ru-RU" dirty="0">
                <a:solidFill>
                  <a:schemeClr val="tx1"/>
                </a:solidFill>
              </a:rPr>
              <a:t> на </a:t>
            </a:r>
            <a:r>
              <a:rPr lang="ru-RU" dirty="0" err="1">
                <a:solidFill>
                  <a:schemeClr val="tx1"/>
                </a:solidFill>
              </a:rPr>
              <a:t>практиці</a:t>
            </a:r>
            <a:endParaRPr lang="ru-RU" dirty="0">
              <a:solidFill>
                <a:schemeClr val="tx1"/>
              </a:solidFill>
            </a:endParaRPr>
          </a:p>
          <a:p>
            <a:pPr marL="342900" indent="-342900">
              <a:buFontTx/>
              <a:buChar char="-"/>
            </a:pPr>
            <a:r>
              <a:rPr lang="ru-RU" dirty="0" err="1">
                <a:solidFill>
                  <a:schemeClr val="tx1"/>
                </a:solidFill>
              </a:rPr>
              <a:t>Спонукання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дітей</a:t>
            </a:r>
            <a:r>
              <a:rPr lang="ru-RU" dirty="0">
                <a:solidFill>
                  <a:schemeClr val="tx1"/>
                </a:solidFill>
              </a:rPr>
              <a:t> до </a:t>
            </a:r>
            <a:r>
              <a:rPr lang="ru-RU" dirty="0" err="1">
                <a:solidFill>
                  <a:schemeClr val="tx1"/>
                </a:solidFill>
              </a:rPr>
              <a:t>активної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діяльності</a:t>
            </a:r>
            <a:endParaRPr lang="ru-RU" dirty="0">
              <a:solidFill>
                <a:schemeClr val="tx1"/>
              </a:solidFill>
            </a:endParaRPr>
          </a:p>
          <a:p>
            <a:pPr marL="342900" indent="-342900">
              <a:buFontTx/>
              <a:buChar char="-"/>
            </a:pPr>
            <a:r>
              <a:rPr lang="ru-RU" dirty="0" err="1">
                <a:solidFill>
                  <a:schemeClr val="tx1"/>
                </a:solidFill>
              </a:rPr>
              <a:t>Прививати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дітям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любов</a:t>
            </a:r>
            <a:r>
              <a:rPr lang="ru-RU" dirty="0">
                <a:solidFill>
                  <a:schemeClr val="tx1"/>
                </a:solidFill>
              </a:rPr>
              <a:t> до активного способу </a:t>
            </a:r>
            <a:r>
              <a:rPr lang="ru-RU" dirty="0" err="1">
                <a:solidFill>
                  <a:schemeClr val="tx1"/>
                </a:solidFill>
              </a:rPr>
              <a:t>життя</a:t>
            </a:r>
            <a:endParaRPr lang="ru-RU" dirty="0">
              <a:solidFill>
                <a:schemeClr val="tx1"/>
              </a:solidFill>
            </a:endParaRPr>
          </a:p>
          <a:p>
            <a:pPr marL="342900" indent="-342900">
              <a:buFontTx/>
              <a:buChar char="-"/>
            </a:pPr>
            <a:r>
              <a:rPr lang="ru-RU" dirty="0" err="1">
                <a:solidFill>
                  <a:schemeClr val="tx1"/>
                </a:solidFill>
              </a:rPr>
              <a:t>Співпраця</a:t>
            </a:r>
            <a:r>
              <a:rPr lang="ru-RU" dirty="0">
                <a:solidFill>
                  <a:schemeClr val="tx1"/>
                </a:solidFill>
              </a:rPr>
              <a:t> з </a:t>
            </a:r>
            <a:r>
              <a:rPr lang="ru-RU" dirty="0" err="1">
                <a:solidFill>
                  <a:schemeClr val="tx1"/>
                </a:solidFill>
              </a:rPr>
              <a:t>батьківським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комітетом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соціально-психологічною</a:t>
            </a:r>
            <a:r>
              <a:rPr lang="ru-RU" dirty="0">
                <a:solidFill>
                  <a:schemeClr val="tx1"/>
                </a:solidFill>
              </a:rPr>
              <a:t> службою, для </a:t>
            </a:r>
            <a:r>
              <a:rPr lang="ru-RU" dirty="0" err="1">
                <a:solidFill>
                  <a:schemeClr val="tx1"/>
                </a:solidFill>
              </a:rPr>
              <a:t>підвищення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ефективності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профілактичної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роботи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181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31850" y="692333"/>
            <a:ext cx="10515600" cy="705394"/>
          </a:xfrm>
        </p:spPr>
        <p:txBody>
          <a:bodyPr>
            <a:normAutofit/>
          </a:bodyPr>
          <a:lstStyle/>
          <a:p>
            <a:r>
              <a:rPr lang="ru-RU" sz="4000" dirty="0"/>
              <a:t>Мета </a:t>
            </a:r>
            <a:r>
              <a:rPr lang="ru-RU" sz="4000" dirty="0" err="1"/>
              <a:t>трудової</a:t>
            </a:r>
            <a:r>
              <a:rPr lang="ru-RU" sz="4000" dirty="0"/>
              <a:t> </a:t>
            </a:r>
            <a:r>
              <a:rPr lang="ru-RU" sz="4000" dirty="0" err="1"/>
              <a:t>діяльності</a:t>
            </a:r>
            <a:r>
              <a:rPr lang="ru-RU" sz="4000" dirty="0"/>
              <a:t>:</a:t>
            </a:r>
            <a:endParaRPr lang="en-US" sz="4000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831850" y="1920240"/>
            <a:ext cx="10515600" cy="4169411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-    </a:t>
            </a:r>
            <a:r>
              <a:rPr lang="ru-RU" dirty="0" err="1">
                <a:solidFill>
                  <a:schemeClr val="tx1"/>
                </a:solidFill>
              </a:rPr>
              <a:t>Дати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дітям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знання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уміння</a:t>
            </a:r>
            <a:r>
              <a:rPr lang="ru-RU" dirty="0">
                <a:solidFill>
                  <a:schemeClr val="tx1"/>
                </a:solidFill>
              </a:rPr>
              <a:t> і </a:t>
            </a:r>
            <a:r>
              <a:rPr lang="ru-RU" dirty="0" err="1">
                <a:solidFill>
                  <a:schemeClr val="tx1"/>
                </a:solidFill>
              </a:rPr>
              <a:t>навички</a:t>
            </a:r>
            <a:endParaRPr lang="ru-RU" dirty="0">
              <a:solidFill>
                <a:schemeClr val="tx1"/>
              </a:solidFill>
            </a:endParaRPr>
          </a:p>
          <a:p>
            <a:pPr marL="342900" indent="-342900">
              <a:buFontTx/>
              <a:buChar char="-"/>
            </a:pPr>
            <a:r>
              <a:rPr lang="ru-RU" dirty="0" err="1">
                <a:solidFill>
                  <a:schemeClr val="tx1"/>
                </a:solidFill>
              </a:rPr>
              <a:t>Формувати</a:t>
            </a:r>
            <a:r>
              <a:rPr lang="ru-RU" dirty="0">
                <a:solidFill>
                  <a:schemeClr val="tx1"/>
                </a:solidFill>
              </a:rPr>
              <a:t> у молодого </a:t>
            </a:r>
            <a:r>
              <a:rPr lang="ru-RU" dirty="0" err="1">
                <a:solidFill>
                  <a:schemeClr val="tx1"/>
                </a:solidFill>
              </a:rPr>
              <a:t>покоління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активну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життєву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позицію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демонструючи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це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власним</a:t>
            </a:r>
            <a:r>
              <a:rPr lang="ru-RU" dirty="0">
                <a:solidFill>
                  <a:schemeClr val="tx1"/>
                </a:solidFill>
              </a:rPr>
              <a:t> прикладом</a:t>
            </a:r>
          </a:p>
          <a:p>
            <a:pPr marL="342900" indent="-342900">
              <a:buFontTx/>
              <a:buChar char="-"/>
            </a:pPr>
            <a:r>
              <a:rPr lang="ru-RU" dirty="0" err="1">
                <a:solidFill>
                  <a:schemeClr val="tx1"/>
                </a:solidFill>
              </a:rPr>
              <a:t>Розвивати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всебічність</a:t>
            </a:r>
            <a:r>
              <a:rPr lang="ru-RU" dirty="0">
                <a:solidFill>
                  <a:schemeClr val="tx1"/>
                </a:solidFill>
              </a:rPr>
              <a:t> школяра з </a:t>
            </a:r>
            <a:r>
              <a:rPr lang="ru-RU" dirty="0" err="1">
                <a:solidFill>
                  <a:schemeClr val="tx1"/>
                </a:solidFill>
              </a:rPr>
              <a:t>урахуванням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його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природних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задатків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здібностей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інтересів</a:t>
            </a:r>
            <a:r>
              <a:rPr lang="ru-RU" dirty="0">
                <a:solidFill>
                  <a:schemeClr val="tx1"/>
                </a:solidFill>
              </a:rPr>
              <a:t> та потреб</a:t>
            </a:r>
          </a:p>
          <a:p>
            <a:pPr marL="342900" indent="-342900">
              <a:buFontTx/>
              <a:buChar char="-"/>
            </a:pPr>
            <a:r>
              <a:rPr lang="ru-RU" dirty="0" err="1">
                <a:solidFill>
                  <a:schemeClr val="tx1"/>
                </a:solidFill>
              </a:rPr>
              <a:t>Виховувати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творчу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особистість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здатну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самостійно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мислити</a:t>
            </a:r>
            <a:r>
              <a:rPr lang="ru-RU" dirty="0">
                <a:solidFill>
                  <a:schemeClr val="tx1"/>
                </a:solidFill>
              </a:rPr>
              <a:t> та </a:t>
            </a:r>
            <a:r>
              <a:rPr lang="ru-RU" dirty="0" err="1">
                <a:solidFill>
                  <a:schemeClr val="tx1"/>
                </a:solidFill>
              </a:rPr>
              <a:t>орієнтуватися</a:t>
            </a:r>
            <a:r>
              <a:rPr lang="ru-RU" dirty="0">
                <a:solidFill>
                  <a:schemeClr val="tx1"/>
                </a:solidFill>
              </a:rPr>
              <a:t> на </a:t>
            </a:r>
            <a:r>
              <a:rPr lang="ru-RU" dirty="0" err="1">
                <a:solidFill>
                  <a:schemeClr val="tx1"/>
                </a:solidFill>
              </a:rPr>
              <a:t>сміливі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рішення</a:t>
            </a:r>
            <a:endParaRPr lang="ru-RU" dirty="0">
              <a:solidFill>
                <a:schemeClr val="tx1"/>
              </a:solidFill>
            </a:endParaRPr>
          </a:p>
          <a:p>
            <a:pPr marL="342900" indent="-342900">
              <a:buFontTx/>
              <a:buChar char="-"/>
            </a:pPr>
            <a:r>
              <a:rPr lang="ru-RU" dirty="0" err="1">
                <a:solidFill>
                  <a:schemeClr val="tx1"/>
                </a:solidFill>
              </a:rPr>
              <a:t>Мотивувати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учнів</a:t>
            </a:r>
            <a:r>
              <a:rPr lang="ru-RU" dirty="0">
                <a:solidFill>
                  <a:schemeClr val="tx1"/>
                </a:solidFill>
              </a:rPr>
              <a:t> до </a:t>
            </a:r>
            <a:r>
              <a:rPr lang="ru-RU" dirty="0" err="1">
                <a:solidFill>
                  <a:schemeClr val="tx1"/>
                </a:solidFill>
              </a:rPr>
              <a:t>навчання</a:t>
            </a:r>
            <a:r>
              <a:rPr lang="ru-RU" dirty="0">
                <a:solidFill>
                  <a:schemeClr val="tx1"/>
                </a:solidFill>
              </a:rPr>
              <a:t>. </a:t>
            </a:r>
            <a:r>
              <a:rPr lang="ru-RU" dirty="0" err="1">
                <a:solidFill>
                  <a:schemeClr val="tx1"/>
                </a:solidFill>
              </a:rPr>
              <a:t>Чітко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формулюючи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цілі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навчання</a:t>
            </a:r>
            <a:r>
              <a:rPr lang="ru-RU" dirty="0">
                <a:solidFill>
                  <a:schemeClr val="tx1"/>
                </a:solidFill>
              </a:rPr>
              <a:t> та </a:t>
            </a:r>
            <a:r>
              <a:rPr lang="ru-RU" dirty="0" err="1">
                <a:solidFill>
                  <a:schemeClr val="tx1"/>
                </a:solidFill>
              </a:rPr>
              <a:t>забезпечуючи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учням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можливості</a:t>
            </a:r>
            <a:r>
              <a:rPr lang="ru-RU" dirty="0">
                <a:solidFill>
                  <a:schemeClr val="tx1"/>
                </a:solidFill>
              </a:rPr>
              <a:t> для </a:t>
            </a:r>
            <a:r>
              <a:rPr lang="ru-RU" dirty="0" err="1">
                <a:solidFill>
                  <a:schemeClr val="tx1"/>
                </a:solidFill>
              </a:rPr>
              <a:t>досягнення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успіху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103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1306286"/>
            <a:ext cx="10515600" cy="4598125"/>
          </a:xfrm>
        </p:spPr>
        <p:txBody>
          <a:bodyPr>
            <a:normAutofit/>
          </a:bodyPr>
          <a:lstStyle/>
          <a:p>
            <a:r>
              <a:rPr lang="ru-RU" b="1" dirty="0" err="1">
                <a:solidFill>
                  <a:schemeClr val="tx1"/>
                </a:solidFill>
              </a:rPr>
              <a:t>Інтегрований</a:t>
            </a:r>
            <a:r>
              <a:rPr lang="ru-RU" b="1" dirty="0">
                <a:solidFill>
                  <a:schemeClr val="tx1"/>
                </a:solidFill>
              </a:rPr>
              <a:t> курс «</a:t>
            </a:r>
            <a:r>
              <a:rPr lang="ru-RU" b="1" dirty="0" err="1">
                <a:solidFill>
                  <a:schemeClr val="tx1"/>
                </a:solidFill>
              </a:rPr>
              <a:t>Основи</a:t>
            </a:r>
            <a:r>
              <a:rPr lang="ru-RU" b="1" dirty="0">
                <a:solidFill>
                  <a:schemeClr val="tx1"/>
                </a:solidFill>
              </a:rPr>
              <a:t> здоров</a:t>
            </a:r>
            <a:r>
              <a:rPr lang="en-US" b="1" dirty="0">
                <a:solidFill>
                  <a:schemeClr val="tx1"/>
                </a:solidFill>
              </a:rPr>
              <a:t>`</a:t>
            </a:r>
            <a:r>
              <a:rPr lang="ru-RU" b="1" dirty="0">
                <a:solidFill>
                  <a:schemeClr val="tx1"/>
                </a:solidFill>
              </a:rPr>
              <a:t>я» </a:t>
            </a:r>
            <a:r>
              <a:rPr lang="ru-RU" dirty="0" err="1">
                <a:solidFill>
                  <a:schemeClr val="tx1"/>
                </a:solidFill>
              </a:rPr>
              <a:t>відрізняється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від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інших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предметів</a:t>
            </a:r>
            <a:r>
              <a:rPr lang="ru-RU" dirty="0">
                <a:solidFill>
                  <a:schemeClr val="tx1"/>
                </a:solidFill>
              </a:rPr>
              <a:t>. </a:t>
            </a:r>
            <a:r>
              <a:rPr lang="ru-RU" dirty="0" err="1">
                <a:solidFill>
                  <a:schemeClr val="tx1"/>
                </a:solidFill>
              </a:rPr>
              <a:t>Його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відмінність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визначається</a:t>
            </a:r>
            <a:r>
              <a:rPr lang="ru-RU" dirty="0">
                <a:solidFill>
                  <a:schemeClr val="tx1"/>
                </a:solidFill>
              </a:rPr>
              <a:t>, в першу </a:t>
            </a:r>
            <a:r>
              <a:rPr lang="ru-RU" dirty="0" err="1">
                <a:solidFill>
                  <a:schemeClr val="tx1"/>
                </a:solidFill>
              </a:rPr>
              <a:t>чергу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основним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завданням</a:t>
            </a:r>
            <a:r>
              <a:rPr lang="ru-RU" dirty="0">
                <a:solidFill>
                  <a:schemeClr val="tx1"/>
                </a:solidFill>
              </a:rPr>
              <a:t> – </a:t>
            </a:r>
            <a:r>
              <a:rPr lang="ru-RU" dirty="0" err="1">
                <a:solidFill>
                  <a:schemeClr val="tx1"/>
                </a:solidFill>
              </a:rPr>
              <a:t>педагогічними</a:t>
            </a:r>
            <a:r>
              <a:rPr lang="ru-RU" dirty="0">
                <a:solidFill>
                  <a:schemeClr val="tx1"/>
                </a:solidFill>
              </a:rPr>
              <a:t> методами </a:t>
            </a:r>
            <a:r>
              <a:rPr lang="ru-RU" dirty="0" err="1">
                <a:solidFill>
                  <a:schemeClr val="tx1"/>
                </a:solidFill>
              </a:rPr>
              <a:t>вплинути</a:t>
            </a:r>
            <a:r>
              <a:rPr lang="ru-RU" dirty="0">
                <a:solidFill>
                  <a:schemeClr val="tx1"/>
                </a:solidFill>
              </a:rPr>
              <a:t> на </a:t>
            </a:r>
            <a:r>
              <a:rPr lang="ru-RU" dirty="0" err="1">
                <a:solidFill>
                  <a:schemeClr val="tx1"/>
                </a:solidFill>
              </a:rPr>
              <a:t>реальну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повелінку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учнів</a:t>
            </a:r>
            <a:r>
              <a:rPr lang="ru-RU" dirty="0">
                <a:solidFill>
                  <a:schemeClr val="tx1"/>
                </a:solidFill>
              </a:rPr>
              <a:t>, шляхом </a:t>
            </a:r>
            <a:r>
              <a:rPr lang="ru-RU" dirty="0" err="1">
                <a:solidFill>
                  <a:schemeClr val="tx1"/>
                </a:solidFill>
              </a:rPr>
              <a:t>розвитку</a:t>
            </a:r>
            <a:r>
              <a:rPr lang="ru-RU" dirty="0">
                <a:solidFill>
                  <a:schemeClr val="tx1"/>
                </a:solidFill>
              </a:rPr>
              <a:t> у них </a:t>
            </a:r>
            <a:r>
              <a:rPr lang="ru-RU" dirty="0" err="1">
                <a:solidFill>
                  <a:schemeClr val="tx1"/>
                </a:solidFill>
              </a:rPr>
              <a:t>життєвих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навичок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сприятливих</a:t>
            </a:r>
            <a:r>
              <a:rPr lang="ru-RU" dirty="0">
                <a:solidFill>
                  <a:schemeClr val="tx1"/>
                </a:solidFill>
              </a:rPr>
              <a:t> для здоров</a:t>
            </a:r>
            <a:r>
              <a:rPr lang="en-US" dirty="0">
                <a:solidFill>
                  <a:schemeClr val="tx1"/>
                </a:solidFill>
              </a:rPr>
              <a:t>`</a:t>
            </a:r>
            <a:r>
              <a:rPr lang="ru-RU" dirty="0">
                <a:solidFill>
                  <a:schemeClr val="tx1"/>
                </a:solidFill>
              </a:rPr>
              <a:t>я, </a:t>
            </a:r>
            <a:r>
              <a:rPr lang="ru-RU" dirty="0" err="1">
                <a:solidFill>
                  <a:schemeClr val="tx1"/>
                </a:solidFill>
              </a:rPr>
              <a:t>розвитку</a:t>
            </a:r>
            <a:r>
              <a:rPr lang="ru-RU" dirty="0">
                <a:solidFill>
                  <a:schemeClr val="tx1"/>
                </a:solidFill>
              </a:rPr>
              <a:t> і </a:t>
            </a:r>
            <a:r>
              <a:rPr lang="ru-RU" dirty="0" err="1">
                <a:solidFill>
                  <a:schemeClr val="tx1"/>
                </a:solidFill>
              </a:rPr>
              <a:t>безпеки</a:t>
            </a:r>
            <a:r>
              <a:rPr lang="ru-RU" dirty="0">
                <a:solidFill>
                  <a:schemeClr val="tx1"/>
                </a:solidFill>
              </a:rPr>
              <a:t>. </a:t>
            </a:r>
            <a:r>
              <a:rPr lang="ru-RU" dirty="0" err="1">
                <a:solidFill>
                  <a:schemeClr val="tx1"/>
                </a:solidFill>
              </a:rPr>
              <a:t>Використання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інтераткивних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методів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із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залученням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всіх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учнів</a:t>
            </a:r>
            <a:r>
              <a:rPr lang="ru-RU" dirty="0">
                <a:solidFill>
                  <a:schemeClr val="tx1"/>
                </a:solidFill>
              </a:rPr>
              <a:t> – </a:t>
            </a:r>
            <a:r>
              <a:rPr lang="ru-RU" dirty="0" err="1">
                <a:solidFill>
                  <a:schemeClr val="tx1"/>
                </a:solidFill>
              </a:rPr>
              <a:t>запорука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успішного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навчання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  <a:p>
            <a:r>
              <a:rPr lang="ru-RU" b="1" dirty="0" err="1">
                <a:solidFill>
                  <a:schemeClr val="tx1"/>
                </a:solidFill>
              </a:rPr>
              <a:t>Ефективні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методі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навчання</a:t>
            </a:r>
            <a:r>
              <a:rPr lang="ru-RU" b="1" dirty="0">
                <a:solidFill>
                  <a:schemeClr val="tx1"/>
                </a:solidFill>
              </a:rPr>
              <a:t> на уроках з основ здоров</a:t>
            </a:r>
            <a:r>
              <a:rPr lang="en-US" b="1" dirty="0">
                <a:solidFill>
                  <a:schemeClr val="tx1"/>
                </a:solidFill>
              </a:rPr>
              <a:t>`</a:t>
            </a:r>
            <a:r>
              <a:rPr lang="ru-RU" b="1" dirty="0">
                <a:solidFill>
                  <a:schemeClr val="tx1"/>
                </a:solidFill>
              </a:rPr>
              <a:t>я:</a:t>
            </a:r>
          </a:p>
          <a:p>
            <a:pPr marL="342900" indent="-342900">
              <a:buFontTx/>
              <a:buChar char="-"/>
            </a:pPr>
            <a:r>
              <a:rPr lang="ru-RU" dirty="0" err="1">
                <a:solidFill>
                  <a:schemeClr val="tx1"/>
                </a:solidFill>
              </a:rPr>
              <a:t>Мозковий</a:t>
            </a:r>
            <a:r>
              <a:rPr lang="ru-RU" dirty="0">
                <a:solidFill>
                  <a:schemeClr val="tx1"/>
                </a:solidFill>
              </a:rPr>
              <a:t> штурм, </a:t>
            </a:r>
            <a:r>
              <a:rPr lang="ru-RU" dirty="0" err="1">
                <a:solidFill>
                  <a:schemeClr val="tx1"/>
                </a:solidFill>
              </a:rPr>
              <a:t>розв</a:t>
            </a:r>
            <a:r>
              <a:rPr lang="en-US" dirty="0">
                <a:solidFill>
                  <a:schemeClr val="tx1"/>
                </a:solidFill>
              </a:rPr>
              <a:t>`</a:t>
            </a:r>
            <a:r>
              <a:rPr lang="ru-RU" dirty="0" err="1">
                <a:solidFill>
                  <a:schemeClr val="tx1"/>
                </a:solidFill>
              </a:rPr>
              <a:t>язування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ситуаційних</a:t>
            </a:r>
            <a:r>
              <a:rPr lang="ru-RU" dirty="0">
                <a:solidFill>
                  <a:schemeClr val="tx1"/>
                </a:solidFill>
              </a:rPr>
              <a:t> задач, </a:t>
            </a:r>
            <a:r>
              <a:rPr lang="ru-RU" dirty="0" err="1">
                <a:solidFill>
                  <a:schemeClr val="tx1"/>
                </a:solidFill>
              </a:rPr>
              <a:t>виконання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проектів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дебати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дискусії</a:t>
            </a:r>
            <a:r>
              <a:rPr lang="ru-RU" dirty="0">
                <a:solidFill>
                  <a:schemeClr val="tx1"/>
                </a:solidFill>
              </a:rPr>
              <a:t>, робота в </a:t>
            </a:r>
            <a:r>
              <a:rPr lang="ru-RU" dirty="0" err="1">
                <a:solidFill>
                  <a:schemeClr val="tx1"/>
                </a:solidFill>
              </a:rPr>
              <a:t>малих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групах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обговорення</a:t>
            </a:r>
            <a:r>
              <a:rPr lang="ru-RU" dirty="0">
                <a:solidFill>
                  <a:schemeClr val="tx1"/>
                </a:solidFill>
              </a:rPr>
              <a:t> великою </a:t>
            </a:r>
            <a:r>
              <a:rPr lang="ru-RU" dirty="0" err="1">
                <a:solidFill>
                  <a:schemeClr val="tx1"/>
                </a:solidFill>
              </a:rPr>
              <a:t>групою</a:t>
            </a:r>
            <a:r>
              <a:rPr lang="ru-RU" dirty="0">
                <a:solidFill>
                  <a:schemeClr val="tx1"/>
                </a:solidFill>
              </a:rPr>
              <a:t> «</a:t>
            </a:r>
            <a:r>
              <a:rPr lang="ru-RU" dirty="0" err="1">
                <a:solidFill>
                  <a:schemeClr val="tx1"/>
                </a:solidFill>
              </a:rPr>
              <a:t>Спрямована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дискусія</a:t>
            </a:r>
            <a:r>
              <a:rPr lang="ru-RU" dirty="0">
                <a:solidFill>
                  <a:schemeClr val="tx1"/>
                </a:solidFill>
              </a:rPr>
              <a:t>», </a:t>
            </a:r>
            <a:r>
              <a:rPr lang="ru-RU" dirty="0" err="1">
                <a:solidFill>
                  <a:schemeClr val="tx1"/>
                </a:solidFill>
              </a:rPr>
              <a:t>презентація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проектів</a:t>
            </a:r>
            <a:r>
              <a:rPr lang="ru-RU" dirty="0">
                <a:solidFill>
                  <a:schemeClr val="tx1"/>
                </a:solidFill>
              </a:rPr>
              <a:t>, «</a:t>
            </a:r>
            <a:r>
              <a:rPr lang="ru-RU" dirty="0" err="1">
                <a:solidFill>
                  <a:schemeClr val="tx1"/>
                </a:solidFill>
              </a:rPr>
              <a:t>Вільний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мікрофон</a:t>
            </a:r>
            <a:r>
              <a:rPr lang="ru-RU" dirty="0">
                <a:solidFill>
                  <a:schemeClr val="tx1"/>
                </a:solidFill>
              </a:rPr>
              <a:t>», </a:t>
            </a:r>
            <a:r>
              <a:rPr lang="ru-RU" dirty="0" err="1">
                <a:solidFill>
                  <a:schemeClr val="tx1"/>
                </a:solidFill>
              </a:rPr>
              <a:t>рольова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гра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конкурси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вікторини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переглдя</a:t>
            </a:r>
            <a:r>
              <a:rPr lang="ru-RU" dirty="0">
                <a:solidFill>
                  <a:schemeClr val="tx1"/>
                </a:solidFill>
              </a:rPr>
              <a:t> та </a:t>
            </a:r>
            <a:r>
              <a:rPr lang="ru-RU" dirty="0" err="1">
                <a:solidFill>
                  <a:schemeClr val="tx1"/>
                </a:solidFill>
              </a:rPr>
              <a:t>обговорення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тематичних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відеофільмів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виконання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тестових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завдань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149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1161"/>
          </a:xfrm>
        </p:spPr>
        <p:txBody>
          <a:bodyPr>
            <a:normAutofit/>
          </a:bodyPr>
          <a:lstStyle/>
          <a:p>
            <a:pPr algn="ctr"/>
            <a:r>
              <a:rPr lang="ru-RU" sz="4000" dirty="0" err="1"/>
              <a:t>Інтерактивна</a:t>
            </a:r>
            <a:r>
              <a:rPr lang="ru-RU" sz="4000" dirty="0"/>
              <a:t> модель </a:t>
            </a:r>
            <a:r>
              <a:rPr lang="ru-RU" sz="4000" dirty="0" err="1"/>
              <a:t>навчання</a:t>
            </a:r>
            <a:endParaRPr lang="en-US" sz="4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825093" y="2674621"/>
            <a:ext cx="2063931" cy="271707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Заохочуйте</a:t>
            </a:r>
            <a:r>
              <a:rPr lang="ru-RU" dirty="0"/>
              <a:t> </a:t>
            </a:r>
            <a:r>
              <a:rPr lang="ru-RU" dirty="0" err="1"/>
              <a:t>бажання</a:t>
            </a:r>
            <a:r>
              <a:rPr lang="ru-RU" dirty="0"/>
              <a:t> </a:t>
            </a:r>
            <a:r>
              <a:rPr lang="ru-RU" dirty="0" err="1"/>
              <a:t>дітей</a:t>
            </a:r>
            <a:r>
              <a:rPr lang="ru-RU" dirty="0"/>
              <a:t> до </a:t>
            </a:r>
            <a:r>
              <a:rPr lang="ru-RU" dirty="0" err="1"/>
              <a:t>оновлення</a:t>
            </a:r>
            <a:r>
              <a:rPr lang="ru-RU" dirty="0"/>
              <a:t>,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ви</a:t>
            </a:r>
            <a:r>
              <a:rPr lang="ru-RU" dirty="0"/>
              <a:t> </a:t>
            </a:r>
            <a:r>
              <a:rPr lang="ru-RU" dirty="0" err="1"/>
              <a:t>хочете</a:t>
            </a:r>
            <a:r>
              <a:rPr lang="ru-RU" dirty="0"/>
              <a:t> </a:t>
            </a:r>
            <a:r>
              <a:rPr lang="ru-RU" dirty="0" err="1"/>
              <a:t>виховати</a:t>
            </a:r>
            <a:r>
              <a:rPr lang="ru-RU" dirty="0"/>
              <a:t> в них </a:t>
            </a:r>
            <a:r>
              <a:rPr lang="ru-RU" dirty="0" err="1"/>
              <a:t>риси</a:t>
            </a:r>
            <a:r>
              <a:rPr lang="ru-RU" dirty="0"/>
              <a:t> </a:t>
            </a:r>
            <a:r>
              <a:rPr lang="ru-RU" dirty="0" err="1"/>
              <a:t>нової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endParaRPr lang="en-US" dirty="0"/>
          </a:p>
        </p:txBody>
      </p:sp>
      <p:sp>
        <p:nvSpPr>
          <p:cNvPr id="10" name="Овал 9"/>
          <p:cNvSpPr/>
          <p:nvPr/>
        </p:nvSpPr>
        <p:spPr>
          <a:xfrm>
            <a:off x="494872" y="1306286"/>
            <a:ext cx="2898204" cy="151703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Вчитель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змогу</a:t>
            </a:r>
            <a:r>
              <a:rPr lang="ru-RU" dirty="0"/>
              <a:t> </a:t>
            </a:r>
            <a:r>
              <a:rPr lang="ru-RU" dirty="0" err="1"/>
              <a:t>розкритись</a:t>
            </a:r>
            <a:r>
              <a:rPr lang="ru-RU" dirty="0"/>
              <a:t> як </a:t>
            </a:r>
            <a:r>
              <a:rPr lang="ru-RU" dirty="0" err="1"/>
              <a:t>організтор</a:t>
            </a:r>
            <a:r>
              <a:rPr lang="ru-RU" dirty="0"/>
              <a:t>, консультант</a:t>
            </a:r>
          </a:p>
        </p:txBody>
      </p:sp>
      <p:sp>
        <p:nvSpPr>
          <p:cNvPr id="11" name="Овал 10"/>
          <p:cNvSpPr/>
          <p:nvPr/>
        </p:nvSpPr>
        <p:spPr>
          <a:xfrm>
            <a:off x="1782485" y="3161210"/>
            <a:ext cx="2609902" cy="151703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Партнерство </a:t>
            </a:r>
            <a:r>
              <a:rPr lang="ru-RU" dirty="0" err="1"/>
              <a:t>між</a:t>
            </a:r>
            <a:r>
              <a:rPr lang="ru-RU" dirty="0"/>
              <a:t> учителем й </a:t>
            </a:r>
            <a:r>
              <a:rPr lang="ru-RU" dirty="0" err="1"/>
              <a:t>учнями</a:t>
            </a:r>
            <a:r>
              <a:rPr lang="ru-RU" dirty="0"/>
              <a:t> та в </a:t>
            </a:r>
            <a:r>
              <a:rPr lang="ru-RU" dirty="0" err="1"/>
              <a:t>колективі</a:t>
            </a:r>
            <a:endParaRPr lang="en-US" dirty="0"/>
          </a:p>
        </p:txBody>
      </p:sp>
      <p:sp>
        <p:nvSpPr>
          <p:cNvPr id="12" name="Овал 11"/>
          <p:cNvSpPr/>
          <p:nvPr/>
        </p:nvSpPr>
        <p:spPr>
          <a:xfrm>
            <a:off x="9054121" y="1273629"/>
            <a:ext cx="2688299" cy="141894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err="1"/>
              <a:t>Можливість</a:t>
            </a:r>
            <a:r>
              <a:rPr lang="ru-RU" sz="1600" dirty="0"/>
              <a:t> </a:t>
            </a:r>
            <a:r>
              <a:rPr lang="ru-RU" sz="1600" dirty="0" err="1"/>
              <a:t>контролювати</a:t>
            </a:r>
            <a:r>
              <a:rPr lang="ru-RU" sz="1600" dirty="0"/>
              <a:t> </a:t>
            </a:r>
            <a:r>
              <a:rPr lang="ru-RU" sz="1600" dirty="0" err="1"/>
              <a:t>рівень</a:t>
            </a:r>
            <a:r>
              <a:rPr lang="ru-RU" sz="1600" dirty="0"/>
              <a:t> </a:t>
            </a:r>
            <a:r>
              <a:rPr lang="ru-RU" sz="1600" dirty="0" err="1"/>
              <a:t>засвоєнння</a:t>
            </a:r>
            <a:r>
              <a:rPr lang="ru-RU" sz="1600" dirty="0"/>
              <a:t> </a:t>
            </a:r>
            <a:r>
              <a:rPr lang="ru-RU" sz="1600" dirty="0" err="1"/>
              <a:t>знань</a:t>
            </a:r>
            <a:r>
              <a:rPr lang="ru-RU" sz="1600" dirty="0"/>
              <a:t> </a:t>
            </a:r>
            <a:r>
              <a:rPr lang="ru-RU" sz="1600" dirty="0" err="1"/>
              <a:t>учнями</a:t>
            </a:r>
            <a:endParaRPr lang="en-US" sz="1600" dirty="0"/>
          </a:p>
        </p:txBody>
      </p:sp>
      <p:sp>
        <p:nvSpPr>
          <p:cNvPr id="13" name="Овал 12"/>
          <p:cNvSpPr/>
          <p:nvPr/>
        </p:nvSpPr>
        <p:spPr>
          <a:xfrm>
            <a:off x="689427" y="5166355"/>
            <a:ext cx="2579553" cy="138625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Високий</a:t>
            </a:r>
            <a:r>
              <a:rPr lang="ru-RU" dirty="0"/>
              <a:t> </a:t>
            </a:r>
            <a:r>
              <a:rPr lang="ru-RU" dirty="0" err="1"/>
              <a:t>рівень</a:t>
            </a:r>
            <a:r>
              <a:rPr lang="ru-RU" dirty="0"/>
              <a:t> </a:t>
            </a:r>
            <a:r>
              <a:rPr lang="ru-RU" dirty="0" err="1"/>
              <a:t>засвоєння</a:t>
            </a:r>
            <a:r>
              <a:rPr lang="ru-RU" dirty="0"/>
              <a:t> </a:t>
            </a:r>
            <a:r>
              <a:rPr lang="ru-RU" dirty="0" err="1"/>
              <a:t>знань</a:t>
            </a:r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7380713" y="3161210"/>
            <a:ext cx="2791987" cy="151703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Розширюються</a:t>
            </a:r>
            <a:r>
              <a:rPr lang="ru-RU" dirty="0"/>
              <a:t> </a:t>
            </a:r>
            <a:r>
              <a:rPr lang="ru-RU" dirty="0" err="1"/>
              <a:t>пізнавальні</a:t>
            </a:r>
            <a:r>
              <a:rPr lang="ru-RU" dirty="0"/>
              <a:t> </a:t>
            </a:r>
            <a:r>
              <a:rPr lang="ru-RU" dirty="0" err="1"/>
              <a:t>можливості</a:t>
            </a:r>
            <a:r>
              <a:rPr lang="ru-RU" dirty="0"/>
              <a:t> </a:t>
            </a:r>
            <a:r>
              <a:rPr lang="ru-RU" dirty="0" err="1"/>
              <a:t>учня</a:t>
            </a:r>
            <a:endParaRPr lang="en-US" dirty="0"/>
          </a:p>
        </p:txBody>
      </p:sp>
      <p:sp>
        <p:nvSpPr>
          <p:cNvPr id="16" name="Овал 15"/>
          <p:cNvSpPr/>
          <p:nvPr/>
        </p:nvSpPr>
        <p:spPr>
          <a:xfrm>
            <a:off x="8549640" y="5146762"/>
            <a:ext cx="2746465" cy="142548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Учитедь</a:t>
            </a:r>
            <a:r>
              <a:rPr lang="ru-RU" dirty="0"/>
              <a:t> і </a:t>
            </a:r>
            <a:r>
              <a:rPr lang="ru-RU" dirty="0" err="1"/>
              <a:t>учень</a:t>
            </a:r>
            <a:r>
              <a:rPr lang="ru-RU" dirty="0"/>
              <a:t> – </a:t>
            </a:r>
            <a:r>
              <a:rPr lang="ru-RU" dirty="0" err="1"/>
              <a:t>рівноправні</a:t>
            </a:r>
            <a:r>
              <a:rPr lang="ru-RU" dirty="0"/>
              <a:t> </a:t>
            </a:r>
            <a:r>
              <a:rPr lang="ru-RU" dirty="0" err="1"/>
              <a:t>суб</a:t>
            </a:r>
            <a:r>
              <a:rPr lang="en-US" dirty="0"/>
              <a:t>`</a:t>
            </a:r>
            <a:r>
              <a:rPr lang="ru-RU" dirty="0" err="1"/>
              <a:t>єкти</a:t>
            </a:r>
            <a:r>
              <a:rPr lang="ru-RU" dirty="0"/>
              <a:t> </a:t>
            </a:r>
            <a:r>
              <a:rPr lang="ru-RU" dirty="0" err="1"/>
              <a:t>навчання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753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8485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Структура уроку з </a:t>
            </a:r>
            <a:r>
              <a:rPr lang="ru-RU" dirty="0" err="1"/>
              <a:t>застосуванням</a:t>
            </a:r>
            <a:r>
              <a:rPr lang="ru-RU" dirty="0"/>
              <a:t> </a:t>
            </a:r>
            <a:r>
              <a:rPr lang="ru-RU" dirty="0" err="1"/>
              <a:t>інтерактвиних</a:t>
            </a:r>
            <a:r>
              <a:rPr lang="ru-RU" dirty="0"/>
              <a:t> </a:t>
            </a:r>
            <a:r>
              <a:rPr lang="ru-RU" dirty="0" err="1"/>
              <a:t>технологій</a:t>
            </a:r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97281" y="1959429"/>
            <a:ext cx="2351314" cy="74458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err="1"/>
              <a:t>Мотивація</a:t>
            </a:r>
            <a:endParaRPr lang="en-US" sz="15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820194" y="1959429"/>
            <a:ext cx="2403566" cy="74458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err="1"/>
              <a:t>Оголошення</a:t>
            </a:r>
            <a:r>
              <a:rPr lang="ru-RU" sz="1500" dirty="0"/>
              <a:t> теми та </a:t>
            </a:r>
            <a:r>
              <a:rPr lang="ru-RU" sz="1500" dirty="0" err="1"/>
              <a:t>очікування</a:t>
            </a:r>
            <a:r>
              <a:rPr lang="ru-RU" sz="1500" dirty="0"/>
              <a:t> </a:t>
            </a:r>
            <a:r>
              <a:rPr lang="ru-RU" sz="1500" dirty="0" err="1"/>
              <a:t>навчальних</a:t>
            </a:r>
            <a:r>
              <a:rPr lang="ru-RU" sz="1500" dirty="0"/>
              <a:t> </a:t>
            </a:r>
            <a:r>
              <a:rPr lang="ru-RU" sz="1500" dirty="0" err="1"/>
              <a:t>результатів</a:t>
            </a:r>
            <a:r>
              <a:rPr lang="ru-RU" sz="1500" dirty="0"/>
              <a:t> </a:t>
            </a:r>
            <a:endParaRPr lang="en-US" sz="15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451669" y="1959428"/>
            <a:ext cx="2364377" cy="74458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err="1"/>
              <a:t>Надання</a:t>
            </a:r>
            <a:r>
              <a:rPr lang="ru-RU" sz="1500" dirty="0"/>
              <a:t> </a:t>
            </a:r>
            <a:r>
              <a:rPr lang="ru-RU" sz="1500" dirty="0" err="1"/>
              <a:t>необхідної</a:t>
            </a:r>
            <a:r>
              <a:rPr lang="ru-RU" sz="1500" dirty="0"/>
              <a:t> </a:t>
            </a:r>
            <a:r>
              <a:rPr lang="ru-RU" sz="1500" dirty="0" err="1"/>
              <a:t>інформації</a:t>
            </a:r>
            <a:endParaRPr lang="en-US" sz="1500" dirty="0"/>
          </a:p>
        </p:txBody>
      </p:sp>
      <p:sp>
        <p:nvSpPr>
          <p:cNvPr id="10" name="Блок-схема: объединение 9"/>
          <p:cNvSpPr/>
          <p:nvPr/>
        </p:nvSpPr>
        <p:spPr>
          <a:xfrm>
            <a:off x="2090056" y="2906485"/>
            <a:ext cx="378823" cy="378823"/>
          </a:xfrm>
          <a:prstGeom prst="flowChartMer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Блок-схема: объединение 10"/>
          <p:cNvSpPr/>
          <p:nvPr/>
        </p:nvSpPr>
        <p:spPr>
          <a:xfrm>
            <a:off x="5845628" y="2906484"/>
            <a:ext cx="352697" cy="378823"/>
          </a:xfrm>
          <a:prstGeom prst="flowChartMer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Блок-схема: объединение 11"/>
          <p:cNvSpPr/>
          <p:nvPr/>
        </p:nvSpPr>
        <p:spPr>
          <a:xfrm>
            <a:off x="9467305" y="2945670"/>
            <a:ext cx="333103" cy="378823"/>
          </a:xfrm>
          <a:prstGeom prst="flowChartMer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097281" y="3487783"/>
            <a:ext cx="2351314" cy="25603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Мета: </a:t>
            </a:r>
            <a:r>
              <a:rPr lang="ru-RU" dirty="0" err="1"/>
              <a:t>сфокусувати</a:t>
            </a:r>
            <a:r>
              <a:rPr lang="ru-RU" dirty="0"/>
              <a:t> </a:t>
            </a:r>
            <a:r>
              <a:rPr lang="ru-RU" dirty="0" err="1"/>
              <a:t>увагу</a:t>
            </a:r>
            <a:r>
              <a:rPr lang="ru-RU" dirty="0"/>
              <a:t> </a:t>
            </a:r>
            <a:r>
              <a:rPr lang="ru-RU" dirty="0" err="1"/>
              <a:t>дітей</a:t>
            </a:r>
            <a:r>
              <a:rPr lang="ru-RU" dirty="0"/>
              <a:t> на </a:t>
            </a:r>
            <a:r>
              <a:rPr lang="ru-RU" dirty="0" err="1"/>
              <a:t>проблемі</a:t>
            </a:r>
            <a:r>
              <a:rPr lang="ru-RU" dirty="0"/>
              <a:t> та </a:t>
            </a:r>
            <a:r>
              <a:rPr lang="ru-RU" dirty="0" err="1"/>
              <a:t>викликати</a:t>
            </a:r>
            <a:r>
              <a:rPr lang="ru-RU" dirty="0"/>
              <a:t> </a:t>
            </a:r>
            <a:r>
              <a:rPr lang="ru-RU" dirty="0" err="1"/>
              <a:t>інтерес</a:t>
            </a:r>
            <a:r>
              <a:rPr lang="ru-RU" dirty="0"/>
              <a:t> до </a:t>
            </a:r>
            <a:r>
              <a:rPr lang="ru-RU" dirty="0" err="1"/>
              <a:t>обговорюваної</a:t>
            </a:r>
            <a:r>
              <a:rPr lang="ru-RU" dirty="0"/>
              <a:t> теми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820194" y="3487783"/>
            <a:ext cx="2403566" cy="25603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Мета: </a:t>
            </a:r>
            <a:r>
              <a:rPr lang="ru-RU" dirty="0" err="1"/>
              <a:t>забезпечити</a:t>
            </a:r>
            <a:r>
              <a:rPr lang="ru-RU" dirty="0"/>
              <a:t> </a:t>
            </a:r>
            <a:r>
              <a:rPr lang="ru-RU" dirty="0" err="1"/>
              <a:t>розуміння</a:t>
            </a:r>
            <a:r>
              <a:rPr lang="ru-RU" dirty="0"/>
              <a:t> </a:t>
            </a:r>
            <a:r>
              <a:rPr lang="ru-RU" dirty="0" err="1"/>
              <a:t>учнями</a:t>
            </a:r>
            <a:r>
              <a:rPr lang="ru-RU" dirty="0"/>
              <a:t> </a:t>
            </a:r>
            <a:r>
              <a:rPr lang="ru-RU" dirty="0" err="1"/>
              <a:t>змісту</a:t>
            </a:r>
            <a:r>
              <a:rPr lang="ru-RU" dirty="0"/>
              <a:t> </a:t>
            </a:r>
            <a:r>
              <a:rPr lang="ru-RU" dirty="0" err="1"/>
              <a:t>їхньої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, </a:t>
            </a:r>
            <a:r>
              <a:rPr lang="ru-RU" dirty="0" err="1"/>
              <a:t>тобто</a:t>
            </a:r>
            <a:r>
              <a:rPr lang="ru-RU" dirty="0"/>
              <a:t> того, </a:t>
            </a:r>
            <a:r>
              <a:rPr lang="ru-RU" dirty="0" err="1"/>
              <a:t>чого</a:t>
            </a:r>
            <a:r>
              <a:rPr lang="ru-RU" dirty="0"/>
              <a:t> вони </a:t>
            </a:r>
            <a:r>
              <a:rPr lang="ru-RU" dirty="0" err="1"/>
              <a:t>повинні</a:t>
            </a:r>
            <a:r>
              <a:rPr lang="ru-RU" dirty="0"/>
              <a:t> </a:t>
            </a:r>
            <a:r>
              <a:rPr lang="ru-RU" dirty="0" err="1"/>
              <a:t>досягнути</a:t>
            </a:r>
            <a:r>
              <a:rPr lang="ru-RU" dirty="0"/>
              <a:t> на </a:t>
            </a:r>
            <a:r>
              <a:rPr lang="ru-RU" dirty="0" err="1"/>
              <a:t>уроці</a:t>
            </a:r>
            <a:r>
              <a:rPr lang="ru-RU" dirty="0"/>
              <a:t>, </a:t>
            </a:r>
            <a:r>
              <a:rPr lang="ru-RU" dirty="0" err="1"/>
              <a:t>чого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них </a:t>
            </a:r>
            <a:r>
              <a:rPr lang="ru-RU" dirty="0" err="1"/>
              <a:t>чекає</a:t>
            </a:r>
            <a:r>
              <a:rPr lang="ru-RU" dirty="0"/>
              <a:t> </a:t>
            </a:r>
            <a:r>
              <a:rPr lang="ru-RU" dirty="0" err="1"/>
              <a:t>вчитель</a:t>
            </a:r>
            <a:endParaRPr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8451669" y="3487783"/>
            <a:ext cx="2364377" cy="25603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Мета: </a:t>
            </a:r>
            <a:r>
              <a:rPr lang="ru-RU" dirty="0" err="1"/>
              <a:t>дати</a:t>
            </a:r>
            <a:r>
              <a:rPr lang="ru-RU" dirty="0"/>
              <a:t> </a:t>
            </a:r>
            <a:r>
              <a:rPr lang="ru-RU" dirty="0" err="1"/>
              <a:t>учням</a:t>
            </a:r>
            <a:r>
              <a:rPr lang="ru-RU" dirty="0"/>
              <a:t> </a:t>
            </a:r>
            <a:r>
              <a:rPr lang="ru-RU" dirty="0" err="1"/>
              <a:t>достатньо</a:t>
            </a:r>
            <a:r>
              <a:rPr lang="ru-RU" dirty="0"/>
              <a:t> </a:t>
            </a:r>
            <a:r>
              <a:rPr lang="ru-RU" dirty="0" err="1"/>
              <a:t>інформації</a:t>
            </a:r>
            <a:r>
              <a:rPr lang="ru-RU" dirty="0"/>
              <a:t> для того, </a:t>
            </a:r>
            <a:r>
              <a:rPr lang="ru-RU" dirty="0" err="1"/>
              <a:t>щоб</a:t>
            </a:r>
            <a:r>
              <a:rPr lang="ru-RU" dirty="0"/>
              <a:t> на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основі</a:t>
            </a:r>
            <a:r>
              <a:rPr lang="ru-RU" dirty="0"/>
              <a:t> вони могли </a:t>
            </a:r>
            <a:r>
              <a:rPr lang="ru-RU" dirty="0" err="1"/>
              <a:t>виконати</a:t>
            </a:r>
            <a:r>
              <a:rPr lang="ru-RU" dirty="0"/>
              <a:t> </a:t>
            </a:r>
            <a:r>
              <a:rPr lang="ru-RU" dirty="0" err="1"/>
              <a:t>практичні</a:t>
            </a:r>
            <a:r>
              <a:rPr lang="ru-RU" dirty="0"/>
              <a:t> </a:t>
            </a:r>
            <a:r>
              <a:rPr lang="ru-RU" dirty="0" err="1"/>
              <a:t>завдання</a:t>
            </a:r>
            <a:r>
              <a:rPr lang="ru-RU" dirty="0"/>
              <a:t> за </a:t>
            </a:r>
            <a:r>
              <a:rPr lang="ru-RU" dirty="0" err="1"/>
              <a:t>мінімальний</a:t>
            </a:r>
            <a:r>
              <a:rPr lang="ru-RU" dirty="0"/>
              <a:t> </a:t>
            </a:r>
            <a:r>
              <a:rPr lang="ru-RU" dirty="0" err="1"/>
              <a:t>проміжок</a:t>
            </a:r>
            <a:r>
              <a:rPr lang="ru-RU" dirty="0"/>
              <a:t> часу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457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84218" y="1547944"/>
            <a:ext cx="2364376" cy="64008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Інтерактивна</a:t>
            </a:r>
            <a:r>
              <a:rPr lang="ru-RU" dirty="0"/>
              <a:t> </a:t>
            </a:r>
            <a:r>
              <a:rPr lang="ru-RU" dirty="0" err="1"/>
              <a:t>вправа</a:t>
            </a:r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264329" y="1547945"/>
            <a:ext cx="2351315" cy="64008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Рефлексія</a:t>
            </a:r>
            <a:r>
              <a:rPr lang="ru-RU" dirty="0"/>
              <a:t> </a:t>
            </a:r>
            <a:r>
              <a:rPr lang="ru-RU" dirty="0" err="1"/>
              <a:t>результатів</a:t>
            </a:r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080863" y="1547945"/>
            <a:ext cx="2272937" cy="6400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Підсумки</a:t>
            </a:r>
            <a:endParaRPr lang="en-US" dirty="0"/>
          </a:p>
        </p:txBody>
      </p:sp>
      <p:sp>
        <p:nvSpPr>
          <p:cNvPr id="6" name="Блок-схема: объединение 5"/>
          <p:cNvSpPr/>
          <p:nvPr/>
        </p:nvSpPr>
        <p:spPr>
          <a:xfrm>
            <a:off x="1998617" y="2364374"/>
            <a:ext cx="378823" cy="378823"/>
          </a:xfrm>
          <a:prstGeom prst="flowChartMer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Блок-схема: объединение 6"/>
          <p:cNvSpPr/>
          <p:nvPr/>
        </p:nvSpPr>
        <p:spPr>
          <a:xfrm>
            <a:off x="6187437" y="2364373"/>
            <a:ext cx="409303" cy="378823"/>
          </a:xfrm>
          <a:prstGeom prst="flowChartMer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Блок-схема: объединение 7"/>
          <p:cNvSpPr/>
          <p:nvPr/>
        </p:nvSpPr>
        <p:spPr>
          <a:xfrm>
            <a:off x="10027919" y="2364373"/>
            <a:ext cx="378823" cy="378823"/>
          </a:xfrm>
          <a:prstGeom prst="flowChartMer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084218" y="3056709"/>
            <a:ext cx="2364376" cy="222068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Мета: </a:t>
            </a:r>
            <a:r>
              <a:rPr lang="ru-RU" dirty="0" err="1"/>
              <a:t>засвоєння</a:t>
            </a:r>
            <a:r>
              <a:rPr lang="ru-RU" dirty="0"/>
              <a:t> </a:t>
            </a:r>
            <a:r>
              <a:rPr lang="ru-RU" dirty="0" err="1"/>
              <a:t>навчального</a:t>
            </a:r>
            <a:r>
              <a:rPr lang="ru-RU" dirty="0"/>
              <a:t> </a:t>
            </a:r>
            <a:r>
              <a:rPr lang="ru-RU" dirty="0" err="1"/>
              <a:t>матеріалу</a:t>
            </a:r>
            <a:r>
              <a:rPr lang="ru-RU" dirty="0"/>
              <a:t>, </a:t>
            </a:r>
            <a:r>
              <a:rPr lang="ru-RU" dirty="0" err="1"/>
              <a:t>досягнення</a:t>
            </a:r>
            <a:r>
              <a:rPr lang="ru-RU" dirty="0"/>
              <a:t> </a:t>
            </a:r>
            <a:r>
              <a:rPr lang="ru-RU" dirty="0" err="1"/>
              <a:t>результатів</a:t>
            </a:r>
            <a:r>
              <a:rPr lang="ru-RU" dirty="0"/>
              <a:t> уроку</a:t>
            </a:r>
            <a:endParaRPr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264329" y="3056709"/>
            <a:ext cx="2351315" cy="222068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Мета: </a:t>
            </a:r>
            <a:r>
              <a:rPr lang="ru-RU" dirty="0" err="1"/>
              <a:t>усвідомлення</a:t>
            </a:r>
            <a:r>
              <a:rPr lang="ru-RU" dirty="0"/>
              <a:t> </a:t>
            </a:r>
            <a:r>
              <a:rPr lang="ru-RU" dirty="0" err="1"/>
              <a:t>отриманих</a:t>
            </a:r>
            <a:r>
              <a:rPr lang="ru-RU" dirty="0"/>
              <a:t> </a:t>
            </a:r>
            <a:r>
              <a:rPr lang="ru-RU" dirty="0" err="1"/>
              <a:t>результатів</a:t>
            </a:r>
            <a:endParaRPr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9080863" y="3056709"/>
            <a:ext cx="2272937" cy="222068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Мета: </a:t>
            </a:r>
            <a:r>
              <a:rPr lang="ru-RU" sz="1600" dirty="0" err="1"/>
              <a:t>пояснити</a:t>
            </a:r>
            <a:r>
              <a:rPr lang="ru-RU" sz="1600" dirty="0"/>
              <a:t> </a:t>
            </a:r>
            <a:r>
              <a:rPr lang="ru-RU" sz="1600" dirty="0" err="1"/>
              <a:t>зміст</a:t>
            </a:r>
            <a:r>
              <a:rPr lang="ru-RU" sz="1600" dirty="0"/>
              <a:t> проблемного, </a:t>
            </a:r>
            <a:r>
              <a:rPr lang="ru-RU" sz="1600" dirty="0" err="1"/>
              <a:t>підбити</a:t>
            </a:r>
            <a:r>
              <a:rPr lang="ru-RU" sz="1600" dirty="0"/>
              <a:t> </a:t>
            </a:r>
            <a:r>
              <a:rPr lang="ru-RU" sz="1600" dirty="0" err="1"/>
              <a:t>підсумок</a:t>
            </a:r>
            <a:r>
              <a:rPr lang="ru-RU" sz="1600" dirty="0"/>
              <a:t> </a:t>
            </a:r>
            <a:r>
              <a:rPr lang="ru-RU" sz="1600" dirty="0" err="1"/>
              <a:t>засвоєння</a:t>
            </a:r>
            <a:r>
              <a:rPr lang="ru-RU" sz="1600" dirty="0"/>
              <a:t> </a:t>
            </a:r>
            <a:r>
              <a:rPr lang="ru-RU" sz="1600" dirty="0" err="1"/>
              <a:t>знань</a:t>
            </a:r>
            <a:r>
              <a:rPr lang="ru-RU" sz="1600" dirty="0"/>
              <a:t> і </a:t>
            </a:r>
            <a:r>
              <a:rPr lang="ru-RU" sz="1600" dirty="0" err="1"/>
              <a:t>встановити</a:t>
            </a:r>
            <a:r>
              <a:rPr lang="ru-RU" sz="1600" dirty="0"/>
              <a:t> </a:t>
            </a:r>
            <a:r>
              <a:rPr lang="ru-RU" sz="1600" dirty="0" err="1"/>
              <a:t>зв</a:t>
            </a:r>
            <a:r>
              <a:rPr lang="en-US" sz="1600" dirty="0"/>
              <a:t>`</a:t>
            </a:r>
            <a:r>
              <a:rPr lang="ru-RU" sz="1600" dirty="0" err="1"/>
              <a:t>язок</a:t>
            </a:r>
            <a:r>
              <a:rPr lang="ru-RU" sz="1600" dirty="0"/>
              <a:t> </a:t>
            </a:r>
            <a:r>
              <a:rPr lang="ru-RU" sz="1600" dirty="0" err="1"/>
              <a:t>між</a:t>
            </a:r>
            <a:r>
              <a:rPr lang="ru-RU" sz="1600" dirty="0"/>
              <a:t> </a:t>
            </a:r>
            <a:r>
              <a:rPr lang="ru-RU" sz="1600" dirty="0" err="1"/>
              <a:t>тим</a:t>
            </a:r>
            <a:r>
              <a:rPr lang="ru-RU" sz="1600" dirty="0"/>
              <a:t>, </a:t>
            </a:r>
            <a:r>
              <a:rPr lang="ru-RU" sz="1600" dirty="0" err="1"/>
              <a:t>що</a:t>
            </a:r>
            <a:r>
              <a:rPr lang="ru-RU" sz="1600" dirty="0"/>
              <a:t> повинно </a:t>
            </a:r>
            <a:r>
              <a:rPr lang="ru-RU" sz="1600" dirty="0" err="1"/>
              <a:t>вдосконалюватись</a:t>
            </a:r>
            <a:r>
              <a:rPr lang="ru-RU" sz="1600" dirty="0"/>
              <a:t> в </a:t>
            </a:r>
            <a:r>
              <a:rPr lang="ru-RU" sz="1600" dirty="0" err="1"/>
              <a:t>майбутньому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29623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034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/>
              <a:t>Інтерактвиний</a:t>
            </a:r>
            <a:r>
              <a:rPr lang="ru-RU" dirty="0"/>
              <a:t> урок –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активізація</a:t>
            </a:r>
            <a:r>
              <a:rPr lang="ru-RU" dirty="0"/>
              <a:t> </a:t>
            </a:r>
            <a:r>
              <a:rPr lang="ru-RU" dirty="0" err="1"/>
              <a:t>розумової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 </a:t>
            </a:r>
            <a:r>
              <a:rPr lang="ru-RU" dirty="0" err="1"/>
              <a:t>учнів</a:t>
            </a:r>
            <a:endParaRPr lang="en-US" dirty="0"/>
          </a:p>
        </p:txBody>
      </p:sp>
      <p:sp>
        <p:nvSpPr>
          <p:cNvPr id="3" name="Овал 2"/>
          <p:cNvSpPr/>
          <p:nvPr/>
        </p:nvSpPr>
        <p:spPr>
          <a:xfrm>
            <a:off x="966651" y="1786345"/>
            <a:ext cx="1907178" cy="90133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Девіз</a:t>
            </a:r>
            <a:r>
              <a:rPr lang="ru-RU" dirty="0"/>
              <a:t> уроку</a:t>
            </a:r>
            <a:endParaRPr lang="en-US" dirty="0"/>
          </a:p>
        </p:txBody>
      </p:sp>
      <p:sp>
        <p:nvSpPr>
          <p:cNvPr id="4" name="Овал 3"/>
          <p:cNvSpPr/>
          <p:nvPr/>
        </p:nvSpPr>
        <p:spPr>
          <a:xfrm>
            <a:off x="8725989" y="2178229"/>
            <a:ext cx="1907177" cy="86868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«</a:t>
            </a:r>
            <a:r>
              <a:rPr lang="ru-RU" dirty="0" err="1"/>
              <a:t>Мозковий</a:t>
            </a:r>
            <a:r>
              <a:rPr lang="ru-RU" dirty="0"/>
              <a:t> штурм»</a:t>
            </a:r>
            <a:endParaRPr lang="en-US" dirty="0"/>
          </a:p>
        </p:txBody>
      </p:sp>
      <p:sp>
        <p:nvSpPr>
          <p:cNvPr id="6" name="Овал 5"/>
          <p:cNvSpPr/>
          <p:nvPr/>
        </p:nvSpPr>
        <p:spPr>
          <a:xfrm>
            <a:off x="966651" y="3432266"/>
            <a:ext cx="1907178" cy="9797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«Коло </a:t>
            </a:r>
            <a:r>
              <a:rPr lang="ru-RU" dirty="0" err="1"/>
              <a:t>ідей</a:t>
            </a:r>
            <a:r>
              <a:rPr lang="ru-RU" dirty="0"/>
              <a:t>»</a:t>
            </a:r>
            <a:endParaRPr lang="en-US" dirty="0"/>
          </a:p>
        </p:txBody>
      </p:sp>
      <p:sp>
        <p:nvSpPr>
          <p:cNvPr id="7" name="Овал 6"/>
          <p:cNvSpPr/>
          <p:nvPr/>
        </p:nvSpPr>
        <p:spPr>
          <a:xfrm>
            <a:off x="8765177" y="3677194"/>
            <a:ext cx="1867989" cy="88827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Дискусія</a:t>
            </a:r>
            <a:endParaRPr lang="en-US" dirty="0"/>
          </a:p>
        </p:txBody>
      </p:sp>
      <p:sp>
        <p:nvSpPr>
          <p:cNvPr id="8" name="Овал 7"/>
          <p:cNvSpPr/>
          <p:nvPr/>
        </p:nvSpPr>
        <p:spPr>
          <a:xfrm>
            <a:off x="1064622" y="5107578"/>
            <a:ext cx="1672046" cy="87521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Рольова</a:t>
            </a:r>
            <a:r>
              <a:rPr lang="ru-RU" dirty="0"/>
              <a:t> </a:t>
            </a:r>
            <a:r>
              <a:rPr lang="ru-RU" dirty="0" err="1"/>
              <a:t>гра</a:t>
            </a:r>
            <a:endParaRPr lang="en-US" dirty="0"/>
          </a:p>
        </p:txBody>
      </p:sp>
      <p:sp>
        <p:nvSpPr>
          <p:cNvPr id="9" name="Овал 8"/>
          <p:cNvSpPr/>
          <p:nvPr/>
        </p:nvSpPr>
        <p:spPr>
          <a:xfrm>
            <a:off x="8830493" y="5447211"/>
            <a:ext cx="1802673" cy="90133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«</a:t>
            </a:r>
            <a:r>
              <a:rPr lang="ru-RU" dirty="0" err="1"/>
              <a:t>Мікрофон</a:t>
            </a:r>
            <a:r>
              <a:rPr lang="ru-RU" dirty="0"/>
              <a:t>»</a:t>
            </a:r>
            <a:endParaRPr lang="en-US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3246120" y="2209254"/>
            <a:ext cx="5263515" cy="5619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3090183" y="2869135"/>
            <a:ext cx="5635806" cy="9007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3219996" y="3843746"/>
            <a:ext cx="5617028" cy="4710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2975067" y="4411981"/>
            <a:ext cx="5790110" cy="10352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3090183" y="5545183"/>
            <a:ext cx="5635806" cy="4376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ятно 1 9"/>
          <p:cNvSpPr/>
          <p:nvPr/>
        </p:nvSpPr>
        <p:spPr>
          <a:xfrm>
            <a:off x="4834891" y="3040685"/>
            <a:ext cx="2387237" cy="1606121"/>
          </a:xfrm>
          <a:prstGeom prst="irregularSeal1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«</a:t>
            </a:r>
            <a:r>
              <a:rPr lang="ru-RU" dirty="0" err="1"/>
              <a:t>Сузір</a:t>
            </a:r>
            <a:r>
              <a:rPr lang="en-US" dirty="0"/>
              <a:t>`</a:t>
            </a:r>
            <a:r>
              <a:rPr lang="ru-RU" dirty="0"/>
              <a:t>я </a:t>
            </a:r>
            <a:r>
              <a:rPr lang="ru-RU" dirty="0" err="1"/>
              <a:t>знань</a:t>
            </a:r>
            <a:r>
              <a:rPr lang="ru-RU" dirty="0"/>
              <a:t>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59761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TM02836342[[fn=Ион]]</Template>
  <TotalTime>267</TotalTime>
  <Words>950</Words>
  <Application>Microsoft Office PowerPoint</Application>
  <PresentationFormat>Широкий екран</PresentationFormat>
  <Paragraphs>97</Paragraphs>
  <Slides>29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29</vt:i4>
      </vt:variant>
    </vt:vector>
  </HeadingPairs>
  <TitlesOfParts>
    <vt:vector size="33" baseType="lpstr">
      <vt:lpstr>Arial</vt:lpstr>
      <vt:lpstr>Century Gothic</vt:lpstr>
      <vt:lpstr>Wingdings 3</vt:lpstr>
      <vt:lpstr>Ион</vt:lpstr>
      <vt:lpstr>Мисліва Галина Анатоліївна</vt:lpstr>
      <vt:lpstr>Презентація PowerPoint</vt:lpstr>
      <vt:lpstr>Шляхи реалізації проблеми:</vt:lpstr>
      <vt:lpstr>Мета трудової діяльності:</vt:lpstr>
      <vt:lpstr>Презентація PowerPoint</vt:lpstr>
      <vt:lpstr>Інтерактивна модель навчання</vt:lpstr>
      <vt:lpstr>Структура уроку з застосуванням інтерактвиних технологій</vt:lpstr>
      <vt:lpstr>Презентація PowerPoint</vt:lpstr>
      <vt:lpstr>Інтерактвиний урок – це активізація розумової діяльності учнів</vt:lpstr>
      <vt:lpstr>«Життєва компетентність – це здатність людини розв`язувати життєві проблеми»                                                                                І. Г. Єрмаков </vt:lpstr>
      <vt:lpstr>Презентація PowerPoint</vt:lpstr>
      <vt:lpstr>Презентація PowerPoint</vt:lpstr>
      <vt:lpstr>Навчання здоровому способу життя є ефективним не лише на уроках, а і в позаурочний час.</vt:lpstr>
      <vt:lpstr>З чого починається Батьківщина? З любові до рідної землі, з любові до мальовничих сіл та міст України.</vt:lpstr>
      <vt:lpstr>«Healthy Schools»</vt:lpstr>
      <vt:lpstr>«Школа сприяння здоров`я»</vt:lpstr>
      <vt:lpstr>Убережи себе від ВІЛ</vt:lpstr>
      <vt:lpstr>«Сокіл», «Джура»</vt:lpstr>
      <vt:lpstr>Для заохочення дітей до активного відпочинку створено «Клуб вихідного дня»</vt:lpstr>
      <vt:lpstr>Зустріч з фітнес-тренером</vt:lpstr>
      <vt:lpstr>Профілактчина робота з батьками для підвищення рівня обізнаності з питань запобігання шкідливих звичок</vt:lpstr>
      <vt:lpstr>Співпраця з Ювенальною Поліцією України</vt:lpstr>
      <vt:lpstr>Інтернет: друг чи ворог? «Казка про скріпочку»</vt:lpstr>
      <vt:lpstr>Місячник превентивного виховання «Здорова дитина – багата країна»</vt:lpstr>
      <vt:lpstr>Олімпійський тиждень</vt:lpstr>
      <vt:lpstr>Тиждень безпеки дорожнього руху в Україні. Велопробіг</vt:lpstr>
      <vt:lpstr>Методичне об`єднання вчителів з основ здоров`я</vt:lpstr>
      <vt:lpstr>Організатор волонтерського руху</vt:lpstr>
      <vt:lpstr>Мої здобутки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Теребовля</dc:creator>
  <cp:lastModifiedBy>Марія Джугла</cp:lastModifiedBy>
  <cp:revision>84</cp:revision>
  <dcterms:created xsi:type="dcterms:W3CDTF">2021-12-14T06:58:26Z</dcterms:created>
  <dcterms:modified xsi:type="dcterms:W3CDTF">2023-01-26T15:23:10Z</dcterms:modified>
</cp:coreProperties>
</file>