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76" d="100"/>
          <a:sy n="76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40359601_6-abrakadabra-fun-p-lapa-kota-png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96717">
            <a:off x="2249945" y="585762"/>
            <a:ext cx="925504" cy="1084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0183" y="1017807"/>
            <a:ext cx="7452550" cy="1843320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Урок-пригода кошеняти </a:t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d3ab4537413a229fc057973e974116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519526"/>
            <a:ext cx="4254410" cy="28383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r"/>
            <a:r>
              <a:rPr lang="uk-UA" i="1" dirty="0" smtClean="0"/>
              <a:t>Чортківська гімназія ім. М. Шашкевича</a:t>
            </a:r>
          </a:p>
          <a:p>
            <a:pPr algn="r"/>
            <a:r>
              <a:rPr lang="uk-UA" i="1" dirty="0" smtClean="0"/>
              <a:t>Ричко Лілія Мирославівна</a:t>
            </a:r>
            <a:endParaRPr lang="uk-UA" i="1" dirty="0"/>
          </a:p>
        </p:txBody>
      </p:sp>
      <p:pic>
        <p:nvPicPr>
          <p:cNvPr id="5" name="Рисунок 4" descr="1640359601_6-abrakadabra-fun-p-lapa-kota-png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79949">
            <a:off x="951375" y="4703189"/>
            <a:ext cx="925504" cy="1084691"/>
          </a:xfrm>
          <a:prstGeom prst="rect">
            <a:avLst/>
          </a:prstGeom>
        </p:spPr>
      </p:pic>
      <p:pic>
        <p:nvPicPr>
          <p:cNvPr id="6" name="Рисунок 5" descr="1640359601_6-abrakadabra-fun-p-lapa-kota-png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80607">
            <a:off x="310281" y="3293820"/>
            <a:ext cx="925504" cy="1084691"/>
          </a:xfrm>
          <a:prstGeom prst="rect">
            <a:avLst/>
          </a:prstGeom>
        </p:spPr>
      </p:pic>
      <p:pic>
        <p:nvPicPr>
          <p:cNvPr id="7" name="Рисунок 6" descr="1640359601_6-abrakadabra-fun-p-lapa-kota-png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60058">
            <a:off x="1596220" y="2527880"/>
            <a:ext cx="925504" cy="1084691"/>
          </a:xfrm>
          <a:prstGeom prst="rect">
            <a:avLst/>
          </a:prstGeom>
        </p:spPr>
      </p:pic>
      <p:pic>
        <p:nvPicPr>
          <p:cNvPr id="8" name="Рисунок 7" descr="1640359601_6-abrakadabra-fun-p-lapa-kota-png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38260">
            <a:off x="847698" y="1084945"/>
            <a:ext cx="925504" cy="10846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72000"/>
          </a:xfrm>
        </p:spPr>
        <p:txBody>
          <a:bodyPr/>
          <a:lstStyle/>
          <a:p>
            <a:r>
              <a:rPr lang="uk-UA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Яку букву вчилися писати?</a:t>
            </a:r>
          </a:p>
          <a:p>
            <a:r>
              <a:rPr lang="uk-UA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які букви схожі елементи к?</a:t>
            </a:r>
          </a:p>
          <a:p>
            <a:r>
              <a:rPr lang="uk-UA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Сьогодні на уроці я навчився…</a:t>
            </a:r>
          </a:p>
          <a:p>
            <a:r>
              <a:rPr lang="uk-UA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Вдома розповім про…</a:t>
            </a:r>
          </a:p>
          <a:p>
            <a:r>
              <a:rPr lang="uk-UA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Найважче було…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endParaRPr lang="uk-UA" sz="3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6" name="Рисунок 5" descr="k-chemu-snitsya-ryzhiy-ko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71876"/>
            <a:ext cx="73818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20509" y="1988840"/>
            <a:ext cx="650085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72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72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72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7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640359601_6-abrakadabra-fun-p-lapa-kota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5896">
            <a:off x="3000364" y="5429264"/>
            <a:ext cx="496876" cy="582339"/>
          </a:xfrm>
          <a:prstGeom prst="rect">
            <a:avLst/>
          </a:prstGeom>
        </p:spPr>
      </p:pic>
      <p:pic>
        <p:nvPicPr>
          <p:cNvPr id="7" name="Рисунок 6" descr="1640359601_6-abrakadabra-fun-p-lapa-kota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0708">
            <a:off x="2410534" y="5830178"/>
            <a:ext cx="496876" cy="5823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5572164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rgbClr val="FFFF00"/>
                </a:solidFill>
              </a:rPr>
              <a:t>Тема.</a:t>
            </a:r>
            <a:r>
              <a:rPr lang="uk-UA" dirty="0" smtClean="0"/>
              <a:t> Письмо малої букви к. Підготовчі графічні вправи. Письмо складів та слів із буквою к.</a:t>
            </a:r>
          </a:p>
          <a:p>
            <a:pPr algn="just"/>
            <a:endParaRPr lang="uk-UA" dirty="0" smtClean="0"/>
          </a:p>
          <a:p>
            <a:pPr algn="just"/>
            <a:r>
              <a:rPr lang="uk-UA" b="1" dirty="0" smtClean="0">
                <a:solidFill>
                  <a:srgbClr val="FFFF00"/>
                </a:solidFill>
              </a:rPr>
              <a:t>Мета.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Вчити учнів писати рядкову букву "к" (</a:t>
            </a:r>
            <a:r>
              <a:rPr lang="uk-UA" dirty="0" err="1" smtClean="0"/>
              <a:t>ка</a:t>
            </a:r>
            <a:r>
              <a:rPr lang="uk-UA" dirty="0" smtClean="0"/>
              <a:t>), поєднувати її з іншими буквами; збагачувати словниковий запас; розвивати мовлення, увагу, мислення; виховувати охайність, старанність під час виконання письмових робіт.</a:t>
            </a:r>
          </a:p>
          <a:p>
            <a:pPr algn="just"/>
            <a:endParaRPr lang="uk-UA" dirty="0" smtClean="0"/>
          </a:p>
          <a:p>
            <a:pPr algn="just"/>
            <a:r>
              <a:rPr lang="uk-UA" b="1" dirty="0" smtClean="0">
                <a:solidFill>
                  <a:srgbClr val="FFFF00"/>
                </a:solidFill>
              </a:rPr>
              <a:t>Обладнання</a:t>
            </a:r>
            <a:r>
              <a:rPr lang="uk-UA" b="1" dirty="0" smtClean="0"/>
              <a:t>.</a:t>
            </a:r>
            <a:r>
              <a:rPr lang="uk-UA" dirty="0" smtClean="0"/>
              <a:t> Демонстраційні картки з друкованими і рукописними буквами; предметні малюнки, картки, презентація, схеми звукових моделей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30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542" y="2420889"/>
            <a:ext cx="5811714" cy="38647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Має вуса,пишний хвіст і погану звичку: спершу добре від поїсть потім миє личко.</a:t>
            </a:r>
            <a:endParaRPr lang="uk-UA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None/>
            </a:pPr>
            <a:r>
              <a:rPr lang="uk-UA" sz="3900" dirty="0" smtClean="0"/>
              <a:t>Котик </a:t>
            </a:r>
            <a:r>
              <a:rPr lang="uk-UA" sz="3900" dirty="0" err="1" smtClean="0"/>
              <a:t>Мурчик</a:t>
            </a:r>
            <a:r>
              <a:rPr lang="uk-UA" sz="3900" dirty="0" smtClean="0"/>
              <a:t>, наш голубчик,</a:t>
            </a:r>
          </a:p>
          <a:p>
            <a:pPr>
              <a:buNone/>
            </a:pPr>
            <a:r>
              <a:rPr lang="uk-UA" sz="3900" dirty="0" smtClean="0"/>
              <a:t>Лапки м’які, зубки гострі,</a:t>
            </a:r>
          </a:p>
          <a:p>
            <a:pPr>
              <a:buNone/>
            </a:pPr>
            <a:r>
              <a:rPr lang="uk-UA" sz="3900" dirty="0" smtClean="0"/>
              <a:t>Ходить котик тихо – </a:t>
            </a:r>
          </a:p>
          <a:p>
            <a:pPr>
              <a:buNone/>
            </a:pPr>
            <a:r>
              <a:rPr lang="uk-UA" sz="3900" dirty="0" smtClean="0"/>
              <a:t>Буде мишкам лихо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</a:rPr>
              <a:t>Вірш про котика</a:t>
            </a:r>
            <a:endParaRPr lang="uk-UA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e89cfd1-depositphotos-l-amica-cats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643314"/>
            <a:ext cx="4000528" cy="2667018"/>
          </a:xfrm>
          <a:prstGeom prst="rect">
            <a:avLst/>
          </a:prstGeom>
        </p:spPr>
      </p:pic>
      <p:pic>
        <p:nvPicPr>
          <p:cNvPr id="5" name="Рисунок 4" descr="1640359601_6-abrakadabra-fun-p-lapa-kota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57166"/>
            <a:ext cx="1068380" cy="12521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0359601_6-abrakadabra-fun-p-lapa-kota-png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5788">
            <a:off x="5575369" y="1490521"/>
            <a:ext cx="1654291" cy="193882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dirty="0" smtClean="0"/>
              <a:t>Сидить баба серед літа у сто сорочок одіта.</a:t>
            </a:r>
          </a:p>
          <a:p>
            <a:pPr lvl="0"/>
            <a:endParaRPr lang="uk-UA" dirty="0" smtClean="0"/>
          </a:p>
          <a:p>
            <a:pPr lvl="0"/>
            <a:r>
              <a:rPr lang="uk-UA" dirty="0" smtClean="0"/>
              <a:t>У домівках їх взувають,коло ліжка їх знімають.</a:t>
            </a:r>
          </a:p>
          <a:p>
            <a:pPr lvl="0"/>
            <a:endParaRPr lang="uk-UA" dirty="0" smtClean="0"/>
          </a:p>
          <a:p>
            <a:pPr lvl="0"/>
            <a:r>
              <a:rPr lang="ru-RU" dirty="0" smtClean="0"/>
              <a:t>У нашої бабусі 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Сидить дід в кожусі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Протии печі гріється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Без води миється.</a:t>
            </a:r>
          </a:p>
          <a:p>
            <a:endParaRPr lang="uk-UA" dirty="0" smtClean="0"/>
          </a:p>
          <a:p>
            <a:pPr lvl="0"/>
            <a:r>
              <a:rPr lang="ru-RU" dirty="0" smtClean="0"/>
              <a:t>Двері швидко я відкрию ,бо </a:t>
            </a:r>
            <a:r>
              <a:rPr lang="ru-RU" dirty="0" err="1" smtClean="0"/>
              <a:t>чарівну</a:t>
            </a:r>
            <a:r>
              <a:rPr lang="ru-RU" dirty="0" smtClean="0"/>
              <a:t> маю силу.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chemeClr val="accent2"/>
                </a:solidFill>
              </a:rPr>
              <a:t>Загадки</a:t>
            </a:r>
            <a:endParaRPr lang="uk-UA" sz="720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1640359601_6-abrakadabra-fun-p-lapa-kota-png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5788">
            <a:off x="6500826" y="3286124"/>
            <a:ext cx="1654291" cy="19388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826" y="428604"/>
            <a:ext cx="2341872" cy="22113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81" y="-99392"/>
            <a:ext cx="8229600" cy="12192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Вправа «Створи казку»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kit-profesor-i-drakoni-olena-skulovatov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4117223" cy="3071834"/>
          </a:xfrm>
          <a:prstGeom prst="rect">
            <a:avLst/>
          </a:prstGeom>
        </p:spPr>
      </p:pic>
      <p:pic>
        <p:nvPicPr>
          <p:cNvPr id="6" name="Рисунок 5" descr="kit-u-chobotjah-sharl-perro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071809"/>
            <a:ext cx="4071966" cy="3542611"/>
          </a:xfrm>
          <a:prstGeom prst="rect">
            <a:avLst/>
          </a:prstGeom>
        </p:spPr>
      </p:pic>
      <p:pic>
        <p:nvPicPr>
          <p:cNvPr id="7" name="Рисунок 6" descr="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572008"/>
            <a:ext cx="3398898" cy="20954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7200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/>
              <a:t>Мов журавлики цибаті</a:t>
            </a:r>
          </a:p>
          <a:p>
            <a:pPr>
              <a:buNone/>
            </a:pPr>
            <a:r>
              <a:rPr lang="uk-UA" dirty="0" smtClean="0"/>
              <a:t>Ходять пальчики по парті,</a:t>
            </a:r>
          </a:p>
          <a:p>
            <a:pPr>
              <a:buNone/>
            </a:pPr>
            <a:r>
              <a:rPr lang="uk-UA" dirty="0" smtClean="0"/>
              <a:t>на сопілці виграють</a:t>
            </a:r>
          </a:p>
          <a:p>
            <a:pPr>
              <a:buNone/>
            </a:pPr>
            <a:r>
              <a:rPr lang="uk-UA" dirty="0" smtClean="0"/>
              <a:t>і по двоє в ряд стають,</a:t>
            </a:r>
          </a:p>
          <a:p>
            <a:pPr>
              <a:buNone/>
            </a:pPr>
            <a:r>
              <a:rPr lang="uk-UA" dirty="0" smtClean="0"/>
              <a:t>Треба пальцям привітатись</a:t>
            </a:r>
          </a:p>
          <a:p>
            <a:pPr>
              <a:buNone/>
            </a:pPr>
            <a:r>
              <a:rPr lang="uk-UA" dirty="0" smtClean="0"/>
              <a:t>Потім міцно обійнятись</a:t>
            </a:r>
          </a:p>
          <a:p>
            <a:pPr>
              <a:buNone/>
            </a:pPr>
            <a:r>
              <a:rPr lang="uk-UA" dirty="0" smtClean="0"/>
              <a:t>І високо угорі</a:t>
            </a:r>
          </a:p>
          <a:p>
            <a:pPr>
              <a:buNone/>
            </a:pPr>
            <a:r>
              <a:rPr lang="uk-UA" dirty="0" smtClean="0"/>
              <a:t>засвітити ліхтарі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Пальчикова гімнастика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640359601_6-abrakadabra-fun-p-lapa-kota-png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85728"/>
            <a:ext cx="1997074" cy="2340571"/>
          </a:xfrm>
          <a:prstGeom prst="rect">
            <a:avLst/>
          </a:prstGeom>
        </p:spPr>
      </p:pic>
      <p:pic>
        <p:nvPicPr>
          <p:cNvPr id="6" name="Рисунок 5" descr="274c078-ca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1876"/>
            <a:ext cx="4369034" cy="2890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8424359" cy="47387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</a:rPr>
              <a:t>Гра </a:t>
            </a:r>
            <a:r>
              <a:rPr lang="uk-UA" sz="5400" b="1" dirty="0" err="1" smtClean="0">
                <a:solidFill>
                  <a:srgbClr val="FFFF00"/>
                </a:solidFill>
              </a:rPr>
              <a:t>“Впіймай</a:t>
            </a:r>
            <a:r>
              <a:rPr lang="uk-UA" sz="5400" b="1" dirty="0" smtClean="0">
                <a:solidFill>
                  <a:srgbClr val="FFFF00"/>
                </a:solidFill>
              </a:rPr>
              <a:t> К”</a:t>
            </a:r>
            <a:endParaRPr lang="uk-UA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вантаженн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3386078" cy="338607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8451" y="491920"/>
            <a:ext cx="8229600" cy="70483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Гра “Відшукай К”</a:t>
            </a:r>
            <a:endParaRPr lang="uk-UA" sz="60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321d6aa6d08f5ed0385807a40cb88a7d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139952" y="1456022"/>
            <a:ext cx="5035463" cy="5144456"/>
          </a:xfrm>
        </p:spPr>
      </p:pic>
      <p:pic>
        <p:nvPicPr>
          <p:cNvPr id="6" name="Рисунок 5" descr="1640359601_6-abrakadabra-fun-p-lapa-kota-png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3076">
            <a:off x="763857" y="4414819"/>
            <a:ext cx="1998173" cy="23418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252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Урок-пригода кошеняти   </vt:lpstr>
      <vt:lpstr>Презентация PowerPoint</vt:lpstr>
      <vt:lpstr>Має вуса,пишний хвіст і погану звичку: спершу добре від поїсть потім миє личко.</vt:lpstr>
      <vt:lpstr>Вірш про котика</vt:lpstr>
      <vt:lpstr>Загадки</vt:lpstr>
      <vt:lpstr>Вправа «Створи казку»</vt:lpstr>
      <vt:lpstr>Пальчикова гімнастика</vt:lpstr>
      <vt:lpstr>Гра “Впіймай К”</vt:lpstr>
      <vt:lpstr>Гра “Відшукай К”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 пригоди кошеняти (1 клас) Українська мова</dc:title>
  <dc:creator>user</dc:creator>
  <cp:lastModifiedBy>ЗНО</cp:lastModifiedBy>
  <cp:revision>6</cp:revision>
  <dcterms:created xsi:type="dcterms:W3CDTF">2023-01-31T18:18:27Z</dcterms:created>
  <dcterms:modified xsi:type="dcterms:W3CDTF">2023-02-02T07:27:49Z</dcterms:modified>
</cp:coreProperties>
</file>