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0" r:id="rId2"/>
    <p:sldId id="288" r:id="rId3"/>
    <p:sldId id="291" r:id="rId4"/>
    <p:sldId id="274" r:id="rId5"/>
    <p:sldId id="277" r:id="rId6"/>
    <p:sldId id="276" r:id="rId7"/>
    <p:sldId id="275" r:id="rId8"/>
    <p:sldId id="289" r:id="rId9"/>
    <p:sldId id="259" r:id="rId10"/>
    <p:sldId id="273" r:id="rId11"/>
    <p:sldId id="279" r:id="rId12"/>
    <p:sldId id="278" r:id="rId13"/>
    <p:sldId id="292" r:id="rId14"/>
    <p:sldId id="280" r:id="rId15"/>
    <p:sldId id="261" r:id="rId16"/>
    <p:sldId id="290" r:id="rId17"/>
    <p:sldId id="257" r:id="rId18"/>
    <p:sldId id="271" r:id="rId19"/>
    <p:sldId id="272" r:id="rId20"/>
    <p:sldId id="263" r:id="rId21"/>
    <p:sldId id="269" r:id="rId22"/>
    <p:sldId id="262" r:id="rId23"/>
    <p:sldId id="270" r:id="rId24"/>
    <p:sldId id="268" r:id="rId25"/>
    <p:sldId id="287" r:id="rId26"/>
    <p:sldId id="286" r:id="rId27"/>
    <p:sldId id="282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 varScale="1">
        <p:scale>
          <a:sx n="72" d="100"/>
          <a:sy n="72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68BCB-35C2-462E-AC3A-90E9448B96CC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B2715-C2B1-456A-882D-926C3DCC7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2715-C2B1-456A-882D-926C3DCC7C9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46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2715-C2B1-456A-882D-926C3DCC7C9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9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372D1-4921-4F3D-A21D-49BCE7061C4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C8F68-B87B-4ECC-9F1A-C53267039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.jp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7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«Світ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навколо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мене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сповнений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таємниць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. І я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їх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відкриватиму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все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життя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тому,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що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це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найбільш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захоплива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справа на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світі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»    В.Біанкі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84" y="2357363"/>
            <a:ext cx="4291407" cy="2606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2357363"/>
            <a:ext cx="4120846" cy="2606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328" y="535649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Тут усе  най, най, най….</a:t>
            </a: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гайда в цей дивовижний край!</a:t>
            </a:r>
            <a:endParaRPr lang="uk-UA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1224136"/>
          </a:xfrm>
        </p:spPr>
        <p:txBody>
          <a:bodyPr>
            <a:no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АМАЗОНКА </a:t>
            </a:r>
            <a:r>
              <a:rPr lang="uk-UA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Arial" charset="0"/>
              </a:rPr>
              <a:t>- </a:t>
            </a:r>
            <a:r>
              <a:rPr lang="uk-UA" b="1" i="1" dirty="0" err="1" smtClean="0">
                <a:solidFill>
                  <a:srgbClr val="002060"/>
                </a:solidFill>
                <a:latin typeface="Monotype Corsiva" panose="03010101010201010101" pitchFamily="66" charset="0"/>
                <a:cs typeface="Arial" charset="0"/>
              </a:rPr>
              <a:t>найповноводніша</a:t>
            </a:r>
            <a:r>
              <a:rPr lang="uk-UA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Arial" charset="0"/>
              </a:rPr>
              <a:t>  річка</a:t>
            </a:r>
            <a:r>
              <a:rPr lang="ru-RU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b="1" i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1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2832" y="817605"/>
            <a:ext cx="5112568" cy="3640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476546"/>
            <a:ext cx="5112568" cy="3379088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3" name="Рисунок 2" descr="anakon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948" y="1692276"/>
            <a:ext cx="5040560" cy="4076924"/>
          </a:xfrm>
          <a:prstGeom prst="rect">
            <a:avLst/>
          </a:prstGeom>
        </p:spPr>
      </p:pic>
      <p:pic>
        <p:nvPicPr>
          <p:cNvPr id="4" name="Рисунок 3" descr="andskij-kondor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0159" y="1503636"/>
            <a:ext cx="3181410" cy="47529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20159" y="188640"/>
            <a:ext cx="3423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КОНДОР</a:t>
            </a:r>
            <a:r>
              <a:rPr lang="uk-UA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- найбільший</a:t>
            </a:r>
          </a:p>
          <a:p>
            <a:r>
              <a:rPr lang="uk-UA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хижий      птах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76672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АНАКОНДА - 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</a:t>
            </a:r>
            <a:r>
              <a:rPr lang="uk-UA" sz="28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айбільша</a:t>
            </a:r>
            <a:r>
              <a:rPr lang="uk-UA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водяна змія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3" name="Рисунок 2" descr="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302266"/>
            <a:ext cx="4087725" cy="3223078"/>
          </a:xfrm>
          <a:prstGeom prst="rect">
            <a:avLst/>
          </a:prstGeom>
        </p:spPr>
      </p:pic>
      <p:pic>
        <p:nvPicPr>
          <p:cNvPr id="4" name="Рисунок 3" descr="050056051057050053052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60648"/>
            <a:ext cx="4320480" cy="3168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1052736"/>
            <a:ext cx="3871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ПІРАН</a:t>
            </a:r>
            <a:r>
              <a:rPr lang="en-US" sz="32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”</a:t>
            </a:r>
            <a:r>
              <a:rPr lang="uk-UA" sz="32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Я  </a:t>
            </a:r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uk-UA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найхижіша</a:t>
            </a:r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річкова риба</a:t>
            </a: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653136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КОЛІБРІ</a:t>
            </a:r>
            <a:r>
              <a:rPr lang="uk-UA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– найменший птах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0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3651" y="292948"/>
            <a:ext cx="4860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Найбільший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sz="32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світі</a:t>
            </a:r>
            <a:r>
              <a:rPr lang="ru-RU" sz="32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жук -</a:t>
            </a:r>
            <a:endParaRPr lang="ru-RU" sz="32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32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(дроворуб)</a:t>
            </a:r>
            <a:endParaRPr lang="uk-UA" sz="32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32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40126"/>
            <a:ext cx="4464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найбільш отруйна </a:t>
            </a:r>
            <a:r>
              <a:rPr lang="uk-UA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жаба (</a:t>
            </a:r>
            <a:r>
              <a:rPr lang="uk-UA" sz="36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древолаз</a:t>
            </a:r>
            <a:r>
              <a:rPr lang="uk-UA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)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293" y="1449403"/>
            <a:ext cx="3028950" cy="15144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49" y="-49101"/>
            <a:ext cx="3995302" cy="28965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" y="5494251"/>
            <a:ext cx="5507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найменша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мавпа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</a:t>
            </a:r>
            <a:r>
              <a:rPr lang="ru-RU" sz="36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ігрунки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) </a:t>
            </a:r>
            <a:endParaRPr lang="ru-RU" sz="36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  <a:p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3625487"/>
            <a:ext cx="3505572" cy="31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3865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4" name="Рисунок 3" descr="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437112"/>
            <a:ext cx="303121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epositphotos_1596310_S.jpg.pagespeed.ce.enqn19a6g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60648"/>
            <a:ext cx="241303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oto_OK_ne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4509120"/>
            <a:ext cx="2016224" cy="212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omidor_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260648"/>
            <a:ext cx="2304256" cy="179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kartof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88640"/>
            <a:ext cx="2134096" cy="213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hoto-alimentaire-ananas-h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2040" y="188640"/>
            <a:ext cx="1588760" cy="211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Рисунок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591" y="2132856"/>
            <a:ext cx="265252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rueac9a20c3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4653136"/>
            <a:ext cx="2224131" cy="189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160px-South_America_(orthographic_projection).svg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59832" y="1916832"/>
            <a:ext cx="2880320" cy="2664296"/>
          </a:xfrm>
          <a:prstGeom prst="rect">
            <a:avLst/>
          </a:prstGeom>
        </p:spPr>
      </p:pic>
      <p:pic>
        <p:nvPicPr>
          <p:cNvPr id="15" name="Рисунок 14" descr="img2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1519" y="2276872"/>
            <a:ext cx="274227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imb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4293096"/>
            <a:ext cx="1728192" cy="2326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7992888" cy="5904656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Тема:  </a:t>
            </a:r>
            <a:r>
              <a:rPr lang="uk-UA" sz="54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Південна Америка.</a:t>
            </a:r>
            <a:br>
              <a:rPr lang="uk-UA" sz="54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</a:br>
            <a:r>
              <a:rPr lang="uk-UA" sz="40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 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uk-UA" sz="40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Географічне  положення.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</a:br>
            <a:r>
              <a:rPr lang="uk-UA" sz="40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Дослідження  і освоєння  </a:t>
            </a:r>
            <a:br>
              <a:rPr lang="uk-UA" sz="40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</a:br>
            <a:r>
              <a:rPr lang="uk-UA" sz="4000" b="1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                         материка.</a:t>
            </a:r>
            <a:endParaRPr lang="ru-RU" sz="40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9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646673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Мета уроку: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охарактеризувати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фізико-географічне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положення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материка,ознайомитися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з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елементами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берегової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лінії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розвинути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навички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аналізу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матеріалу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навички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роботи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з контурною картою,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уміння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працювати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з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настінною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електронною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картами,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вдосконалити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вміння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використовувати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інформаційні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ресурси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;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виховувати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толерантність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думки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інших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уважність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самостійність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креативність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уміння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долати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труднощі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b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780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План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1.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Історія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відкриття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та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дослідження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Південної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Америки.</a:t>
            </a:r>
          </a:p>
          <a:p>
            <a:endParaRPr lang="ru-RU" sz="2800" b="1" i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2.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Загальні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відомості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про материк та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його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географічне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положення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3. Практична робота:  №5 .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Позначення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на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контурній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карті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назв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основних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географічних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об’єктів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материка.</a:t>
            </a:r>
            <a:endParaRPr lang="ru-RU" sz="2800" b="1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kolum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81011"/>
            <a:ext cx="6222223" cy="3847619"/>
          </a:xfrm>
          <a:prstGeom prst="rect">
            <a:avLst/>
          </a:prstGeom>
        </p:spPr>
      </p:pic>
      <p:pic>
        <p:nvPicPr>
          <p:cNvPr id="5" name="Рисунок 4" descr="kolum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5589" y="3753239"/>
            <a:ext cx="4620766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221089"/>
            <a:ext cx="3744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i="1" dirty="0" smtClean="0"/>
          </a:p>
          <a:p>
            <a:r>
              <a:rPr lang="uk-UA" sz="2800" i="1" dirty="0" smtClean="0"/>
              <a:t> </a:t>
            </a:r>
            <a:endParaRPr lang="ru-RU" sz="28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16" y="4046890"/>
            <a:ext cx="2901702" cy="2766773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vespucci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0648"/>
            <a:ext cx="5007714" cy="4176464"/>
          </a:xfrm>
          <a:prstGeom prst="rect">
            <a:avLst/>
          </a:prstGeom>
        </p:spPr>
      </p:pic>
      <p:pic>
        <p:nvPicPr>
          <p:cNvPr id="5" name="Рисунок 4" descr="portrait_of_amerigo_vespucci_1_h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2204864"/>
            <a:ext cx="3456384" cy="437276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9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18058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Найвищий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діючий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вулкан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Льюльяйльяко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958815"/>
            <a:ext cx="8023720" cy="553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331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Місце для вмісту 3" descr="23.jpg"/>
          <p:cNvPicPr>
            <a:picLocks noChangeAspect="1"/>
          </p:cNvPicPr>
          <p:nvPr/>
        </p:nvPicPr>
        <p:blipFill>
          <a:blip r:embed="rId4" cstate="print"/>
          <a:srcRect l="1135" t="1511" r="1135" b="1871"/>
          <a:stretch>
            <a:fillRect/>
          </a:stretch>
        </p:blipFill>
        <p:spPr>
          <a:xfrm>
            <a:off x="251520" y="1556792"/>
            <a:ext cx="4320480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Місце для вмісту 3" descr="24.jpg"/>
          <p:cNvPicPr>
            <a:picLocks noChangeAspect="1"/>
          </p:cNvPicPr>
          <p:nvPr/>
        </p:nvPicPr>
        <p:blipFill>
          <a:blip r:embed="rId5" cstate="print"/>
          <a:srcRect l="1149" b="1646"/>
          <a:stretch>
            <a:fillRect/>
          </a:stretch>
        </p:blipFill>
        <p:spPr>
          <a:xfrm>
            <a:off x="4788024" y="1700808"/>
            <a:ext cx="4032448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427984" y="260648"/>
            <a:ext cx="43120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i="1" dirty="0">
                <a:solidFill>
                  <a:srgbClr val="002060"/>
                </a:solidFill>
                <a:latin typeface="Arial Black" pitchFamily="34" charset="0"/>
              </a:rPr>
              <a:t>Географічне   положення </a:t>
            </a:r>
            <a:endParaRPr lang="ru-RU" sz="20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20688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>
                <a:solidFill>
                  <a:srgbClr val="002060"/>
                </a:solidFill>
                <a:latin typeface="Arial Black" pitchFamily="34" charset="0"/>
              </a:rPr>
              <a:t>Положення відносно </a:t>
            </a:r>
            <a:r>
              <a:rPr lang="uk-UA" sz="1600" i="1" dirty="0" smtClean="0">
                <a:solidFill>
                  <a:srgbClr val="002060"/>
                </a:solidFill>
                <a:latin typeface="Arial Black" pitchFamily="34" charset="0"/>
              </a:rPr>
              <a:t>екватора і        </a:t>
            </a:r>
          </a:p>
          <a:p>
            <a:r>
              <a:rPr lang="uk-UA" sz="1600" i="1" dirty="0" smtClean="0">
                <a:solidFill>
                  <a:srgbClr val="002060"/>
                </a:solidFill>
                <a:latin typeface="Arial Black" pitchFamily="34" charset="0"/>
              </a:rPr>
              <a:t>                       південного тропіка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124744"/>
            <a:ext cx="4860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r>
              <a:rPr lang="uk-UA" i="1" dirty="0" smtClean="0">
                <a:solidFill>
                  <a:srgbClr val="002060"/>
                </a:solidFill>
                <a:latin typeface="Arial Black" pitchFamily="34" charset="0"/>
              </a:rPr>
              <a:t>Положення відносно меридіана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24208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</a:t>
            </a:r>
            <a:r>
              <a:rPr lang="ru-RU" b="1" dirty="0" err="1" smtClean="0">
                <a:solidFill>
                  <a:srgbClr val="002060"/>
                </a:solidFill>
              </a:rPr>
              <a:t>екватор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3717032"/>
            <a:ext cx="23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південний тропік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Місце для вмісту 3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268760"/>
            <a:ext cx="4176464" cy="417582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3" name="Місце для вмісту 3" descr="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388" y="3860800"/>
            <a:ext cx="2376487" cy="26924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Місце для вмісту 3" descr="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88640"/>
            <a:ext cx="2065337" cy="216058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3697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1124744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002060"/>
                </a:solidFill>
              </a:rPr>
              <a:t>Панамський канал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3244334"/>
            <a:ext cx="1656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Тихий  океан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3429000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Атлантичний 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      океан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021288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А  н  т  а  р  к  т  и  д  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32656"/>
            <a:ext cx="6275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002060"/>
                </a:solidFill>
                <a:latin typeface="Arial Black" pitchFamily="34" charset="0"/>
              </a:rPr>
              <a:t>Положення  відносно  материків та океанів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Місце для вмісту 3" descr="2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763688" y="692696"/>
            <a:ext cx="5113337" cy="489743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23528" y="188640"/>
            <a:ext cx="3960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 dirty="0" err="1">
                <a:solidFill>
                  <a:srgbClr val="002060"/>
                </a:solidFill>
                <a:latin typeface="Arial Black" pitchFamily="34" charset="0"/>
              </a:rPr>
              <a:t>Крайні</a:t>
            </a:r>
            <a:r>
              <a:rPr lang="ru-RU" sz="2400" i="1" dirty="0">
                <a:solidFill>
                  <a:srgbClr val="002060"/>
                </a:solidFill>
                <a:latin typeface="Arial Black" pitchFamily="34" charset="0"/>
              </a:rPr>
              <a:t>  точки 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733256"/>
            <a:ext cx="84969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</a:rPr>
              <a:t>Протяжність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</a:rPr>
              <a:t>з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</a:rPr>
              <a:t>півночі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 на </a:t>
            </a:r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</a:rPr>
              <a:t>південь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 — (</a:t>
            </a:r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</a:rPr>
              <a:t>приблизно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)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</a:rPr>
              <a:t>Протяжність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</a:rPr>
              <a:t>із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 заходу на </a:t>
            </a:r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</a:rPr>
              <a:t>схід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 — (</a:t>
            </a:r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</a:rPr>
              <a:t>приблизно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)</a:t>
            </a:r>
            <a:endParaRPr lang="ru-RU" sz="1600" b="1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5733256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7300 км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6237312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5000 км.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Місце для вмісту 4" descr="22.jpg"/>
          <p:cNvPicPr>
            <a:picLocks noChangeAspect="1"/>
          </p:cNvPicPr>
          <p:nvPr/>
        </p:nvPicPr>
        <p:blipFill>
          <a:blip r:embed="rId4" cstate="print"/>
          <a:srcRect l="3448" t="9090" r="-1725" b="6060"/>
          <a:stretch>
            <a:fillRect/>
          </a:stretch>
        </p:blipFill>
        <p:spPr>
          <a:xfrm>
            <a:off x="395288" y="1700808"/>
            <a:ext cx="4248720" cy="4464496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342900" eaLnBrk="0" hangingPunct="0"/>
            <a:r>
              <a:rPr lang="ru-RU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Площа</a:t>
            </a:r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Південної</a:t>
            </a:r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Америки – 17,8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млн. км</a:t>
            </a:r>
            <a:r>
              <a:rPr lang="ru-RU" sz="2200" b="1" i="1" baseline="30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;</a:t>
            </a:r>
            <a:b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(разом </a:t>
            </a:r>
            <a:r>
              <a:rPr lang="ru-RU" sz="22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із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островами) -1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</a:rPr>
              <a:t>8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,3 млн.км</a:t>
            </a:r>
            <a:r>
              <a:rPr lang="ru-RU" sz="2200" b="1" i="1" baseline="30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– </a:t>
            </a:r>
            <a:b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4 </a:t>
            </a:r>
            <a:r>
              <a:rPr lang="ru-RU" sz="22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місце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серед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материків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;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3" descr="ASAg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628800"/>
            <a:ext cx="3581556" cy="44644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58846"/>
            <a:ext cx="842493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590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4800" b="1" i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Практична робота </a:t>
            </a:r>
            <a:r>
              <a:rPr lang="uk-UA" sz="4800" b="1" i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№</a:t>
            </a:r>
            <a:r>
              <a:rPr lang="ru-RU" sz="4800" b="1" i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 5 . </a:t>
            </a:r>
            <a:r>
              <a:rPr lang="ru-RU" sz="4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Arial" pitchFamily="34" charset="0"/>
              </a:rPr>
              <a:t>   </a:t>
            </a:r>
          </a:p>
          <a:p>
            <a:pPr lvl="0" indent="215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Позначення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контурній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карті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назв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основних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</a:t>
            </a:r>
          </a:p>
          <a:p>
            <a:pPr lvl="0" indent="2159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географічних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об’єктів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материка  – </a:t>
            </a:r>
            <a:r>
              <a:rPr lang="ru-RU" b="1" i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Південна</a:t>
            </a:r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Америка.</a:t>
            </a:r>
          </a:p>
          <a:p>
            <a:pPr lvl="0" indent="21590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Прийом</a:t>
            </a:r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b="1" i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Географічна</a:t>
            </a:r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лабораторія</a:t>
            </a:r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Крайні точки    :</a:t>
            </a: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Північна – мис </a:t>
            </a:r>
            <a:r>
              <a:rPr lang="uk-UA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Ґаллінас</a:t>
            </a:r>
            <a:r>
              <a:rPr lang="uk-UA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;                            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Південна – мис </a:t>
            </a:r>
            <a:r>
              <a:rPr lang="uk-UA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Фроуерд</a:t>
            </a:r>
            <a:r>
              <a:rPr lang="uk-UA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;  мис Горн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Західна – мис </a:t>
            </a:r>
            <a:r>
              <a:rPr lang="uk-UA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Паріньяс</a:t>
            </a:r>
            <a:r>
              <a:rPr lang="uk-UA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;                             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Східна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мис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Кабу-Бранку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;  </a:t>
            </a: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           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океани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– Тихий,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Атлантичний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; 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затока – Ла-Плата; 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протоки –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Маґелланова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, Дрейка;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острови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Вогняна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Земля,</a:t>
            </a: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        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Фолклендські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море  -  Карибське;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indent="215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канал - 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Панамський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" name="Рисунок 4" descr="85122_html_4de8e5b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5638" y="1690748"/>
            <a:ext cx="3426354" cy="496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85122_html_4de8e5b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0"/>
            <a:ext cx="5616624" cy="637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23928" y="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33569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436510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3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54868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4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5949280"/>
            <a:ext cx="36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5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2240" y="39330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13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5805264"/>
            <a:ext cx="360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7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8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9" y="17008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9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040" y="57332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10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6093296"/>
            <a:ext cx="49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80312" y="191683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12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5877272"/>
            <a:ext cx="40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6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1960" y="6453336"/>
            <a:ext cx="54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14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568" y="404664"/>
            <a:ext cx="16561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З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Н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А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В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Ц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І </a:t>
            </a:r>
          </a:p>
          <a:p>
            <a:endParaRPr lang="ru-RU" sz="2800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К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А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Р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Т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И</a:t>
            </a:r>
            <a:endParaRPr lang="ru-RU" sz="28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836712"/>
            <a:ext cx="37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«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9632" y="55892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»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67744" y="285293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Атлантичний</a:t>
            </a:r>
          </a:p>
          <a:p>
            <a:r>
              <a:rPr lang="uk-UA" dirty="0" smtClean="0"/>
              <a:t>океан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4211960" y="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м.Галлінас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580112" y="43651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Ла-Плата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123728" y="83671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Панамський </a:t>
            </a:r>
          </a:p>
          <a:p>
            <a:r>
              <a:rPr lang="uk-UA" dirty="0" smtClean="0"/>
              <a:t>канал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203848" y="59492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м.Фроуерд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860032" y="59492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о.Вогняна</a:t>
            </a:r>
            <a:r>
              <a:rPr lang="uk-UA" dirty="0" smtClean="0"/>
              <a:t> Земля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339752" y="54452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Мегеланова</a:t>
            </a:r>
            <a:r>
              <a:rPr lang="uk-UA" dirty="0" smtClean="0"/>
              <a:t> </a:t>
            </a:r>
            <a:r>
              <a:rPr lang="uk-UA" dirty="0" err="1" smtClean="0"/>
              <a:t>прот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475656" y="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Кариське</a:t>
            </a:r>
            <a:r>
              <a:rPr lang="uk-UA" dirty="0" smtClean="0"/>
              <a:t>  море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979712" y="198884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м.Паріньяс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5004048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Фолклендські о-ви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5076056" y="63813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м.Горн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7164288" y="2204864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м.Кабу-Бранку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300192" y="3645024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Тихий океан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2555776" y="6381328"/>
            <a:ext cx="198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протока </a:t>
            </a:r>
            <a:r>
              <a:rPr lang="uk-UA" dirty="0" err="1" smtClean="0"/>
              <a:t>Дрейка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211960" y="1844824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</a:rPr>
              <a:t>ПІВДЕННА </a:t>
            </a:r>
          </a:p>
          <a:p>
            <a:r>
              <a:rPr lang="uk-UA" sz="2800" b="1" i="1" dirty="0" smtClean="0">
                <a:solidFill>
                  <a:srgbClr val="002060"/>
                </a:solidFill>
              </a:rPr>
              <a:t>АМЕРИКА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332656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Підсумок</a:t>
            </a:r>
            <a:r>
              <a:rPr lang="ru-RU" sz="40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уроку</a:t>
            </a:r>
            <a:endParaRPr lang="ru-RU" sz="40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924944"/>
            <a:ext cx="82089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1" dirty="0" smtClean="0">
              <a:solidFill>
                <a:srgbClr val="002060"/>
              </a:solidFill>
            </a:endParaRPr>
          </a:p>
          <a:p>
            <a:endParaRPr lang="ru-RU" sz="3200" b="1" i="1" dirty="0" smtClean="0">
              <a:solidFill>
                <a:srgbClr val="002060"/>
              </a:solidFill>
            </a:endParaRPr>
          </a:p>
          <a:p>
            <a:endParaRPr lang="ru-RU" sz="3200" b="1" i="1" dirty="0" smtClean="0">
              <a:solidFill>
                <a:srgbClr val="002060"/>
              </a:solidFill>
            </a:endParaRPr>
          </a:p>
          <a:p>
            <a:endParaRPr lang="ru-RU" sz="32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«Моя мета – </a:t>
            </a:r>
            <a:r>
              <a:rPr lang="ru-RU" sz="36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якомога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більше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</a:t>
            </a:r>
            <a:r>
              <a:rPr lang="ru-RU" sz="36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побачити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</a:t>
            </a:r>
            <a:r>
              <a:rPr lang="ru-RU" sz="36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й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  <a:r>
              <a:rPr lang="ru-RU" sz="36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відкрити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...»</a:t>
            </a:r>
            <a:endParaRPr lang="ru-RU" sz="36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060848"/>
            <a:ext cx="74278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Південна Америка</a:t>
            </a:r>
            <a:endParaRPr lang="ru-RU" sz="32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148064" y="3068960"/>
            <a:ext cx="576064" cy="115212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059832" y="3068960"/>
            <a:ext cx="720080" cy="105841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843808" y="980728"/>
            <a:ext cx="792088" cy="100811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292080" y="1052736"/>
            <a:ext cx="864096" cy="93610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156176" y="2852936"/>
            <a:ext cx="1008112" cy="86409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1619672" y="2924944"/>
            <a:ext cx="1368152" cy="100811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4499992" y="908720"/>
            <a:ext cx="0" cy="108012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228184" y="1268760"/>
            <a:ext cx="1152128" cy="64807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1691680" y="1340768"/>
            <a:ext cx="1008112" cy="64807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4355976" y="2924944"/>
            <a:ext cx="0" cy="129614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6948264" y="2348880"/>
            <a:ext cx="1512168" cy="7200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>
            <a:off x="611560" y="2348880"/>
            <a:ext cx="1368152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6" y="1312694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Домашнє</a:t>
            </a:r>
            <a:r>
              <a:rPr lang="ru-RU" sz="5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  <a:r>
              <a:rPr lang="ru-RU" sz="54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завдання</a:t>
            </a:r>
            <a:r>
              <a:rPr lang="ru-RU" sz="5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:</a:t>
            </a:r>
            <a:endParaRPr lang="ru-RU" sz="54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212976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uk-UA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Опрацювати матеріал підручника- §</a:t>
            </a:r>
            <a:r>
              <a:rPr lang="uk-UA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21</a:t>
            </a:r>
            <a:endParaRPr lang="uk-UA" sz="3600" b="1" i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Опрацювати</a:t>
            </a:r>
            <a:r>
              <a:rPr lang="uk-UA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uk-UA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географічну номенклатуру по темі :“Географічне положення Південної Америки”.</a:t>
            </a:r>
          </a:p>
          <a:p>
            <a:pPr>
              <a:defRPr/>
            </a:pPr>
            <a:endParaRPr lang="uk-UA" sz="3600" b="1" i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36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Робота з атласом і контурною картою.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501317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Дякую за роботу  на уроці !</a:t>
            </a:r>
            <a:endParaRPr lang="ru-RU" sz="48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globus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60649"/>
            <a:ext cx="5400600" cy="468286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507" y="188640"/>
            <a:ext cx="93949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>Мачу-</a:t>
            </a:r>
            <a:r>
              <a:rPr lang="ru-RU" sz="36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Пікчу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>— </a:t>
            </a:r>
            <a:r>
              <a:rPr lang="ru-RU" sz="36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найвисокогірніше</a:t>
            </a: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Monotype Corsiva" pitchFamily="66" charset="0"/>
              </a:rPr>
              <a:t>місто</a:t>
            </a: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Monotype Corsiva" pitchFamily="66" charset="0"/>
              </a:rPr>
              <a:t>давнини</a:t>
            </a: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>... 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Yuiyu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196752"/>
            <a:ext cx="8064896" cy="54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0334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>
            <a:normAutofit fontScale="90000"/>
          </a:bodyPr>
          <a:lstStyle/>
          <a:p>
            <a:r>
              <a:rPr lang="uk-UA" sz="53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АНХЕЛЬ -  найвищий  водоспад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3" name="Рисунок 2" descr="Vodopad-Anhel-vodopad-angel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7" y="980728"/>
            <a:ext cx="8208912" cy="54006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1805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ТІТІКАКА  -  </a:t>
            </a:r>
            <a:r>
              <a:rPr lang="ru-RU" sz="4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найбільше</a:t>
            </a:r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високогірне</a:t>
            </a:r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озеро 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238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764704"/>
            <a:ext cx="8424936" cy="5904656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992888" cy="69269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864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ІГУАСУ – </a:t>
            </a:r>
            <a:r>
              <a:rPr lang="uk-UA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найширший  водоспад</a:t>
            </a:r>
            <a:endParaRPr lang="ru-RU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th_11456239100263d278d2788ff03861e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764435"/>
            <a:ext cx="8352928" cy="5616892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003232" cy="90872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0735" y="260648"/>
            <a:ext cx="8119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2060"/>
                </a:solidFill>
                <a:latin typeface="Arial Black" pitchFamily="34" charset="0"/>
              </a:rPr>
              <a:t>   </a:t>
            </a:r>
            <a:r>
              <a:rPr lang="uk-UA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АТАКАМА – найсухіша пустеля </a:t>
            </a:r>
            <a:endParaRPr lang="ru-RU" sz="4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996952"/>
            <a:ext cx="5280561" cy="3861048"/>
          </a:xfrm>
          <a:prstGeom prst="rect">
            <a:avLst/>
          </a:prstGeom>
        </p:spPr>
      </p:pic>
      <p:pic>
        <p:nvPicPr>
          <p:cNvPr id="5" name="Рисунок 4" descr="pustynya-atakama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7490" y="908720"/>
            <a:ext cx="4882143" cy="3240361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418058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Найкольоровіша</a:t>
            </a:r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річка</a:t>
            </a:r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Каньо-Крісталес</a:t>
            </a:r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01" y="699930"/>
            <a:ext cx="5977407" cy="2982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145" y="3719559"/>
            <a:ext cx="4867300" cy="3101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81128"/>
            <a:ext cx="4139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4000" b="1" i="1" dirty="0" err="1">
                <a:latin typeface="Monotype Corsiva" panose="03010101010201010101" pitchFamily="66" charset="0"/>
              </a:rPr>
              <a:t>Амазонія</a:t>
            </a:r>
            <a:r>
              <a:rPr lang="ru-RU" sz="4000" b="1" i="1" dirty="0">
                <a:latin typeface="Monotype Corsiva" panose="03010101010201010101" pitchFamily="66" charset="0"/>
              </a:rPr>
              <a:t> — </a:t>
            </a:r>
            <a:r>
              <a:rPr lang="ru-RU" sz="4000" b="1" i="1" dirty="0" err="1">
                <a:latin typeface="Monotype Corsiva" panose="03010101010201010101" pitchFamily="66" charset="0"/>
              </a:rPr>
              <a:t>найбільша</a:t>
            </a:r>
            <a:r>
              <a:rPr lang="ru-RU" sz="4000" b="1" i="1" dirty="0">
                <a:latin typeface="Monotype Corsiva" panose="03010101010201010101" pitchFamily="66" charset="0"/>
              </a:rPr>
              <a:t> </a:t>
            </a:r>
            <a:r>
              <a:rPr lang="ru-RU" sz="4000" b="1" i="1" dirty="0" err="1">
                <a:latin typeface="Monotype Corsiva" panose="03010101010201010101" pitchFamily="66" charset="0"/>
              </a:rPr>
              <a:t>низовина</a:t>
            </a:r>
            <a:r>
              <a:rPr lang="ru-RU" sz="4000" b="1" i="1" dirty="0">
                <a:latin typeface="Monotype Corsiva" panose="03010101010201010101" pitchFamily="66" charset="0"/>
              </a:rPr>
              <a:t> </a:t>
            </a:r>
            <a:r>
              <a:rPr lang="ru-RU" sz="4000" b="1" i="1" dirty="0" err="1">
                <a:latin typeface="Monotype Corsiva" panose="03010101010201010101" pitchFamily="66" charset="0"/>
              </a:rPr>
              <a:t>планети</a:t>
            </a:r>
            <a:r>
              <a:rPr lang="ru-RU" sz="4000" b="1" i="1" dirty="0">
                <a:latin typeface="Monotype Corsiva" panose="03010101010201010101" pitchFamily="66" charset="0"/>
              </a:rPr>
              <a:t> </a:t>
            </a:r>
            <a:endParaRPr lang="uk-UA" sz="4000" b="1" i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235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Рисунок 15" descr="kurort-bajjkals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284984"/>
            <a:ext cx="5319412" cy="34550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764704"/>
            <a:ext cx="5940152" cy="334025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39552" y="188640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АНДИ –  найдовші гори  </a:t>
            </a:r>
            <a:endParaRPr lang="ru-RU" sz="48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385</Words>
  <Application>Microsoft Office PowerPoint</Application>
  <PresentationFormat>Экран (4:3)</PresentationFormat>
  <Paragraphs>142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Monotype Corsiva</vt:lpstr>
      <vt:lpstr>Times New Roman</vt:lpstr>
      <vt:lpstr>Тема Office</vt:lpstr>
      <vt:lpstr>Презентация PowerPoint</vt:lpstr>
      <vt:lpstr>Найвищий діючий вулкан Льюльяйльяко. </vt:lpstr>
      <vt:lpstr>Презентация PowerPoint</vt:lpstr>
      <vt:lpstr>АНХЕЛЬ -  найвищий  водоспад </vt:lpstr>
      <vt:lpstr>ТІТІКАКА  -  найбільше високогірне озеро </vt:lpstr>
      <vt:lpstr> </vt:lpstr>
      <vt:lpstr>    </vt:lpstr>
      <vt:lpstr>Найкольоровіша річка Каньо-Крісталес </vt:lpstr>
      <vt:lpstr>Презентация PowerPoint</vt:lpstr>
      <vt:lpstr>АМАЗОНКА - найповноводніша  річка </vt:lpstr>
      <vt:lpstr> </vt:lpstr>
      <vt:lpstr> </vt:lpstr>
      <vt:lpstr> </vt:lpstr>
      <vt:lpstr> </vt:lpstr>
      <vt:lpstr>Тема:  Південна Америка.    Географічне  положення. Дослідження  і освоєння                             материка.</vt:lpstr>
      <vt:lpstr>Мета уроку: охарактеризувати фізико-географічне положення материка,ознайомитися з елементами берегової лінії, розвинути навички аналізу матеріалу, навички роботи з контурною картою, уміння працювати з настінною та електронною картами, вдосконалити вміння використовувати інформаційні ресурси; виховувати толерантність до думки інших, уважність, самостійність, креативність, уміння долати труднощі.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Площа Південної Америки – 17,8 млн. км2 ; (разом із островами) -18,3 млн.км2  –   4 місце серед материків;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Південна Америка.    Географічне  положення. Дослідження  і освоєння                                материка.</dc:title>
  <dc:creator>mypc</dc:creator>
  <cp:lastModifiedBy>Администратор</cp:lastModifiedBy>
  <cp:revision>98</cp:revision>
  <dcterms:created xsi:type="dcterms:W3CDTF">2015-11-06T17:28:06Z</dcterms:created>
  <dcterms:modified xsi:type="dcterms:W3CDTF">2021-11-25T16:37:21Z</dcterms:modified>
</cp:coreProperties>
</file>