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58" r:id="rId5"/>
    <p:sldId id="263" r:id="rId6"/>
    <p:sldId id="259" r:id="rId7"/>
    <p:sldId id="260" r:id="rId8"/>
    <p:sldId id="261" r:id="rId9"/>
    <p:sldId id="265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2113" y="1092200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uk-UA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Незвідана Україна</a:t>
            </a:r>
            <a:endParaRPr lang="uk-UA" sz="6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36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Бакота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90136" y="2164722"/>
            <a:ext cx="4313864" cy="3777622"/>
          </a:xfrm>
        </p:spPr>
        <p:txBody>
          <a:bodyPr>
            <a:normAutofit lnSpcReduction="10000"/>
          </a:bodyPr>
          <a:lstStyle/>
          <a:p>
            <a:r>
              <a:rPr lang="uk-UA" dirty="0" err="1"/>
              <a:t>Ба́кота</a:t>
            </a:r>
            <a:r>
              <a:rPr lang="uk-UA" dirty="0"/>
              <a:t> — затоплене село Кам'янець-Подільського району Хмельницької області. Давніше місто, столиця Пониззя княжих часів</a:t>
            </a:r>
            <a:r>
              <a:rPr lang="uk-UA" dirty="0" smtClean="0"/>
              <a:t>.</a:t>
            </a:r>
          </a:p>
          <a:p>
            <a:r>
              <a:rPr lang="uk-UA" dirty="0"/>
              <a:t>Сьогодні </a:t>
            </a:r>
            <a:r>
              <a:rPr lang="uk-UA" dirty="0" err="1"/>
              <a:t>Бакотою</a:t>
            </a:r>
            <a:r>
              <a:rPr lang="uk-UA" dirty="0"/>
              <a:t> умовно називаються місця вздовж берега Дністра, розташовані поблизу залишків монастиря</a:t>
            </a:r>
            <a:r>
              <a:rPr lang="uk-UA" dirty="0" smtClean="0"/>
              <a:t>.. </a:t>
            </a:r>
            <a:r>
              <a:rPr lang="uk-UA" dirty="0"/>
              <a:t>Мальовнича природа і романтичний імідж цих місць приваблюють сюди численні потоки паломників і мандрівників.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2133600"/>
            <a:ext cx="5105400" cy="3777622"/>
          </a:xfrm>
        </p:spPr>
      </p:pic>
    </p:spTree>
    <p:extLst>
      <p:ext uri="{BB962C8B-B14F-4D97-AF65-F5344CB8AC3E}">
        <p14:creationId xmlns:p14="http://schemas.microsoft.com/office/powerpoint/2010/main" val="289632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92312" y="2342322"/>
            <a:ext cx="3544888" cy="20193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uk-UA" sz="4000" dirty="0" smtClean="0"/>
              <a:t>Об'єкти які ми будем відвідувати</a:t>
            </a:r>
            <a:endParaRPr lang="uk-UA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4300" y="800100"/>
            <a:ext cx="5207000" cy="5321300"/>
          </a:xfrm>
        </p:spPr>
        <p:txBody>
          <a:bodyPr>
            <a:normAutofit fontScale="77500" lnSpcReduction="20000"/>
          </a:bodyPr>
          <a:lstStyle/>
          <a:p>
            <a:r>
              <a:rPr lang="uk-UA" sz="4400" dirty="0" smtClean="0"/>
              <a:t>Монастирок</a:t>
            </a:r>
          </a:p>
          <a:p>
            <a:r>
              <a:rPr lang="uk-UA" sz="4400" dirty="0" err="1" smtClean="0"/>
              <a:t>Стільсько</a:t>
            </a:r>
            <a:endParaRPr lang="uk-UA" sz="4400" dirty="0" smtClean="0"/>
          </a:p>
          <a:p>
            <a:r>
              <a:rPr lang="uk-UA" sz="4400" dirty="0" smtClean="0"/>
              <a:t>Печера</a:t>
            </a:r>
          </a:p>
          <a:p>
            <a:pPr marL="0" indent="0" algn="ctr">
              <a:buNone/>
            </a:pPr>
            <a:r>
              <a:rPr lang="uk-UA" sz="4400" dirty="0" err="1" smtClean="0"/>
              <a:t>Вертеба</a:t>
            </a:r>
            <a:endParaRPr lang="uk-UA" sz="4400" dirty="0" smtClean="0"/>
          </a:p>
          <a:p>
            <a:r>
              <a:rPr lang="uk-UA" sz="4400" dirty="0" smtClean="0"/>
              <a:t>Печера Кришталева</a:t>
            </a:r>
            <a:endParaRPr lang="uk-UA" sz="4400" dirty="0"/>
          </a:p>
          <a:p>
            <a:r>
              <a:rPr lang="uk-UA" sz="4400" dirty="0" err="1" smtClean="0"/>
              <a:t>Медобори</a:t>
            </a:r>
            <a:endParaRPr lang="uk-UA" sz="4400" dirty="0" smtClean="0"/>
          </a:p>
          <a:p>
            <a:r>
              <a:rPr lang="uk-UA" sz="4400" dirty="0" smtClean="0"/>
              <a:t>Національний природній парк Подільські Товтри</a:t>
            </a:r>
          </a:p>
          <a:p>
            <a:r>
              <a:rPr lang="uk-UA" sz="4400" dirty="0" err="1" smtClean="0"/>
              <a:t>Бакота</a:t>
            </a:r>
            <a:endParaRPr lang="uk-UA" sz="4400" dirty="0" smtClean="0"/>
          </a:p>
        </p:txBody>
      </p:sp>
    </p:spTree>
    <p:extLst>
      <p:ext uri="{BB962C8B-B14F-4D97-AF65-F5344CB8AC3E}">
        <p14:creationId xmlns:p14="http://schemas.microsoft.com/office/powerpoint/2010/main" val="3569044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Маршрут</a:t>
            </a:r>
            <a:endParaRPr lang="uk-UA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2429" y="1676400"/>
            <a:ext cx="813196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12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Монастирок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52600" y="2133600"/>
            <a:ext cx="5384800" cy="3777622"/>
          </a:xfrm>
        </p:spPr>
        <p:txBody>
          <a:bodyPr>
            <a:noAutofit/>
          </a:bodyPr>
          <a:lstStyle/>
          <a:p>
            <a:r>
              <a:rPr lang="uk-UA" sz="2400" dirty="0" smtClean="0"/>
              <a:t>Монастирок знаходиться у Лісниках передмістя Бережан.</a:t>
            </a:r>
            <a:r>
              <a:rPr lang="ru-RU" sz="2400" dirty="0"/>
              <a:t> Природа тут </a:t>
            </a:r>
            <a:r>
              <a:rPr lang="ru-RU" sz="2400" dirty="0" err="1"/>
              <a:t>чудова</a:t>
            </a:r>
            <a:r>
              <a:rPr lang="ru-RU" sz="2400" dirty="0"/>
              <a:t>, </a:t>
            </a:r>
            <a:r>
              <a:rPr lang="ru-RU" sz="2400" dirty="0" err="1"/>
              <a:t>дуже</a:t>
            </a:r>
            <a:r>
              <a:rPr lang="ru-RU" sz="2400" dirty="0"/>
              <a:t> </a:t>
            </a:r>
            <a:r>
              <a:rPr lang="ru-RU" sz="2400" dirty="0" err="1"/>
              <a:t>пишна</a:t>
            </a:r>
            <a:r>
              <a:rPr lang="ru-RU" sz="2400" dirty="0"/>
              <a:t> зелень, </a:t>
            </a:r>
            <a:r>
              <a:rPr lang="ru-RU" sz="2400" dirty="0" err="1"/>
              <a:t>високі</a:t>
            </a:r>
            <a:r>
              <a:rPr lang="ru-RU" sz="2400" dirty="0"/>
              <a:t> </a:t>
            </a:r>
            <a:r>
              <a:rPr lang="ru-RU" sz="2400" dirty="0" err="1"/>
              <a:t>стрункі</a:t>
            </a:r>
            <a:r>
              <a:rPr lang="ru-RU" sz="2400" dirty="0"/>
              <a:t> дерева,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мальовниче</a:t>
            </a:r>
            <a:r>
              <a:rPr lang="ru-RU" sz="2400" dirty="0"/>
              <a:t> озеро. Але все ж таки головною </a:t>
            </a:r>
            <a:r>
              <a:rPr lang="ru-RU" sz="2400" dirty="0" err="1"/>
              <a:t>принадою</a:t>
            </a:r>
            <a:r>
              <a:rPr lang="ru-RU" sz="2400" dirty="0"/>
              <a:t> урочища </a:t>
            </a:r>
            <a:r>
              <a:rPr lang="ru-RU" sz="2400" dirty="0" err="1"/>
              <a:t>Монастирок</a:t>
            </a:r>
            <a:r>
              <a:rPr lang="ru-RU" sz="2400" dirty="0"/>
              <a:t> є так званий </a:t>
            </a:r>
            <a:r>
              <a:rPr lang="ru-RU" sz="2400" dirty="0" err="1"/>
              <a:t>Чортів</a:t>
            </a:r>
            <a:r>
              <a:rPr lang="ru-RU" sz="2400" dirty="0"/>
              <a:t> </a:t>
            </a:r>
            <a:r>
              <a:rPr lang="ru-RU" sz="2400" dirty="0" err="1"/>
              <a:t>Камінь</a:t>
            </a:r>
            <a:r>
              <a:rPr lang="ru-RU" sz="2400" dirty="0"/>
              <a:t> – </a:t>
            </a:r>
            <a:r>
              <a:rPr lang="ru-RU" sz="2400" dirty="0" err="1"/>
              <a:t>пісковик</a:t>
            </a:r>
            <a:r>
              <a:rPr lang="ru-RU" sz="2400" dirty="0"/>
              <a:t> </a:t>
            </a:r>
            <a:r>
              <a:rPr lang="ru-RU" sz="2400" dirty="0" err="1"/>
              <a:t>висотою</a:t>
            </a:r>
            <a:r>
              <a:rPr lang="ru-RU" sz="2400" dirty="0"/>
              <a:t> </a:t>
            </a:r>
            <a:r>
              <a:rPr lang="ru-RU" sz="2400" dirty="0" err="1"/>
              <a:t>п’ять</a:t>
            </a:r>
            <a:r>
              <a:rPr lang="ru-RU" sz="2400" dirty="0"/>
              <a:t> </a:t>
            </a:r>
            <a:r>
              <a:rPr lang="ru-RU" sz="2400" dirty="0" err="1"/>
              <a:t>метрів</a:t>
            </a:r>
            <a:r>
              <a:rPr lang="ru-RU" sz="2400" dirty="0"/>
              <a:t>.</a:t>
            </a:r>
            <a:endParaRPr lang="uk-UA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076" y="2133600"/>
            <a:ext cx="4601537" cy="3777622"/>
          </a:xfrm>
        </p:spPr>
      </p:pic>
    </p:spTree>
    <p:extLst>
      <p:ext uri="{BB962C8B-B14F-4D97-AF65-F5344CB8AC3E}">
        <p14:creationId xmlns:p14="http://schemas.microsoft.com/office/powerpoint/2010/main" val="2323425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Стільсько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471988" cy="4127500"/>
          </a:xfrm>
        </p:spPr>
        <p:txBody>
          <a:bodyPr>
            <a:normAutofit fontScale="92500" lnSpcReduction="10000"/>
          </a:bodyPr>
          <a:lstStyle/>
          <a:p>
            <a:r>
              <a:rPr lang="uk-UA" dirty="0" err="1"/>
              <a:t>Сті́льське</a:t>
            </a:r>
            <a:r>
              <a:rPr lang="uk-UA" dirty="0"/>
              <a:t> </a:t>
            </a:r>
            <a:r>
              <a:rPr lang="uk-UA" dirty="0" err="1"/>
              <a:t>городи́ще</a:t>
            </a:r>
            <a:r>
              <a:rPr lang="uk-UA" dirty="0"/>
              <a:t> — середньовічне городище білих хорватів на території Західної України. Розташоване вздовж східних околиць сіл </a:t>
            </a:r>
            <a:r>
              <a:rPr lang="uk-UA" dirty="0" err="1"/>
              <a:t>Стільсько</a:t>
            </a:r>
            <a:r>
              <a:rPr lang="uk-UA" dirty="0"/>
              <a:t> і </a:t>
            </a:r>
            <a:r>
              <a:rPr lang="uk-UA" dirty="0" err="1"/>
              <a:t>Дуброва</a:t>
            </a:r>
            <a:r>
              <a:rPr lang="uk-UA" dirty="0"/>
              <a:t> Миколаївського району Львівської області. У 2001 році </a:t>
            </a:r>
            <a:r>
              <a:rPr lang="uk-UA" dirty="0" err="1"/>
              <a:t>Стільське</a:t>
            </a:r>
            <a:r>
              <a:rPr lang="uk-UA" dirty="0"/>
              <a:t> городище внесли до Державного реєстру нерухомих пам'яток </a:t>
            </a:r>
            <a:r>
              <a:rPr lang="uk-UA" dirty="0" smtClean="0"/>
              <a:t>України. </a:t>
            </a:r>
            <a:r>
              <a:rPr lang="uk-UA" dirty="0"/>
              <a:t>Усупереч міжнародному визнанню унікальної пам'ятки давньоруської історії та культури вимоги і постанови не було виконано, наукові дослідження припинено. Через це історичне середовище </a:t>
            </a:r>
            <a:r>
              <a:rPr lang="uk-UA" dirty="0" err="1"/>
              <a:t>Стільського</a:t>
            </a:r>
            <a:r>
              <a:rPr lang="uk-UA" dirty="0"/>
              <a:t> городища руйнується.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215" y="2260601"/>
            <a:ext cx="4893733" cy="3670300"/>
          </a:xfrm>
        </p:spPr>
      </p:pic>
    </p:spTree>
    <p:extLst>
      <p:ext uri="{BB962C8B-B14F-4D97-AF65-F5344CB8AC3E}">
        <p14:creationId xmlns:p14="http://schemas.microsoft.com/office/powerpoint/2010/main" val="198845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Печера </a:t>
            </a:r>
            <a:r>
              <a:rPr lang="uk-UA" dirty="0" err="1" smtClean="0"/>
              <a:t>Вертеба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28700" y="1741026"/>
            <a:ext cx="4775201" cy="4723274"/>
          </a:xfrm>
        </p:spPr>
        <p:txBody>
          <a:bodyPr>
            <a:normAutofit/>
          </a:bodyPr>
          <a:lstStyle/>
          <a:p>
            <a:r>
              <a:rPr lang="ru-RU" dirty="0" err="1"/>
              <a:t>Верте́ба</a:t>
            </a:r>
            <a:r>
              <a:rPr lang="ru-RU" dirty="0"/>
              <a:t> — </a:t>
            </a:r>
            <a:r>
              <a:rPr lang="ru-RU" dirty="0" err="1"/>
              <a:t>гіпсова</a:t>
            </a:r>
            <a:r>
              <a:rPr lang="ru-RU" dirty="0"/>
              <a:t> </a:t>
            </a:r>
            <a:r>
              <a:rPr lang="ru-RU" dirty="0" err="1"/>
              <a:t>печера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. </a:t>
            </a:r>
            <a:r>
              <a:rPr lang="ru-RU" dirty="0" err="1"/>
              <a:t>Розташована</a:t>
            </a:r>
            <a:r>
              <a:rPr lang="ru-RU" dirty="0"/>
              <a:t> в межах </a:t>
            </a:r>
            <a:r>
              <a:rPr lang="ru-RU" dirty="0" err="1"/>
              <a:t>Борщівського</a:t>
            </a:r>
            <a:r>
              <a:rPr lang="ru-RU" dirty="0"/>
              <a:t> району </a:t>
            </a:r>
            <a:r>
              <a:rPr lang="ru-RU" dirty="0" err="1"/>
              <a:t>Тернопільської</a:t>
            </a:r>
            <a:r>
              <a:rPr lang="ru-RU" dirty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. </a:t>
            </a:r>
            <a:r>
              <a:rPr lang="ru-RU" dirty="0"/>
              <a:t>2005 </a:t>
            </a:r>
            <a:r>
              <a:rPr lang="ru-RU" dirty="0" err="1"/>
              <a:t>році</a:t>
            </a:r>
            <a:r>
              <a:rPr lang="ru-RU" dirty="0"/>
              <a:t> з </a:t>
            </a:r>
            <a:r>
              <a:rPr lang="ru-RU" dirty="0" err="1"/>
              <a:t>печери</a:t>
            </a:r>
            <a:r>
              <a:rPr lang="ru-RU" dirty="0"/>
              <a:t> </a:t>
            </a:r>
            <a:r>
              <a:rPr lang="ru-RU" dirty="0" err="1"/>
              <a:t>Вертеба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отримані</a:t>
            </a:r>
            <a:r>
              <a:rPr lang="ru-RU" dirty="0"/>
              <a:t> </a:t>
            </a:r>
            <a:r>
              <a:rPr lang="ru-RU" dirty="0" err="1"/>
              <a:t>перші</a:t>
            </a:r>
            <a:r>
              <a:rPr lang="ru-RU" dirty="0"/>
              <a:t> за </a:t>
            </a:r>
            <a:r>
              <a:rPr lang="ru-RU" dirty="0" err="1"/>
              <a:t>історію</a:t>
            </a:r>
            <a:r>
              <a:rPr lang="ru-RU" dirty="0"/>
              <a:t>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трипільської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зразки</a:t>
            </a:r>
            <a:r>
              <a:rPr lang="ru-RU" dirty="0"/>
              <a:t> для </a:t>
            </a:r>
            <a:r>
              <a:rPr lang="ru-RU" dirty="0" err="1"/>
              <a:t>генетичного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. </a:t>
            </a:r>
            <a:r>
              <a:rPr lang="ru-RU" dirty="0" err="1"/>
              <a:t>Восьмирічні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засвідчили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трипільці</a:t>
            </a:r>
            <a:r>
              <a:rPr lang="ru-RU" dirty="0"/>
              <a:t> несли в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материнські</a:t>
            </a:r>
            <a:r>
              <a:rPr lang="ru-RU" dirty="0"/>
              <a:t> </a:t>
            </a:r>
            <a:r>
              <a:rPr lang="ru-RU" dirty="0" err="1"/>
              <a:t>генетичні</a:t>
            </a:r>
            <a:r>
              <a:rPr lang="ru-RU" dirty="0"/>
              <a:t> </a:t>
            </a:r>
            <a:r>
              <a:rPr lang="ru-RU" dirty="0" err="1"/>
              <a:t>лінії</a:t>
            </a:r>
            <a:r>
              <a:rPr lang="ru-RU" dirty="0"/>
              <a:t>, </a:t>
            </a:r>
            <a:r>
              <a:rPr lang="ru-RU" dirty="0" err="1" smtClean="0"/>
              <a:t>характерні</a:t>
            </a:r>
            <a:r>
              <a:rPr lang="ru-RU" dirty="0" smtClean="0"/>
              <a:t> для </a:t>
            </a:r>
            <a:r>
              <a:rPr lang="ru-RU" dirty="0" err="1" smtClean="0"/>
              <a:t>всієї</a:t>
            </a:r>
            <a:r>
              <a:rPr lang="ru-RU" dirty="0" smtClean="0"/>
              <a:t> </a:t>
            </a:r>
            <a:r>
              <a:rPr lang="ru-RU" dirty="0" err="1" smtClean="0"/>
              <a:t>землеробської</a:t>
            </a:r>
            <a:r>
              <a:rPr lang="ru-RU" dirty="0" smtClean="0"/>
              <a:t>  </a:t>
            </a:r>
            <a:r>
              <a:rPr lang="ru-RU" dirty="0" err="1" smtClean="0"/>
              <a:t>неолітичної</a:t>
            </a:r>
            <a:r>
              <a:rPr lang="ru-RU" dirty="0" smtClean="0"/>
              <a:t>, </a:t>
            </a:r>
            <a:r>
              <a:rPr lang="ru-RU" dirty="0"/>
              <a:t>яка </a:t>
            </a:r>
            <a:r>
              <a:rPr lang="ru-RU" dirty="0" err="1"/>
              <a:t>започаткована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/>
              <a:t>Малої</a:t>
            </a:r>
            <a:r>
              <a:rPr lang="ru-RU" dirty="0"/>
              <a:t> </a:t>
            </a:r>
            <a:r>
              <a:rPr lang="ru-RU" dirty="0" err="1"/>
              <a:t>Азії</a:t>
            </a:r>
            <a:r>
              <a:rPr lang="ru-RU" dirty="0"/>
              <a:t> — </a:t>
            </a:r>
            <a:r>
              <a:rPr lang="ru-RU" dirty="0" err="1"/>
              <a:t>прабатьківщини</a:t>
            </a:r>
            <a:r>
              <a:rPr lang="ru-RU" dirty="0"/>
              <a:t> </a:t>
            </a:r>
            <a:r>
              <a:rPr lang="ru-RU" dirty="0" err="1"/>
              <a:t>європейського</a:t>
            </a:r>
            <a:r>
              <a:rPr lang="ru-RU" dirty="0"/>
              <a:t> </a:t>
            </a:r>
            <a:r>
              <a:rPr lang="ru-RU" dirty="0" err="1"/>
              <a:t>сільського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. </a:t>
            </a:r>
            <a:endParaRPr lang="uk-UA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420" y="3010463"/>
            <a:ext cx="4069809" cy="3052356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461" y="1741026"/>
            <a:ext cx="3175000" cy="2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77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Печера Кришталева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35212" y="2238061"/>
            <a:ext cx="4313864" cy="3777622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Екскурсійний </a:t>
            </a:r>
            <a:r>
              <a:rPr lang="uk-UA" dirty="0"/>
              <a:t>маршрут печери має електричне освітлення і досить зручний. Для його проходження не потрібно спеціального спорядження та одягу. Але деякі </a:t>
            </a:r>
            <a:r>
              <a:rPr lang="uk-UA" dirty="0" err="1"/>
              <a:t>позамаршрутні</a:t>
            </a:r>
            <a:r>
              <a:rPr lang="uk-UA" dirty="0"/>
              <a:t> ділянки печери закриті для туристів з метою запобігання порушенню мікроклімату печери та негативному впливові на ріст і збереження кристалів.</a:t>
            </a:r>
          </a:p>
          <a:p>
            <a:endParaRPr lang="uk-UA" dirty="0"/>
          </a:p>
          <a:p>
            <a:r>
              <a:rPr lang="uk-UA" dirty="0"/>
              <a:t>Перед гостями печери — два з половиною кілометри екскурсійної траси, півтори години шляху у світі казки.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72" y="2238061"/>
            <a:ext cx="4479927" cy="3568700"/>
          </a:xfrm>
        </p:spPr>
      </p:pic>
    </p:spTree>
    <p:extLst>
      <p:ext uri="{BB962C8B-B14F-4D97-AF65-F5344CB8AC3E}">
        <p14:creationId xmlns:p14="http://schemas.microsoft.com/office/powerpoint/2010/main" val="768735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Медобори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/>
              <a:t>Унікальність </a:t>
            </a:r>
            <a:r>
              <a:rPr lang="uk-UA" dirty="0" err="1"/>
              <a:t>Товтрівського</a:t>
            </a:r>
            <a:r>
              <a:rPr lang="uk-UA" dirty="0"/>
              <a:t> кряжу полягає в тому, що це гірське пасмо </a:t>
            </a:r>
            <a:r>
              <a:rPr lang="uk-UA" dirty="0" err="1"/>
              <a:t>виникло</a:t>
            </a:r>
            <a:r>
              <a:rPr lang="uk-UA" dirty="0"/>
              <a:t> не внаслідок тектонічних </a:t>
            </a:r>
            <a:r>
              <a:rPr lang="uk-UA" dirty="0" smtClean="0"/>
              <a:t>рухів, </a:t>
            </a:r>
            <a:r>
              <a:rPr lang="uk-UA" dirty="0"/>
              <a:t>а в результаті </a:t>
            </a:r>
            <a:r>
              <a:rPr lang="uk-UA" dirty="0" err="1"/>
              <a:t>відкладень</a:t>
            </a:r>
            <a:r>
              <a:rPr lang="uk-UA" dirty="0"/>
              <a:t> скелетів давніх організмів: молюсків, коралів та ін.</a:t>
            </a:r>
          </a:p>
          <a:p>
            <a:r>
              <a:rPr lang="uk-UA" dirty="0"/>
              <a:t>В давні часи тут було Сарматське море, а </a:t>
            </a:r>
            <a:r>
              <a:rPr lang="uk-UA" dirty="0" err="1"/>
              <a:t>Медобори</a:t>
            </a:r>
            <a:r>
              <a:rPr lang="uk-UA" dirty="0"/>
              <a:t> - це фактично кораловий риф, який під час горотворення у Карпатах піднявся з моря разом з Подільською височиною. Сьогодні Товтри тягнуться </a:t>
            </a:r>
            <a:r>
              <a:rPr lang="uk-UA" dirty="0" smtClean="0"/>
              <a:t>територією</a:t>
            </a:r>
          </a:p>
          <a:p>
            <a:r>
              <a:rPr lang="uk-UA" dirty="0" smtClean="0"/>
              <a:t>Тернопільської </a:t>
            </a:r>
            <a:r>
              <a:rPr lang="uk-UA" dirty="0"/>
              <a:t>областей, а загальна довжина кряжу становить близько 200 кілометрів</a:t>
            </a:r>
            <a:r>
              <a:rPr lang="uk-UA" dirty="0" smtClean="0"/>
              <a:t>. 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869" y="2247901"/>
            <a:ext cx="4286250" cy="3371850"/>
          </a:xfrm>
        </p:spPr>
      </p:pic>
    </p:spTree>
    <p:extLst>
      <p:ext uri="{BB962C8B-B14F-4D97-AF65-F5344CB8AC3E}">
        <p14:creationId xmlns:p14="http://schemas.microsoft.com/office/powerpoint/2010/main" val="345966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5701" y="624110"/>
            <a:ext cx="9078912" cy="1420590"/>
          </a:xfrm>
        </p:spPr>
        <p:txBody>
          <a:bodyPr/>
          <a:lstStyle/>
          <a:p>
            <a:r>
              <a:rPr lang="ru-RU" dirty="0" err="1"/>
              <a:t>Національний</a:t>
            </a:r>
            <a:r>
              <a:rPr lang="ru-RU" dirty="0"/>
              <a:t> </a:t>
            </a:r>
            <a:r>
              <a:rPr lang="ru-RU" dirty="0" err="1"/>
              <a:t>природній</a:t>
            </a:r>
            <a:r>
              <a:rPr lang="ru-RU" dirty="0"/>
              <a:t> парк </a:t>
            </a:r>
            <a:r>
              <a:rPr lang="ru-RU" dirty="0" err="1"/>
              <a:t>Подільські</a:t>
            </a:r>
            <a:r>
              <a:rPr lang="ru-RU" dirty="0"/>
              <a:t> </a:t>
            </a:r>
            <a:r>
              <a:rPr lang="ru-RU" dirty="0" err="1"/>
              <a:t>Товтри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6916" y="2044700"/>
            <a:ext cx="5334000" cy="4425322"/>
          </a:xfrm>
        </p:spPr>
        <p:txBody>
          <a:bodyPr>
            <a:normAutofit fontScale="85000" lnSpcReduction="10000"/>
          </a:bodyPr>
          <a:lstStyle/>
          <a:p>
            <a:r>
              <a:rPr lang="uk-UA" dirty="0"/>
              <a:t>Товтри – це залишки узбережних рифів, витягнених паралельно давній береговій лінії. Аналогів у світі немає, але подібні за геологічними структурами скелясті гряди є у Великобританії та США…</a:t>
            </a:r>
          </a:p>
          <a:p>
            <a:endParaRPr lang="uk-UA" dirty="0"/>
          </a:p>
          <a:p>
            <a:r>
              <a:rPr lang="uk-UA" dirty="0"/>
              <a:t>Товтри – це місцева назва скелястої дугоподібної гряди, висота якої у межах Національного природного парку сягає в середньому 400 метрів над рівнем моря. Над оточуючою рівниною ця гряда піднімається на 60-65 м.</a:t>
            </a:r>
          </a:p>
          <a:p>
            <a:endParaRPr lang="uk-UA" dirty="0"/>
          </a:p>
          <a:p>
            <a:r>
              <a:rPr lang="uk-UA" dirty="0"/>
              <a:t>Подільські Товтри відзначаються своєю геологічною будовою, рідкісною та невластивою для рівнинно-</a:t>
            </a:r>
            <a:r>
              <a:rPr lang="uk-UA" dirty="0" err="1"/>
              <a:t>платформених</a:t>
            </a:r>
            <a:r>
              <a:rPr lang="uk-UA" dirty="0"/>
              <a:t> областей. У цьому сенсі вони являють собою сукупність викопних рифових споруд узбережжя бар’єрного характеру, що утворилися у мілководних морях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916" y="2024021"/>
            <a:ext cx="5943000" cy="397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02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170</TotalTime>
  <Words>491</Words>
  <Application>Microsoft Office PowerPoint</Application>
  <PresentationFormat>Широкоэкранный</PresentationFormat>
  <Paragraphs>34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Легкий дым</vt:lpstr>
      <vt:lpstr>Незвідана Україна</vt:lpstr>
      <vt:lpstr>Презентация PowerPoint</vt:lpstr>
      <vt:lpstr>Маршрут</vt:lpstr>
      <vt:lpstr>Монастирок</vt:lpstr>
      <vt:lpstr>Стільсько</vt:lpstr>
      <vt:lpstr>Печера Вертеба</vt:lpstr>
      <vt:lpstr>Печера Кришталева</vt:lpstr>
      <vt:lpstr>Медобори</vt:lpstr>
      <vt:lpstr>Національний природній парк Подільські Товтри</vt:lpstr>
      <vt:lpstr>Бакота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Незвідана Україна</dc:title>
  <dc:creator>Администратор</dc:creator>
  <cp:lastModifiedBy>User</cp:lastModifiedBy>
  <cp:revision>12</cp:revision>
  <dcterms:created xsi:type="dcterms:W3CDTF">2016-04-19T11:26:33Z</dcterms:created>
  <dcterms:modified xsi:type="dcterms:W3CDTF">2023-02-08T14:04:05Z</dcterms:modified>
</cp:coreProperties>
</file>