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6" r:id="rId6"/>
    <p:sldId id="267" r:id="rId7"/>
    <p:sldId id="268" r:id="rId8"/>
    <p:sldId id="269" r:id="rId9"/>
    <p:sldId id="263" r:id="rId10"/>
    <p:sldId id="260" r:id="rId11"/>
    <p:sldId id="262" r:id="rId12"/>
    <p:sldId id="264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7" y="3064931"/>
            <a:ext cx="6815669" cy="1515533"/>
          </a:xfrm>
        </p:spPr>
        <p:txBody>
          <a:bodyPr/>
          <a:lstStyle/>
          <a:p>
            <a:r>
              <a:rPr lang="uk-UA" sz="4000" dirty="0" smtClean="0"/>
              <a:t>Зміна природи материка Євразія людиною.  Найвідоміші об</a:t>
            </a:r>
            <a:r>
              <a:rPr lang="en-US" sz="4000" dirty="0" smtClean="0"/>
              <a:t>’</a:t>
            </a:r>
            <a:r>
              <a:rPr lang="uk-UA" sz="4000" dirty="0" err="1" smtClean="0"/>
              <a:t>єкти</a:t>
            </a:r>
            <a:r>
              <a:rPr lang="uk-UA" sz="4000" dirty="0" smtClean="0"/>
              <a:t> , віднесені до Світової природної спадщини ЮНЕСКО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2706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Гора Афон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489200"/>
            <a:ext cx="4533900" cy="315649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27700" y="2489200"/>
            <a:ext cx="5740400" cy="3949700"/>
          </a:xfrm>
        </p:spPr>
        <p:txBody>
          <a:bodyPr>
            <a:normAutofit fontScale="47500" lnSpcReduction="20000"/>
          </a:bodyPr>
          <a:lstStyle/>
          <a:p>
            <a:r>
              <a:rPr lang="uk-UA" sz="3500" dirty="0" smtClean="0"/>
              <a:t>Візантійський імператор Костянтин </a:t>
            </a:r>
            <a:r>
              <a:rPr lang="uk-UA" sz="3500" dirty="0" err="1" smtClean="0"/>
              <a:t>Погонат</a:t>
            </a:r>
            <a:r>
              <a:rPr lang="uk-UA" sz="3500" dirty="0" smtClean="0"/>
              <a:t> віддав півострів </a:t>
            </a:r>
            <a:r>
              <a:rPr lang="uk-UA" sz="3500" dirty="0" err="1" smtClean="0"/>
              <a:t>Айон-Орос</a:t>
            </a:r>
            <a:r>
              <a:rPr lang="uk-UA" sz="3500" dirty="0" smtClean="0"/>
              <a:t> у виключне володіння монахів (ченців). У 8 столітті грецькі самітники створили на Афоні так звану чернечу республіку. Згодом на Афоні </a:t>
            </a:r>
            <a:r>
              <a:rPr lang="uk-UA" sz="3500" dirty="0" err="1" smtClean="0"/>
              <a:t>виникло</a:t>
            </a:r>
            <a:r>
              <a:rPr lang="uk-UA" sz="3500" dirty="0" smtClean="0"/>
              <a:t> до 20 укріплених чоловічих монастирів, і він став відігравати роль великого релігійного центру православної церкви.</a:t>
            </a:r>
          </a:p>
          <a:p>
            <a:r>
              <a:rPr lang="uk-UA" sz="3500" dirty="0" smtClean="0"/>
              <a:t>Нині Афон — релігійний, науковий і туристичний центр. Управління здійснюють представники монастирів — свята община. Найвища юрисдикція належить Константинопольському патріархату Грецької православної церкви.</a:t>
            </a:r>
          </a:p>
          <a:p>
            <a:r>
              <a:rPr lang="uk-UA" sz="3500" dirty="0" smtClean="0"/>
              <a:t>У монастирях Афона зберігається приблизно 10 тисяч грецьких, слов'янських, арабських рукописів, цінні мистецькі твори. Збірки досі мало досліджені науковцями.</a:t>
            </a:r>
          </a:p>
          <a:p>
            <a:r>
              <a:rPr lang="uk-UA" sz="3500" dirty="0" smtClean="0"/>
              <a:t>Доступ жінкам на Афон заборонено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2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Дорога </a:t>
            </a:r>
            <a:r>
              <a:rPr lang="ru-RU" dirty="0" err="1"/>
              <a:t>Гігантів</a:t>
            </a:r>
            <a:r>
              <a:rPr lang="ru-RU" dirty="0"/>
              <a:t> та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 smtClean="0"/>
              <a:t>неї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6" y="2560320"/>
            <a:ext cx="4987864" cy="331012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8294" y="2413000"/>
            <a:ext cx="4718304" cy="392734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одній</a:t>
            </a:r>
            <a:r>
              <a:rPr lang="ru-RU" dirty="0"/>
              <a:t> з </a:t>
            </a:r>
            <a:r>
              <a:rPr lang="ru-RU" dirty="0" err="1" smtClean="0"/>
              <a:t>оповідей</a:t>
            </a:r>
            <a:r>
              <a:rPr lang="ru-RU" dirty="0" smtClean="0"/>
              <a:t>  </a:t>
            </a:r>
            <a:r>
              <a:rPr lang="ru-RU" dirty="0" err="1"/>
              <a:t>мовиться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Фінн</a:t>
            </a:r>
            <a:r>
              <a:rPr lang="ru-RU" dirty="0"/>
              <a:t> Мак </a:t>
            </a:r>
            <a:r>
              <a:rPr lang="ru-RU" dirty="0" err="1"/>
              <a:t>Кумал</a:t>
            </a:r>
            <a:r>
              <a:rPr lang="ru-RU" dirty="0"/>
              <a:t>, </a:t>
            </a:r>
            <a:r>
              <a:rPr lang="ru-RU" dirty="0" err="1"/>
              <a:t>вирішивши</a:t>
            </a:r>
            <a:r>
              <a:rPr lang="ru-RU" dirty="0"/>
              <a:t> </a:t>
            </a:r>
            <a:r>
              <a:rPr lang="ru-RU" dirty="0" err="1"/>
              <a:t>битися</a:t>
            </a:r>
            <a:r>
              <a:rPr lang="ru-RU" dirty="0"/>
              <a:t> з </a:t>
            </a:r>
            <a:r>
              <a:rPr lang="ru-RU" dirty="0" err="1"/>
              <a:t>жахливим</a:t>
            </a:r>
            <a:r>
              <a:rPr lang="ru-RU" dirty="0"/>
              <a:t> </a:t>
            </a:r>
            <a:r>
              <a:rPr lang="ru-RU" dirty="0" err="1"/>
              <a:t>однооким</a:t>
            </a:r>
            <a:r>
              <a:rPr lang="ru-RU" dirty="0"/>
              <a:t> супротивником </a:t>
            </a:r>
            <a:r>
              <a:rPr lang="ru-RU" dirty="0" err="1"/>
              <a:t>Голлом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замочити</a:t>
            </a:r>
            <a:r>
              <a:rPr lang="ru-RU" dirty="0"/>
              <a:t> ноги, вбив в дно </a:t>
            </a:r>
            <a:r>
              <a:rPr lang="ru-RU" dirty="0" err="1"/>
              <a:t>Ірландського</a:t>
            </a:r>
            <a:r>
              <a:rPr lang="ru-RU" dirty="0"/>
              <a:t> моря ряд колон і таким чином </a:t>
            </a:r>
            <a:r>
              <a:rPr lang="ru-RU" dirty="0" err="1"/>
              <a:t>побудував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. </a:t>
            </a:r>
            <a:r>
              <a:rPr lang="ru-RU" dirty="0" err="1"/>
              <a:t>Втомившись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приліг</a:t>
            </a:r>
            <a:r>
              <a:rPr lang="ru-RU" dirty="0"/>
              <a:t> </a:t>
            </a:r>
            <a:r>
              <a:rPr lang="ru-RU" dirty="0" err="1"/>
              <a:t>відпочити</a:t>
            </a:r>
            <a:r>
              <a:rPr lang="ru-RU" dirty="0"/>
              <a:t>.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Голл</a:t>
            </a:r>
            <a:r>
              <a:rPr lang="ru-RU" dirty="0"/>
              <a:t> сам </a:t>
            </a:r>
            <a:r>
              <a:rPr lang="ru-RU" dirty="0" err="1"/>
              <a:t>перейшов</a:t>
            </a:r>
            <a:r>
              <a:rPr lang="ru-RU" dirty="0"/>
              <a:t> по мосту до </a:t>
            </a:r>
            <a:r>
              <a:rPr lang="ru-RU" dirty="0" err="1"/>
              <a:t>Ірландії</a:t>
            </a:r>
            <a:r>
              <a:rPr lang="ru-RU" dirty="0"/>
              <a:t>, і </a:t>
            </a:r>
            <a:r>
              <a:rPr lang="ru-RU" dirty="0" err="1"/>
              <a:t>з'явився</a:t>
            </a:r>
            <a:r>
              <a:rPr lang="ru-RU" dirty="0"/>
              <a:t> до </a:t>
            </a:r>
            <a:r>
              <a:rPr lang="ru-RU" dirty="0" err="1"/>
              <a:t>Фінна</a:t>
            </a:r>
            <a:r>
              <a:rPr lang="ru-RU" dirty="0"/>
              <a:t>. Дружина </a:t>
            </a:r>
            <a:r>
              <a:rPr lang="ru-RU" dirty="0" err="1"/>
              <a:t>Фінна</a:t>
            </a:r>
            <a:r>
              <a:rPr lang="ru-RU" dirty="0"/>
              <a:t>, </a:t>
            </a:r>
            <a:r>
              <a:rPr lang="ru-RU" dirty="0" err="1"/>
              <a:t>вказавши</a:t>
            </a:r>
            <a:r>
              <a:rPr lang="ru-RU" dirty="0"/>
              <a:t> на </a:t>
            </a:r>
            <a:r>
              <a:rPr lang="ru-RU" dirty="0" err="1"/>
              <a:t>сплячого</a:t>
            </a:r>
            <a:r>
              <a:rPr lang="ru-RU" dirty="0"/>
              <a:t> </a:t>
            </a:r>
            <a:r>
              <a:rPr lang="ru-RU" dirty="0" err="1"/>
              <a:t>чоловіка</a:t>
            </a:r>
            <a:r>
              <a:rPr lang="ru-RU" dirty="0"/>
              <a:t>, </a:t>
            </a:r>
            <a:r>
              <a:rPr lang="ru-RU" dirty="0" err="1"/>
              <a:t>збрехала</a:t>
            </a:r>
            <a:r>
              <a:rPr lang="ru-RU" dirty="0"/>
              <a:t>, сказавши,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немовля-син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вона </a:t>
            </a:r>
            <a:r>
              <a:rPr lang="ru-RU" dirty="0" err="1"/>
              <a:t>пригостила</a:t>
            </a:r>
            <a:r>
              <a:rPr lang="ru-RU" dirty="0"/>
              <a:t> </a:t>
            </a:r>
            <a:r>
              <a:rPr lang="ru-RU" dirty="0" err="1"/>
              <a:t>Голла</a:t>
            </a:r>
            <a:r>
              <a:rPr lang="ru-RU" dirty="0"/>
              <a:t> коржиками,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запекла </a:t>
            </a:r>
            <a:r>
              <a:rPr lang="ru-RU" dirty="0" err="1"/>
              <a:t>плоскі</a:t>
            </a:r>
            <a:r>
              <a:rPr lang="ru-RU" dirty="0"/>
              <a:t> </a:t>
            </a:r>
            <a:r>
              <a:rPr lang="ru-RU" dirty="0" err="1"/>
              <a:t>залізні</a:t>
            </a:r>
            <a:r>
              <a:rPr lang="ru-RU" dirty="0"/>
              <a:t> сковороди, і коли </a:t>
            </a:r>
            <a:r>
              <a:rPr lang="ru-RU" dirty="0" err="1"/>
              <a:t>велетень</a:t>
            </a:r>
            <a:r>
              <a:rPr lang="ru-RU" dirty="0"/>
              <a:t> почав </a:t>
            </a:r>
            <a:r>
              <a:rPr lang="ru-RU" dirty="0" err="1"/>
              <a:t>ламати</a:t>
            </a:r>
            <a:r>
              <a:rPr lang="ru-RU" dirty="0"/>
              <a:t> об них </a:t>
            </a:r>
            <a:r>
              <a:rPr lang="ru-RU" dirty="0" err="1"/>
              <a:t>зуби</a:t>
            </a:r>
            <a:r>
              <a:rPr lang="ru-RU" dirty="0"/>
              <a:t>, дала </a:t>
            </a:r>
            <a:r>
              <a:rPr lang="ru-RU" dirty="0" err="1"/>
              <a:t>другий</a:t>
            </a:r>
            <a:r>
              <a:rPr lang="ru-RU" dirty="0"/>
              <a:t> коржик, </a:t>
            </a:r>
            <a:r>
              <a:rPr lang="ru-RU" dirty="0" err="1"/>
              <a:t>простий</a:t>
            </a:r>
            <a:r>
              <a:rPr lang="ru-RU" dirty="0"/>
              <a:t>, </a:t>
            </a:r>
            <a:r>
              <a:rPr lang="ru-RU" dirty="0" err="1"/>
              <a:t>немовляті-Фінну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спокійно</a:t>
            </a:r>
            <a:r>
              <a:rPr lang="ru-RU" dirty="0"/>
              <a:t> </a:t>
            </a:r>
            <a:r>
              <a:rPr lang="ru-RU" dirty="0" err="1"/>
              <a:t>з'їв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. </a:t>
            </a:r>
            <a:r>
              <a:rPr lang="ru-RU" dirty="0" err="1"/>
              <a:t>Уявивши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же </a:t>
            </a:r>
            <a:r>
              <a:rPr lang="ru-RU" dirty="0" err="1"/>
              <a:t>гігантом</a:t>
            </a:r>
            <a:r>
              <a:rPr lang="ru-RU" dirty="0"/>
              <a:t> </a:t>
            </a:r>
            <a:r>
              <a:rPr lang="ru-RU" dirty="0" err="1"/>
              <a:t>виявиться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немаленького «</a:t>
            </a:r>
            <a:r>
              <a:rPr lang="ru-RU" dirty="0" err="1"/>
              <a:t>немовляти</a:t>
            </a:r>
            <a:r>
              <a:rPr lang="ru-RU" dirty="0"/>
              <a:t>», </a:t>
            </a:r>
            <a:r>
              <a:rPr lang="ru-RU" dirty="0" err="1"/>
              <a:t>Голл</a:t>
            </a:r>
            <a:r>
              <a:rPr lang="ru-RU" dirty="0"/>
              <a:t> в </a:t>
            </a:r>
            <a:r>
              <a:rPr lang="ru-RU" dirty="0" err="1"/>
              <a:t>жаху</a:t>
            </a:r>
            <a:r>
              <a:rPr lang="ru-RU" dirty="0"/>
              <a:t> </a:t>
            </a:r>
            <a:r>
              <a:rPr lang="ru-RU" dirty="0" err="1"/>
              <a:t>втік</a:t>
            </a:r>
            <a:r>
              <a:rPr lang="ru-RU" dirty="0"/>
              <a:t>, по </a:t>
            </a:r>
            <a:r>
              <a:rPr lang="ru-RU" dirty="0" err="1"/>
              <a:t>дорозі</a:t>
            </a:r>
            <a:r>
              <a:rPr lang="ru-RU" dirty="0"/>
              <a:t> </a:t>
            </a:r>
            <a:r>
              <a:rPr lang="ru-RU" dirty="0" err="1"/>
              <a:t>руйнуючи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1820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2" y="1045632"/>
            <a:ext cx="9601196" cy="1303867"/>
          </a:xfrm>
        </p:spPr>
        <p:txBody>
          <a:bodyPr>
            <a:normAutofit/>
          </a:bodyPr>
          <a:lstStyle/>
          <a:p>
            <a:r>
              <a:rPr lang="uk-UA" dirty="0"/>
              <a:t>Монастирі </a:t>
            </a:r>
            <a:r>
              <a:rPr lang="uk-UA" dirty="0" smtClean="0"/>
              <a:t>Метеори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2" y="2631186"/>
            <a:ext cx="4076700" cy="341934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37200" y="2560320"/>
            <a:ext cx="5499100" cy="3561080"/>
          </a:xfrm>
        </p:spPr>
        <p:txBody>
          <a:bodyPr>
            <a:normAutofit fontScale="62500" lnSpcReduction="20000"/>
          </a:bodyPr>
          <a:lstStyle/>
          <a:p>
            <a:r>
              <a:rPr lang="uk-UA" sz="2500" dirty="0"/>
              <a:t>Досі не встановлено, коли саме з'явились перші аскети на Метеорі. Вважають, що перші прибульці облаштувалися на скелі Святого Стефана у 12 столітті. Але перша спроба об'єднати монастирі належала монаху Нілу, який у 14 столітті поєднав ченців, що усамітнено жили у печерах </a:t>
            </a:r>
            <a:r>
              <a:rPr lang="uk-UA" sz="2500" dirty="0" smtClean="0"/>
              <a:t>скель. </a:t>
            </a:r>
            <a:r>
              <a:rPr lang="uk-UA" sz="2500" dirty="0"/>
              <a:t>Єдине, що </a:t>
            </a:r>
            <a:r>
              <a:rPr lang="uk-UA" sz="2500" dirty="0" err="1" smtClean="0"/>
              <a:t>збереглось</a:t>
            </a:r>
            <a:r>
              <a:rPr lang="uk-UA" sz="2500" dirty="0" smtClean="0"/>
              <a:t> </a:t>
            </a:r>
            <a:r>
              <a:rPr lang="uk-UA" sz="2500" dirty="0"/>
              <a:t>від монастиря, — це маленький храм Матері </a:t>
            </a:r>
            <a:r>
              <a:rPr lang="uk-UA" sz="2500" dirty="0" err="1"/>
              <a:t>Дуп'яні</a:t>
            </a:r>
            <a:r>
              <a:rPr lang="uk-UA" sz="2500" dirty="0"/>
              <a:t>, </a:t>
            </a:r>
            <a:r>
              <a:rPr lang="uk-UA" sz="2500" dirty="0" smtClean="0"/>
              <a:t>навпроти </a:t>
            </a:r>
            <a:r>
              <a:rPr lang="uk-UA" sz="2500" dirty="0"/>
              <a:t>монастиря Святого </a:t>
            </a:r>
            <a:r>
              <a:rPr lang="uk-UA" sz="2500" dirty="0" smtClean="0"/>
              <a:t>Миколая.</a:t>
            </a:r>
          </a:p>
          <a:p>
            <a:r>
              <a:rPr lang="uk-UA" sz="2500" dirty="0" smtClean="0"/>
              <a:t>Колись </a:t>
            </a:r>
            <a:r>
              <a:rPr lang="uk-UA" sz="2500" dirty="0"/>
              <a:t>на Метеорі було більше 20 монастирів, більшість яких виникла у 14 ст. Інколи засновниками ставали лише двоє, разом несли тягар самотності та віри, разом планували життя та утримували монастирі: як брати Максим та </a:t>
            </a:r>
            <a:r>
              <a:rPr lang="uk-UA" sz="2500" dirty="0" err="1"/>
              <a:t>Іосаф</a:t>
            </a:r>
            <a:r>
              <a:rPr lang="uk-UA" sz="2500" dirty="0"/>
              <a:t> — засновники монастиря </a:t>
            </a:r>
            <a:r>
              <a:rPr lang="uk-UA" sz="2500" dirty="0" err="1"/>
              <a:t>Русану</a:t>
            </a:r>
            <a:r>
              <a:rPr lang="uk-UA" sz="2500" dirty="0"/>
              <a:t>, </a:t>
            </a:r>
            <a:r>
              <a:rPr lang="uk-UA" sz="2500" dirty="0" err="1"/>
              <a:t>Нектарис</a:t>
            </a:r>
            <a:r>
              <a:rPr lang="uk-UA" sz="2500" dirty="0"/>
              <a:t> та </a:t>
            </a:r>
            <a:r>
              <a:rPr lang="uk-UA" sz="2500" dirty="0" err="1" smtClean="0"/>
              <a:t>Феофаніс</a:t>
            </a:r>
            <a:r>
              <a:rPr lang="uk-UA" sz="2500" dirty="0" smtClean="0"/>
              <a:t>, </a:t>
            </a:r>
            <a:r>
              <a:rPr lang="uk-UA" sz="2500" dirty="0"/>
              <a:t>Афанасій </a:t>
            </a:r>
            <a:r>
              <a:rPr lang="uk-UA" sz="2500" dirty="0" err="1"/>
              <a:t>Метеорський</a:t>
            </a:r>
            <a:r>
              <a:rPr lang="uk-UA" sz="2500" dirty="0"/>
              <a:t> та старець Григорій </a:t>
            </a:r>
            <a:r>
              <a:rPr lang="uk-UA" sz="2500" dirty="0" err="1"/>
              <a:t>Синаїт</a:t>
            </a:r>
            <a:r>
              <a:rPr lang="uk-UA" sz="2500" dirty="0"/>
              <a:t>, що разом покинули Святий Афон та облаштувались на Метеорі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3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/>
              <a:t>Острів </a:t>
            </a:r>
            <a:r>
              <a:rPr lang="uk-UA" sz="6000" dirty="0" err="1"/>
              <a:t>Ібіца</a:t>
            </a:r>
            <a:r>
              <a:rPr lang="uk-UA" sz="6000" dirty="0"/>
              <a:t/>
            </a:r>
            <a:br>
              <a:rPr lang="uk-UA" sz="6000" dirty="0"/>
            </a:br>
            <a:endParaRPr lang="uk-UA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57" y="2565400"/>
            <a:ext cx="4810543" cy="339325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80100" y="2425700"/>
            <a:ext cx="5791200" cy="3898900"/>
          </a:xfrm>
        </p:spPr>
        <p:txBody>
          <a:bodyPr>
            <a:noAutofit/>
          </a:bodyPr>
          <a:lstStyle/>
          <a:p>
            <a:r>
              <a:rPr lang="uk-UA" sz="1600" dirty="0" smtClean="0"/>
              <a:t>Острів </a:t>
            </a:r>
            <a:r>
              <a:rPr lang="uk-UA" sz="1600" dirty="0" err="1" smtClean="0"/>
              <a:t>Ібіця</a:t>
            </a:r>
            <a:r>
              <a:rPr lang="uk-UA" sz="1600" dirty="0" smtClean="0"/>
              <a:t>— </a:t>
            </a:r>
            <a:r>
              <a:rPr lang="uk-UA" sz="1600" dirty="0"/>
              <a:t>острів, що знаходиться в Середземному морі та входить до складу Автономної області Балеарські острови, Іспанія (На </a:t>
            </a:r>
            <a:r>
              <a:rPr lang="uk-UA" sz="1600" dirty="0" err="1"/>
              <a:t>Ібіці</a:t>
            </a:r>
            <a:r>
              <a:rPr lang="uk-UA" sz="1600" dirty="0"/>
              <a:t> є багато археологічних пам'яток. Археологами було знайдено рештки фінікійської цивілізації, судячи з яких тут </a:t>
            </a:r>
            <a:r>
              <a:rPr lang="uk-UA" sz="1600" dirty="0" smtClean="0"/>
              <a:t>був </a:t>
            </a:r>
            <a:r>
              <a:rPr lang="uk-UA" sz="1600" dirty="0"/>
              <a:t>розташований великий торгівельний центр. Через острів проходив морський шлях з заходу на схід. Приблизно у </a:t>
            </a:r>
            <a:r>
              <a:rPr lang="en-US" sz="1600" dirty="0"/>
              <a:t>VIII </a:t>
            </a:r>
            <a:r>
              <a:rPr lang="uk-UA" sz="1600" dirty="0"/>
              <a:t>ст. до н. е. починає заселятися територія сучасного міста </a:t>
            </a:r>
            <a:r>
              <a:rPr lang="uk-UA" sz="1600" dirty="0" err="1"/>
              <a:t>Ейвісса</a:t>
            </a:r>
            <a:r>
              <a:rPr lang="uk-UA" sz="1600" dirty="0"/>
              <a:t>. У давні часи порт був набагато більшим за теперішній. Протягом тривалого часу острів був об'єктом завоювань: ним володіли </a:t>
            </a:r>
            <a:r>
              <a:rPr lang="uk-UA" sz="1600" dirty="0" err="1"/>
              <a:t>хананеяни</a:t>
            </a:r>
            <a:r>
              <a:rPr lang="uk-UA" sz="1600" dirty="0"/>
              <a:t>, </a:t>
            </a:r>
            <a:r>
              <a:rPr lang="uk-UA" sz="1600" dirty="0" err="1"/>
              <a:t>асирійці</a:t>
            </a:r>
            <a:r>
              <a:rPr lang="uk-UA" sz="1600" dirty="0"/>
              <a:t>, карфагеняни. У 146 р. до н. е. місто </a:t>
            </a:r>
            <a:r>
              <a:rPr lang="uk-UA" sz="1600" dirty="0" err="1"/>
              <a:t>Ібіца</a:t>
            </a:r>
            <a:r>
              <a:rPr lang="uk-UA" sz="1600" dirty="0"/>
              <a:t> було зруйноване </a:t>
            </a:r>
            <a:r>
              <a:rPr lang="uk-UA" sz="1600" dirty="0" err="1" smtClean="0"/>
              <a:t>римляннами</a:t>
            </a:r>
            <a:r>
              <a:rPr lang="uk-UA" sz="1600" dirty="0" smtClean="0"/>
              <a:t>.</a:t>
            </a:r>
          </a:p>
          <a:p>
            <a:r>
              <a:rPr lang="uk-UA" sz="1600" dirty="0" smtClean="0"/>
              <a:t>В </a:t>
            </a:r>
            <a:r>
              <a:rPr lang="uk-UA" sz="1600" dirty="0"/>
              <a:t>античності на острові вироблялися хутро, вина, </a:t>
            </a:r>
            <a:r>
              <a:rPr lang="uk-UA" sz="1600" dirty="0" smtClean="0"/>
              <a:t>сіль.</a:t>
            </a:r>
          </a:p>
          <a:p>
            <a:r>
              <a:rPr lang="uk-UA" sz="1600" dirty="0" smtClean="0"/>
              <a:t>Після </a:t>
            </a:r>
            <a:r>
              <a:rPr lang="uk-UA" sz="1600" dirty="0"/>
              <a:t>завоювання острова арабами було засноване місто, що зараз є столицею </a:t>
            </a:r>
            <a:r>
              <a:rPr lang="uk-UA" sz="1600" dirty="0" smtClean="0"/>
              <a:t>острову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850748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43568"/>
          </a:xfrm>
        </p:spPr>
        <p:txBody>
          <a:bodyPr/>
          <a:lstStyle/>
          <a:p>
            <a:r>
              <a:rPr lang="uk-UA" dirty="0" smtClean="0"/>
              <a:t>Зміни природи Євразії людиною</a:t>
            </a:r>
            <a:endParaRPr lang="uk-UA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28751" y="2802493"/>
            <a:ext cx="9334498" cy="31393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238125" algn="ctr" defTabSz="914400">
              <a:buClrTx/>
              <a:buSzTx/>
              <a:buNone/>
            </a:pPr>
            <a:r>
              <a:rPr lang="uk-UA" sz="1800" dirty="0">
                <a:latin typeface="Verdana" panose="020B0604030504040204" pitchFamily="34" charset="0"/>
              </a:rPr>
              <a:t> Природні комплекси Євразії значно змінені господарською діяльністю людини. Оскільки сільське господарство здавна було найважливішим заняттям населення, освоювалися в першу чергу зручні для землеробства райони — рівнини </a:t>
            </a:r>
            <a:r>
              <a:rPr lang="uk-UA" sz="1800" dirty="0" smtClean="0">
                <a:latin typeface="Verdana" panose="020B0604030504040204" pitchFamily="34" charset="0"/>
              </a:rPr>
              <a:t>і </a:t>
            </a:r>
            <a:r>
              <a:rPr lang="uk-UA" sz="1800" dirty="0">
                <a:latin typeface="Verdana" panose="020B0604030504040204" pitchFamily="34" charset="0"/>
              </a:rPr>
              <a:t>вологим кліматом, долини річок. Люди вирубували ліси, розорювали землі, споруджували зрошувальні канали, і природні комплекси поступалися місцем антропогенним — полям, садам, плантаціям. Найвищий ступінь зміни природних комплексів спостерігається майже в усій Європі, Східній і Південній Азії. Менш за все змінена людиною природа нагір'їв Індокитаю, Тибету, Сибіру, північних районів, а також пустель і напівпустель Центральної Азії</a:t>
            </a:r>
            <a:r>
              <a:rPr lang="uk-UA" sz="1800" dirty="0" smtClean="0">
                <a:latin typeface="Verdana" panose="020B0604030504040204" pitchFamily="34" charset="0"/>
              </a:rPr>
              <a:t>.</a:t>
            </a:r>
            <a:endParaRPr lang="uk-UA" sz="1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lvl="0" indent="0" algn="ctr" defTabSz="914400">
              <a:buClrTx/>
              <a:buSzTx/>
              <a:buNone/>
            </a:pPr>
            <a:r>
              <a:rPr lang="uk-UA" sz="1800" dirty="0">
                <a:latin typeface="Verdana" panose="020B0604030504040204" pitchFamily="34" charset="0"/>
              </a:rPr>
              <a:t> 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2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200" y="2692400"/>
            <a:ext cx="4254500" cy="990600"/>
          </a:xfrm>
          <a:noFill/>
        </p:spPr>
        <p:txBody>
          <a:bodyPr>
            <a:normAutofit/>
          </a:bodyPr>
          <a:lstStyle/>
          <a:p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 об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єкти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віднесені до спадщини ЮНЕСКО                                         </a:t>
            </a:r>
            <a:endParaRPr lang="uk-UA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0" y="876301"/>
            <a:ext cx="5469466" cy="54229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Печера </a:t>
            </a:r>
            <a:r>
              <a:rPr lang="uk-UA" dirty="0" err="1" smtClean="0"/>
              <a:t>Могао</a:t>
            </a:r>
            <a:endParaRPr lang="uk-UA" dirty="0" smtClean="0"/>
          </a:p>
          <a:p>
            <a:r>
              <a:rPr lang="uk-UA" dirty="0" smtClean="0"/>
              <a:t>Гора </a:t>
            </a:r>
            <a:r>
              <a:rPr lang="uk-UA" dirty="0" err="1" smtClean="0"/>
              <a:t>Хуаншань</a:t>
            </a:r>
            <a:r>
              <a:rPr lang="uk-UA" dirty="0" smtClean="0"/>
              <a:t> </a:t>
            </a:r>
          </a:p>
          <a:p>
            <a:r>
              <a:rPr lang="uk-UA" dirty="0" err="1" smtClean="0"/>
              <a:t>Данься</a:t>
            </a:r>
            <a:endParaRPr lang="uk-UA" dirty="0" smtClean="0"/>
          </a:p>
          <a:p>
            <a:r>
              <a:rPr lang="uk-UA" dirty="0"/>
              <a:t>Область </a:t>
            </a:r>
            <a:r>
              <a:rPr lang="uk-UA" dirty="0" err="1" smtClean="0"/>
              <a:t>Улін'юань</a:t>
            </a:r>
            <a:endParaRPr lang="uk-UA" dirty="0" smtClean="0"/>
          </a:p>
          <a:p>
            <a:r>
              <a:rPr lang="uk-UA" dirty="0" err="1" smtClean="0"/>
              <a:t>Памуккале</a:t>
            </a:r>
            <a:endParaRPr lang="uk-UA" dirty="0" smtClean="0"/>
          </a:p>
          <a:p>
            <a:r>
              <a:rPr lang="uk-UA" dirty="0" smtClean="0"/>
              <a:t>Біловезька пуща</a:t>
            </a:r>
          </a:p>
          <a:p>
            <a:r>
              <a:rPr lang="uk-UA" dirty="0" smtClean="0"/>
              <a:t>Дорога Гігантів та узбережжя біля неї</a:t>
            </a:r>
          </a:p>
          <a:p>
            <a:r>
              <a:rPr lang="uk-UA" dirty="0" smtClean="0"/>
              <a:t>Острів </a:t>
            </a:r>
            <a:r>
              <a:rPr lang="uk-UA" dirty="0" err="1" smtClean="0"/>
              <a:t>Гендерсон</a:t>
            </a:r>
            <a:endParaRPr lang="uk-UA" dirty="0" smtClean="0"/>
          </a:p>
          <a:p>
            <a:r>
              <a:rPr lang="uk-UA" dirty="0" smtClean="0"/>
              <a:t>Гора Афон</a:t>
            </a:r>
          </a:p>
          <a:p>
            <a:r>
              <a:rPr lang="uk-UA" dirty="0" smtClean="0"/>
              <a:t>Монастирі Метеори</a:t>
            </a:r>
          </a:p>
          <a:p>
            <a:r>
              <a:rPr lang="uk-UA" dirty="0" smtClean="0"/>
              <a:t>Вулкан Суртсей</a:t>
            </a:r>
          </a:p>
          <a:p>
            <a:r>
              <a:rPr lang="uk-UA" dirty="0" smtClean="0"/>
              <a:t>Острів </a:t>
            </a:r>
            <a:r>
              <a:rPr lang="uk-UA" dirty="0" err="1" smtClean="0"/>
              <a:t>Ібіца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516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Печера </a:t>
            </a:r>
            <a:r>
              <a:rPr lang="uk-UA" sz="5400" dirty="0" err="1" smtClean="0"/>
              <a:t>Могао</a:t>
            </a:r>
            <a:endParaRPr lang="uk-UA" sz="5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2400299"/>
            <a:ext cx="4559300" cy="40628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err="1"/>
              <a:t>Моґао</a:t>
            </a:r>
            <a:r>
              <a:rPr lang="uk-UA" dirty="0"/>
              <a:t>, поряд з Печерою тисячі </a:t>
            </a:r>
            <a:r>
              <a:rPr lang="uk-UA" dirty="0" err="1"/>
              <a:t>Будд</a:t>
            </a:r>
            <a:r>
              <a:rPr lang="uk-UA" dirty="0"/>
              <a:t> в </a:t>
            </a:r>
            <a:r>
              <a:rPr lang="uk-UA" dirty="0" err="1"/>
              <a:t>Безеклік</a:t>
            </a:r>
            <a:r>
              <a:rPr lang="uk-UA" dirty="0"/>
              <a:t>, — один з найбільш ранніх буддійських храмів Китаю. Його виникнення на східній околиці пустелі </a:t>
            </a:r>
            <a:r>
              <a:rPr lang="uk-UA" dirty="0" smtClean="0"/>
              <a:t>невипадкове</a:t>
            </a:r>
            <a:r>
              <a:rPr lang="uk-UA" dirty="0"/>
              <a:t>: тут проходили каравани з шовком, разом з якими буддійські вчення просочувалися в Китай. На відміну від пізніших печерних </a:t>
            </a:r>
            <a:r>
              <a:rPr lang="uk-UA" dirty="0" smtClean="0"/>
              <a:t>храмів, </a:t>
            </a:r>
            <a:r>
              <a:rPr lang="uk-UA" dirty="0"/>
              <a:t>в оздобленні </a:t>
            </a:r>
            <a:r>
              <a:rPr lang="uk-UA" dirty="0" err="1"/>
              <a:t>Могао</a:t>
            </a:r>
            <a:r>
              <a:rPr lang="uk-UA" dirty="0"/>
              <a:t> переважає не скульптура, </a:t>
            </a:r>
            <a:r>
              <a:rPr lang="uk-UA" dirty="0" smtClean="0"/>
              <a:t>а фресковий </a:t>
            </a:r>
            <a:r>
              <a:rPr lang="uk-UA" dirty="0"/>
              <a:t>живопис</a:t>
            </a:r>
            <a:r>
              <a:rPr lang="uk-UA" dirty="0" smtClean="0"/>
              <a:t>. </a:t>
            </a:r>
            <a:r>
              <a:rPr lang="uk-UA" dirty="0"/>
              <a:t>Багатофігурні </a:t>
            </a:r>
            <a:r>
              <a:rPr lang="uk-UA" dirty="0" err="1" smtClean="0"/>
              <a:t>фрезоподібні</a:t>
            </a:r>
            <a:r>
              <a:rPr lang="uk-UA" dirty="0" smtClean="0"/>
              <a:t> </a:t>
            </a:r>
            <a:r>
              <a:rPr lang="uk-UA" dirty="0"/>
              <a:t>розписи виконані строкатими клейовими фарбами по сухому ґрунту. Багато з них всуціль покривають стіну печери, відрізняючись динамізмом і життєвістю.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1" y="2560638"/>
            <a:ext cx="4673600" cy="3511877"/>
          </a:xfrm>
        </p:spPr>
      </p:pic>
    </p:spTree>
    <p:extLst>
      <p:ext uri="{BB962C8B-B14F-4D97-AF65-F5344CB8AC3E}">
        <p14:creationId xmlns:p14="http://schemas.microsoft.com/office/powerpoint/2010/main" val="270957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Гора </a:t>
            </a:r>
            <a:r>
              <a:rPr lang="uk-UA" dirty="0" err="1"/>
              <a:t>Хуаншань</a:t>
            </a:r>
            <a:r>
              <a:rPr lang="uk-UA" dirty="0"/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20" y="2560320"/>
            <a:ext cx="4886324" cy="354247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err="1" smtClean="0"/>
              <a:t>Хуаншань</a:t>
            </a:r>
            <a:r>
              <a:rPr lang="en-US" altLang="ja-JP" dirty="0" smtClean="0"/>
              <a:t>— </a:t>
            </a:r>
            <a:r>
              <a:rPr lang="uk-UA" dirty="0"/>
              <a:t>гори, що розташовані в центральній частині південного Китаю. </a:t>
            </a:r>
            <a:r>
              <a:rPr lang="uk-UA" dirty="0" smtClean="0"/>
              <a:t>У 1990 </a:t>
            </a:r>
            <a:r>
              <a:rPr lang="uk-UA" dirty="0"/>
              <a:t>року ЮНЕСКО офіційно внесла </a:t>
            </a:r>
            <a:r>
              <a:rPr lang="uk-UA" dirty="0" err="1"/>
              <a:t>Хуаншань</a:t>
            </a:r>
            <a:r>
              <a:rPr lang="uk-UA" dirty="0"/>
              <a:t> до </a:t>
            </a:r>
            <a:r>
              <a:rPr lang="uk-UA" dirty="0" smtClean="0"/>
              <a:t>світової </a:t>
            </a:r>
            <a:r>
              <a:rPr lang="uk-UA" dirty="0"/>
              <a:t>природної спадщини</a:t>
            </a:r>
            <a:r>
              <a:rPr lang="uk-UA" dirty="0" smtClean="0"/>
              <a:t>.. </a:t>
            </a:r>
            <a:r>
              <a:rPr lang="uk-UA" dirty="0"/>
              <a:t>Для мандрівників, поетів, художників і фотомайстрів, що з'їжджаються зі всіх куточків світу, гори </a:t>
            </a:r>
            <a:r>
              <a:rPr lang="uk-UA" dirty="0" err="1"/>
              <a:t>Хуаншань</a:t>
            </a:r>
            <a:r>
              <a:rPr lang="uk-UA" dirty="0"/>
              <a:t> — вічно чарівні». В результаті </a:t>
            </a:r>
            <a:r>
              <a:rPr lang="uk-UA" dirty="0" smtClean="0"/>
              <a:t>того, що клімат </a:t>
            </a:r>
            <a:r>
              <a:rPr lang="uk-UA" dirty="0"/>
              <a:t>гір </a:t>
            </a:r>
            <a:r>
              <a:rPr lang="uk-UA" dirty="0" err="1"/>
              <a:t>Хуаншань</a:t>
            </a:r>
            <a:r>
              <a:rPr lang="uk-UA" dirty="0"/>
              <a:t> має певні особливості: це густі тумани, вологе повітря і рясні опади.</a:t>
            </a:r>
          </a:p>
        </p:txBody>
      </p:sp>
    </p:spTree>
    <p:extLst>
      <p:ext uri="{BB962C8B-B14F-4D97-AF65-F5344CB8AC3E}">
        <p14:creationId xmlns:p14="http://schemas.microsoft.com/office/powerpoint/2010/main" val="65907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Данься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04" y="2560320"/>
            <a:ext cx="5233740" cy="349283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Рельєф </a:t>
            </a:r>
            <a:r>
              <a:rPr lang="uk-UA" dirty="0"/>
              <a:t>утворився під впливом ендогенних </a:t>
            </a:r>
            <a:r>
              <a:rPr lang="uk-UA" dirty="0" smtClean="0"/>
              <a:t>і </a:t>
            </a:r>
            <a:r>
              <a:rPr lang="uk-UA" dirty="0"/>
              <a:t>екзогенних сил (насамперед вивітрювання та ерозії). Основу складає червоний пісковик </a:t>
            </a:r>
            <a:r>
              <a:rPr lang="uk-UA" dirty="0" smtClean="0"/>
              <a:t>, </a:t>
            </a:r>
            <a:r>
              <a:rPr lang="uk-UA" dirty="0"/>
              <a:t>з якого утворилися гори. Завдяки цьому гори, а особливо їх піки мають червонувате забарвлення. Звідси походить китайська назва усього комплексу: червоні піки щільно розташовані, </a:t>
            </a:r>
            <a:r>
              <a:rPr lang="uk-UA" dirty="0" err="1"/>
              <a:t>височать</a:t>
            </a:r>
            <a:r>
              <a:rPr lang="uk-UA" dirty="0"/>
              <a:t> у горі, створюючи враження великої червоної </a:t>
            </a:r>
            <a:r>
              <a:rPr lang="uk-UA" dirty="0" smtClean="0"/>
              <a:t>хмари.</a:t>
            </a:r>
          </a:p>
          <a:p>
            <a:r>
              <a:rPr lang="uk-UA" dirty="0" smtClean="0"/>
              <a:t>Тут </a:t>
            </a:r>
            <a:r>
              <a:rPr lang="uk-UA" dirty="0"/>
              <a:t>поширені </a:t>
            </a:r>
            <a:r>
              <a:rPr lang="uk-UA" dirty="0" err="1"/>
              <a:t>широколисні</a:t>
            </a:r>
            <a:r>
              <a:rPr lang="uk-UA" dirty="0"/>
              <a:t> субтропічні вічнозелені ліси, представлено 400 видів рідкісних представників флори і фауни.</a:t>
            </a:r>
          </a:p>
        </p:txBody>
      </p:sp>
    </p:spTree>
    <p:extLst>
      <p:ext uri="{BB962C8B-B14F-4D97-AF65-F5344CB8AC3E}">
        <p14:creationId xmlns:p14="http://schemas.microsoft.com/office/powerpoint/2010/main" val="304233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Область </a:t>
            </a:r>
            <a:r>
              <a:rPr lang="uk-UA" dirty="0" err="1" smtClean="0"/>
              <a:t>Улін'юань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54" y="2560638"/>
            <a:ext cx="4417492" cy="330993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Ландшафтна </a:t>
            </a:r>
            <a:r>
              <a:rPr lang="uk-UA" dirty="0" smtClean="0"/>
              <a:t>територія </a:t>
            </a:r>
            <a:r>
              <a:rPr lang="uk-UA" dirty="0" err="1" smtClean="0"/>
              <a:t>Улін'юань</a:t>
            </a:r>
            <a:r>
              <a:rPr lang="en-US" dirty="0" smtClean="0"/>
              <a:t> </a:t>
            </a:r>
            <a:r>
              <a:rPr lang="en-US" dirty="0"/>
              <a:t>— </a:t>
            </a:r>
            <a:r>
              <a:rPr lang="uk-UA" dirty="0"/>
              <a:t>природоохоронна територія в китайській провінції Хунань, відома за біля 3100 своїх карстових колон, складених з кварцитного пісковику, деяких до 200 м заввишки. Адміністративно територія входить до складу міста </a:t>
            </a:r>
            <a:r>
              <a:rPr lang="uk-UA" dirty="0" err="1"/>
              <a:t>Жангджіаджі</a:t>
            </a:r>
            <a:r>
              <a:rPr lang="uk-UA" dirty="0"/>
              <a:t>, за 270 км від столиці провінції міста Чанша. </a:t>
            </a:r>
            <a:r>
              <a:rPr lang="uk-UA" dirty="0" smtClean="0"/>
              <a:t>Світової </a:t>
            </a:r>
            <a:r>
              <a:rPr lang="uk-UA" dirty="0"/>
              <a:t>спадщини ЮНЕСКО в 1992 році.</a:t>
            </a:r>
          </a:p>
        </p:txBody>
      </p:sp>
    </p:spTree>
    <p:extLst>
      <p:ext uri="{BB962C8B-B14F-4D97-AF65-F5344CB8AC3E}">
        <p14:creationId xmlns:p14="http://schemas.microsoft.com/office/powerpoint/2010/main" val="23360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Памуккале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32" y="2560320"/>
            <a:ext cx="4578768" cy="331012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err="1" smtClean="0"/>
              <a:t>Памуккале</a:t>
            </a:r>
            <a:r>
              <a:rPr lang="uk-UA" dirty="0" smtClean="0"/>
              <a:t>́— </a:t>
            </a:r>
            <a:r>
              <a:rPr lang="uk-UA" dirty="0"/>
              <a:t>місцевість, курорт в </a:t>
            </a:r>
            <a:r>
              <a:rPr lang="uk-UA" dirty="0" smtClean="0"/>
              <a:t>Туреччині.</a:t>
            </a:r>
          </a:p>
          <a:p>
            <a:r>
              <a:rPr lang="uk-UA" dirty="0" smtClean="0"/>
              <a:t>У </a:t>
            </a:r>
            <a:r>
              <a:rPr lang="uk-UA" dirty="0"/>
              <a:t>цьому місці дія гарячих джерел, що містять окис кальцію, привела до утворення вапняних </a:t>
            </a:r>
            <a:r>
              <a:rPr lang="uk-UA" dirty="0" err="1"/>
              <a:t>відкладень</a:t>
            </a:r>
            <a:r>
              <a:rPr lang="uk-UA" dirty="0"/>
              <a:t> на скелястих </a:t>
            </a:r>
            <a:r>
              <a:rPr lang="uk-UA" dirty="0" err="1"/>
              <a:t>травертінових</a:t>
            </a:r>
            <a:r>
              <a:rPr lang="uk-UA" dirty="0"/>
              <a:t> терасах. Вода з термальних джерел, збагачена кальцієм, багато століть стікаючи по схилу гори і падаючи з високих уступів багатьма водоспадами, утворила білі каскади, що окам'яніли, тераси і маленькі </a:t>
            </a:r>
            <a:r>
              <a:rPr lang="uk-UA" dirty="0" smtClean="0"/>
              <a:t>басейни.</a:t>
            </a:r>
          </a:p>
          <a:p>
            <a:r>
              <a:rPr lang="uk-UA" dirty="0" smtClean="0"/>
              <a:t>До </a:t>
            </a:r>
            <a:r>
              <a:rPr lang="uk-UA" dirty="0"/>
              <a:t>нього входять 17 геотермальних джерел з температурою води від 35 до 100 °</a:t>
            </a:r>
            <a:r>
              <a:rPr lang="en-US" dirty="0"/>
              <a:t>C </a:t>
            </a:r>
            <a:r>
              <a:rPr lang="uk-UA" dirty="0"/>
              <a:t>та водойми-тераси, що утворилися з травертину.</a:t>
            </a:r>
          </a:p>
        </p:txBody>
      </p:sp>
    </p:spTree>
    <p:extLst>
      <p:ext uri="{BB962C8B-B14F-4D97-AF65-F5344CB8AC3E}">
        <p14:creationId xmlns:p14="http://schemas.microsoft.com/office/powerpoint/2010/main" val="6895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Біловезька </a:t>
            </a:r>
            <a:r>
              <a:rPr lang="uk-UA" dirty="0" smtClean="0"/>
              <a:t>пуща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560320"/>
            <a:ext cx="5143500" cy="342276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Біловезька Пуща — державне заповідно-мисливське господарство на південному заході </a:t>
            </a:r>
            <a:r>
              <a:rPr lang="uk-UA" dirty="0" smtClean="0"/>
              <a:t>Білорусі </a:t>
            </a:r>
            <a:r>
              <a:rPr lang="uk-UA" dirty="0"/>
              <a:t>та на території Польщі, розташоване на вододілі річок Бугу, Німану і Прип'яті. </a:t>
            </a:r>
            <a:r>
              <a:rPr lang="uk-UA" dirty="0" smtClean="0"/>
              <a:t>Біловезької </a:t>
            </a:r>
            <a:r>
              <a:rPr lang="uk-UA" dirty="0"/>
              <a:t>Пущі Білорусі — незаймані ліси, в яких налічується понад 20 видів деревних рослин. З них найпоширеніші — сосна, ялина, дуб, граб, береза, вільха, </a:t>
            </a:r>
            <a:r>
              <a:rPr lang="uk-UA" dirty="0" smtClean="0"/>
              <a:t>ясен.</a:t>
            </a:r>
          </a:p>
          <a:p>
            <a:r>
              <a:rPr lang="uk-UA" dirty="0" smtClean="0"/>
              <a:t>Назва </a:t>
            </a:r>
            <a:r>
              <a:rPr lang="uk-UA" dirty="0"/>
              <a:t>«Біловезька пуща» походить від збудованої тут у </a:t>
            </a:r>
            <a:r>
              <a:rPr lang="en-US" dirty="0"/>
              <a:t>XIII </a:t>
            </a:r>
            <a:r>
              <a:rPr lang="uk-UA" dirty="0"/>
              <a:t>столітті Білої вежі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dirty="0"/>
              <a:t>Фауна пущі налічує більше 10 тисяч видів. Тут мешкає 59 видів ссавців, зокрема найкрупніший представник сучасної європейської фауни — зубр. </a:t>
            </a:r>
            <a:r>
              <a:rPr lang="uk-UA" dirty="0" smtClean="0"/>
              <a:t>З </a:t>
            </a:r>
            <a:r>
              <a:rPr lang="uk-UA" dirty="0"/>
              <a:t>хижаків в пущі мешкають вовк, лисиця, рись, куниця лісова. Крупні копитні — дикий кабан, олень благородний, сарна, лось — є мисливськими видами і чисельність їх оптимізується.</a:t>
            </a:r>
          </a:p>
        </p:txBody>
      </p:sp>
    </p:spTree>
    <p:extLst>
      <p:ext uri="{BB962C8B-B14F-4D97-AF65-F5344CB8AC3E}">
        <p14:creationId xmlns:p14="http://schemas.microsoft.com/office/powerpoint/2010/main" val="4039772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1418</TotalTime>
  <Words>1088</Words>
  <Application>Microsoft Office PowerPoint</Application>
  <PresentationFormat>Широкоэкранный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Garamond</vt:lpstr>
      <vt:lpstr>ＭＳ Ｐ明朝</vt:lpstr>
      <vt:lpstr>Verdana</vt:lpstr>
      <vt:lpstr>Натуральные материалы</vt:lpstr>
      <vt:lpstr>Зміна природи материка Євразія людиною.  Найвідоміші об’єкти , віднесені до Світової природної спадщини ЮНЕСКО</vt:lpstr>
      <vt:lpstr>Зміни природи Євразії людиною</vt:lpstr>
      <vt:lpstr>Природні об’єкти віднесені до спадщини ЮНЕСКО                                         </vt:lpstr>
      <vt:lpstr>Печера Могао</vt:lpstr>
      <vt:lpstr>Гора Хуаншань </vt:lpstr>
      <vt:lpstr>Данься</vt:lpstr>
      <vt:lpstr>Область Улін'юань</vt:lpstr>
      <vt:lpstr>Памуккале</vt:lpstr>
      <vt:lpstr>Біловезька пуща</vt:lpstr>
      <vt:lpstr>Гора Афон</vt:lpstr>
      <vt:lpstr>Дорога Гігантів та узбережжя біля неї</vt:lpstr>
      <vt:lpstr>Монастирі Метеори</vt:lpstr>
      <vt:lpstr> Острів Ібіца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27</cp:revision>
  <dcterms:created xsi:type="dcterms:W3CDTF">2016-04-07T15:29:30Z</dcterms:created>
  <dcterms:modified xsi:type="dcterms:W3CDTF">2023-02-08T14:04:50Z</dcterms:modified>
</cp:coreProperties>
</file>