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4" r:id="rId10"/>
    <p:sldId id="263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0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5C44-2D62-4527-A5A8-FCD59EA29E6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60D7-72DA-46DF-A5D4-E1D82F757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5C44-2D62-4527-A5A8-FCD59EA29E6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60D7-72DA-46DF-A5D4-E1D82F757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5C44-2D62-4527-A5A8-FCD59EA29E6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60D7-72DA-46DF-A5D4-E1D82F757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5C44-2D62-4527-A5A8-FCD59EA29E6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60D7-72DA-46DF-A5D4-E1D82F757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5C44-2D62-4527-A5A8-FCD59EA29E6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60D7-72DA-46DF-A5D4-E1D82F757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5C44-2D62-4527-A5A8-FCD59EA29E6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60D7-72DA-46DF-A5D4-E1D82F757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5C44-2D62-4527-A5A8-FCD59EA29E6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60D7-72DA-46DF-A5D4-E1D82F757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5C44-2D62-4527-A5A8-FCD59EA29E6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60D7-72DA-46DF-A5D4-E1D82F757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5C44-2D62-4527-A5A8-FCD59EA29E6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60D7-72DA-46DF-A5D4-E1D82F757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5C44-2D62-4527-A5A8-FCD59EA29E6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60D7-72DA-46DF-A5D4-E1D82F757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B5C44-2D62-4527-A5A8-FCD59EA29E6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60D7-72DA-46DF-A5D4-E1D82F757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B5C44-2D62-4527-A5A8-FCD59EA29E6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360D7-72DA-46DF-A5D4-E1D82F7576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Результат пошуку зображень за запитом &quot;фон для презентації з географії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357298"/>
            <a:ext cx="7772400" cy="1470025"/>
          </a:xfrm>
        </p:spPr>
        <p:txBody>
          <a:bodyPr/>
          <a:lstStyle/>
          <a:p>
            <a:r>
              <a:rPr lang="uk-UA" dirty="0" smtClean="0"/>
              <a:t>Мандрівники часу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429000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Бережанська загальноосвітня школа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I-III</a:t>
            </a: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 ступенів №2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Результат пошуку зображень за запитом &quot;фон для презентації з географії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7229468" cy="1143000"/>
          </a:xfrm>
        </p:spPr>
        <p:txBody>
          <a:bodyPr/>
          <a:lstStyle/>
          <a:p>
            <a:r>
              <a:rPr lang="uk-UA" dirty="0" err="1" smtClean="0"/>
              <a:t>Голандія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5143504" cy="4357718"/>
          </a:xfrm>
        </p:spPr>
        <p:txBody>
          <a:bodyPr>
            <a:normAutofit fontScale="47500" lnSpcReduction="20000"/>
          </a:bodyPr>
          <a:lstStyle/>
          <a:p>
            <a:r>
              <a:rPr lang="uk-UA" sz="3800" dirty="0" smtClean="0"/>
              <a:t>На Сході голландці витісняли португальців. З 1605 почалося захоплення </a:t>
            </a:r>
            <a:r>
              <a:rPr lang="uk-UA" sz="3800" dirty="0" err="1" smtClean="0"/>
              <a:t>Молуккських</a:t>
            </a:r>
            <a:r>
              <a:rPr lang="uk-UA" sz="3800" dirty="0" smtClean="0"/>
              <a:t> островів. У 1619 р. була заснована </a:t>
            </a:r>
            <a:r>
              <a:rPr lang="uk-UA" sz="3800" dirty="0" err="1" smtClean="0"/>
              <a:t>Батавія</a:t>
            </a:r>
            <a:r>
              <a:rPr lang="uk-UA" sz="3800" dirty="0" smtClean="0"/>
              <a:t> - згодом головний центр колоніальних володінь Голландії. У 1641 р. Голландія захопила Малакку, а в 1656 р. - Цейлон. Крім того, голландське купецтво створило торгові факторії в Індії. З 1651 р., після оволодіння мисом Доброї Надії, починається проникнення голландців до Південної Африки. У перші десятиліття XVII ст. утворилися голландські колонії в Північній Америці, а в 1614 р. був заснований Новий Амстердам. До середини XVII ст. виникла голландська колоніальна імперія, основою якої стали </a:t>
            </a:r>
            <a:r>
              <a:rPr lang="uk-UA" sz="3800" dirty="0" err="1" smtClean="0"/>
              <a:t>Молуккськіє</a:t>
            </a:r>
            <a:r>
              <a:rPr lang="uk-UA" sz="3800" dirty="0" smtClean="0"/>
              <a:t> і </a:t>
            </a:r>
            <a:r>
              <a:rPr lang="uk-UA" sz="3800" dirty="0" err="1" smtClean="0"/>
              <a:t>Зондські</a:t>
            </a:r>
            <a:r>
              <a:rPr lang="uk-UA" sz="3800" dirty="0" smtClean="0"/>
              <a:t> острови. </a:t>
            </a:r>
            <a:br>
              <a:rPr lang="uk-UA" sz="3800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  <a:p>
            <a:endParaRPr lang="ru-RU" dirty="0"/>
          </a:p>
        </p:txBody>
      </p:sp>
      <p:pic>
        <p:nvPicPr>
          <p:cNvPr id="4098" name="Picture 2" descr="Картинки по запросу голландія 15 17 століття карту"/>
          <p:cNvPicPr>
            <a:picLocks noChangeAspect="1" noChangeArrowheads="1"/>
          </p:cNvPicPr>
          <p:nvPr/>
        </p:nvPicPr>
        <p:blipFill>
          <a:blip r:embed="rId3"/>
          <a:srcRect l="1852" r="1851" b="1914"/>
          <a:stretch>
            <a:fillRect/>
          </a:stretch>
        </p:blipFill>
        <p:spPr bwMode="auto">
          <a:xfrm>
            <a:off x="5200903" y="1785926"/>
            <a:ext cx="3943097" cy="385765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Результат пошуку зображень за запитом &quot;фон для презентації з географії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-142900"/>
            <a:ext cx="5400684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Індія</a:t>
            </a:r>
            <a:endParaRPr lang="ru-RU" dirty="0"/>
          </a:p>
        </p:txBody>
      </p:sp>
      <p:pic>
        <p:nvPicPr>
          <p:cNvPr id="5" name="Picture 10" descr="Результат пошуку зображень за запитом &quot;Індія XVI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290" y="4557957"/>
            <a:ext cx="3214710" cy="23000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5715008" cy="5357850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Початок XVI ст. в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знаменувався</a:t>
            </a:r>
            <a:r>
              <a:rPr lang="ru-RU" dirty="0" smtClean="0"/>
              <a:t> </a:t>
            </a:r>
            <a:r>
              <a:rPr lang="ru-RU" dirty="0" err="1" smtClean="0"/>
              <a:t>проникненням</a:t>
            </a:r>
            <a:r>
              <a:rPr lang="ru-RU" dirty="0" smtClean="0"/>
              <a:t> </a:t>
            </a:r>
            <a:r>
              <a:rPr lang="ru-RU" dirty="0" err="1" smtClean="0"/>
              <a:t>європейців</a:t>
            </a:r>
            <a:endParaRPr lang="ru-RU" dirty="0" smtClean="0"/>
          </a:p>
          <a:p>
            <a:r>
              <a:rPr lang="uk-UA" dirty="0" smtClean="0"/>
              <a:t>З </a:t>
            </a:r>
            <a:r>
              <a:rPr lang="en-US" dirty="0" smtClean="0"/>
              <a:t>XVII </a:t>
            </a:r>
            <a:r>
              <a:rPr lang="uk-UA" dirty="0" smtClean="0"/>
              <a:t>ст. європейська експансія посилилася. Англійці та голландці заснували в 1600 р. й 1602 р. </a:t>
            </a:r>
            <a:r>
              <a:rPr lang="uk-UA" dirty="0" err="1" smtClean="0"/>
              <a:t>Ост-Індські</a:t>
            </a:r>
            <a:r>
              <a:rPr lang="uk-UA" dirty="0" smtClean="0"/>
              <a:t> торгові компанії та поступово витісняли португальців</a:t>
            </a:r>
            <a:endParaRPr lang="ru-RU" dirty="0" smtClean="0"/>
          </a:p>
          <a:p>
            <a:r>
              <a:rPr lang="ru-RU" dirty="0" err="1" smtClean="0"/>
              <a:t>Індійський</a:t>
            </a:r>
            <a:r>
              <a:rPr lang="ru-RU" dirty="0" smtClean="0"/>
              <a:t> </a:t>
            </a:r>
            <a:r>
              <a:rPr lang="ru-RU" dirty="0" err="1" smtClean="0"/>
              <a:t>ремісник</a:t>
            </a:r>
            <a:r>
              <a:rPr lang="ru-RU" dirty="0" smtClean="0"/>
              <a:t>, 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європейського</a:t>
            </a:r>
            <a:r>
              <a:rPr lang="ru-RU" dirty="0" smtClean="0"/>
              <a:t>, </a:t>
            </a:r>
            <a:r>
              <a:rPr lang="ru-RU" dirty="0" err="1" smtClean="0"/>
              <a:t>працював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замовлення</a:t>
            </a:r>
            <a:r>
              <a:rPr lang="ru-RU" dirty="0" smtClean="0"/>
              <a:t>, а не на </a:t>
            </a:r>
            <a:r>
              <a:rPr lang="ru-RU" dirty="0" err="1" smtClean="0"/>
              <a:t>ринок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виробляв</a:t>
            </a:r>
            <a:r>
              <a:rPr lang="ru-RU" dirty="0" smtClean="0"/>
              <a:t> не товар для </a:t>
            </a:r>
            <a:r>
              <a:rPr lang="ru-RU" dirty="0" err="1" smtClean="0"/>
              <a:t>масового</a:t>
            </a:r>
            <a:r>
              <a:rPr lang="ru-RU" dirty="0" smtClean="0"/>
              <a:t> </a:t>
            </a:r>
            <a:r>
              <a:rPr lang="ru-RU" dirty="0" err="1" smtClean="0"/>
              <a:t>споживача</a:t>
            </a:r>
            <a:r>
              <a:rPr lang="ru-RU" dirty="0" smtClean="0"/>
              <a:t>, а твори </a:t>
            </a:r>
            <a:r>
              <a:rPr lang="ru-RU" dirty="0" err="1" smtClean="0"/>
              <a:t>мистецтва</a:t>
            </a:r>
            <a:r>
              <a:rPr lang="ru-RU" dirty="0" smtClean="0"/>
              <a:t> для </a:t>
            </a:r>
            <a:r>
              <a:rPr lang="ru-RU" dirty="0" err="1" smtClean="0"/>
              <a:t>вишуканого</a:t>
            </a:r>
            <a:r>
              <a:rPr lang="ru-RU" dirty="0" smtClean="0"/>
              <a:t> </a:t>
            </a:r>
            <a:r>
              <a:rPr lang="ru-RU" dirty="0" err="1" smtClean="0"/>
              <a:t>покупця</a:t>
            </a:r>
            <a:endParaRPr lang="ru-RU" dirty="0" smtClean="0"/>
          </a:p>
          <a:p>
            <a:r>
              <a:rPr lang="ru-RU" dirty="0" err="1" smtClean="0"/>
              <a:t>Торгівля</a:t>
            </a:r>
            <a:r>
              <a:rPr lang="ru-RU" dirty="0" smtClean="0"/>
              <a:t> в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настільки</a:t>
            </a:r>
            <a:r>
              <a:rPr lang="ru-RU" dirty="0" smtClean="0"/>
              <a:t> </a:t>
            </a:r>
            <a:r>
              <a:rPr lang="ru-RU" dirty="0" err="1" smtClean="0"/>
              <a:t>розвиненою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там уже </a:t>
            </a:r>
            <a:r>
              <a:rPr lang="ru-RU" dirty="0" err="1" smtClean="0"/>
              <a:t>існували</a:t>
            </a:r>
            <a:r>
              <a:rPr lang="ru-RU" dirty="0" smtClean="0"/>
              <a:t> </a:t>
            </a:r>
            <a:r>
              <a:rPr lang="ru-RU" dirty="0" err="1" smtClean="0"/>
              <a:t>розгалужена</a:t>
            </a:r>
            <a:r>
              <a:rPr lang="ru-RU" dirty="0" smtClean="0"/>
              <a:t> </a:t>
            </a:r>
            <a:r>
              <a:rPr lang="ru-RU" dirty="0" err="1" smtClean="0"/>
              <a:t>банківська</a:t>
            </a:r>
            <a:r>
              <a:rPr lang="ru-RU" dirty="0" smtClean="0"/>
              <a:t> система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векселі</a:t>
            </a:r>
            <a:endParaRPr lang="ru-RU" dirty="0" smtClean="0"/>
          </a:p>
          <a:p>
            <a:r>
              <a:rPr lang="ru-RU" dirty="0" smtClean="0"/>
              <a:t>Культура </a:t>
            </a:r>
            <a:r>
              <a:rPr lang="ru-RU" dirty="0" err="1" smtClean="0"/>
              <a:t>Індії</a:t>
            </a:r>
            <a:r>
              <a:rPr lang="ru-RU" dirty="0" smtClean="0"/>
              <a:t> </a:t>
            </a:r>
            <a:r>
              <a:rPr lang="ru-RU" dirty="0" err="1" smtClean="0"/>
              <a:t>доби</a:t>
            </a:r>
            <a:r>
              <a:rPr lang="ru-RU" dirty="0" smtClean="0"/>
              <a:t> Великих </a:t>
            </a:r>
            <a:r>
              <a:rPr lang="ru-RU" dirty="0" err="1" smtClean="0"/>
              <a:t>Моголів</a:t>
            </a:r>
            <a:r>
              <a:rPr lang="ru-RU" dirty="0" smtClean="0"/>
              <a:t> </a:t>
            </a:r>
            <a:r>
              <a:rPr lang="ru-RU" dirty="0" err="1" smtClean="0"/>
              <a:t>поєднала</a:t>
            </a:r>
            <a:r>
              <a:rPr lang="ru-RU" dirty="0" smtClean="0"/>
              <a:t> в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традиції</a:t>
            </a:r>
            <a:r>
              <a:rPr lang="ru-RU" dirty="0" smtClean="0"/>
              <a:t> </a:t>
            </a:r>
            <a:r>
              <a:rPr lang="ru-RU" dirty="0" err="1" smtClean="0"/>
              <a:t>індійської</a:t>
            </a:r>
            <a:r>
              <a:rPr lang="ru-RU" dirty="0" smtClean="0"/>
              <a:t>, </a:t>
            </a:r>
            <a:r>
              <a:rPr lang="ru-RU" dirty="0" err="1" smtClean="0"/>
              <a:t>перської</a:t>
            </a:r>
            <a:r>
              <a:rPr lang="ru-RU" dirty="0" smtClean="0"/>
              <a:t>, </a:t>
            </a:r>
            <a:r>
              <a:rPr lang="ru-RU" dirty="0" err="1" smtClean="0"/>
              <a:t>середньоазійської</a:t>
            </a:r>
            <a:r>
              <a:rPr lang="ru-RU" dirty="0" smtClean="0"/>
              <a:t>, </a:t>
            </a:r>
            <a:r>
              <a:rPr lang="ru-RU" dirty="0" err="1" smtClean="0"/>
              <a:t>арабської</a:t>
            </a:r>
            <a:r>
              <a:rPr lang="ru-RU" dirty="0" smtClean="0"/>
              <a:t> культур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залишила</a:t>
            </a:r>
            <a:r>
              <a:rPr lang="ru-RU" dirty="0" smtClean="0"/>
              <a:t> </a:t>
            </a:r>
            <a:r>
              <a:rPr lang="ru-RU" dirty="0" err="1" smtClean="0"/>
              <a:t>нащадкам</a:t>
            </a:r>
            <a:r>
              <a:rPr lang="ru-RU" dirty="0" smtClean="0"/>
              <a:t> </a:t>
            </a:r>
            <a:r>
              <a:rPr lang="ru-RU" dirty="0" err="1" smtClean="0"/>
              <a:t>пам'ятки</a:t>
            </a:r>
            <a:r>
              <a:rPr lang="ru-RU" dirty="0" smtClean="0"/>
              <a:t> </a:t>
            </a:r>
            <a:r>
              <a:rPr lang="ru-RU" dirty="0" err="1" smtClean="0"/>
              <a:t>неповторної</a:t>
            </a:r>
            <a:r>
              <a:rPr lang="ru-RU" dirty="0" smtClean="0"/>
              <a:t> </a:t>
            </a:r>
            <a:r>
              <a:rPr lang="ru-RU" dirty="0" err="1" smtClean="0"/>
              <a:t>краси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Опорою </a:t>
            </a:r>
            <a:r>
              <a:rPr lang="ru-RU" dirty="0" err="1" smtClean="0"/>
              <a:t>влади</a:t>
            </a:r>
            <a:r>
              <a:rPr lang="ru-RU" dirty="0" smtClean="0"/>
              <a:t> верховного правителя (шаха)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землекористувачі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за службу </a:t>
            </a:r>
            <a:r>
              <a:rPr lang="ru-RU" dirty="0" err="1" smtClean="0"/>
              <a:t>отримували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сільськими</a:t>
            </a:r>
            <a:r>
              <a:rPr lang="ru-RU" dirty="0" smtClean="0"/>
              <a:t> громадами в </a:t>
            </a:r>
            <a:r>
              <a:rPr lang="ru-RU" dirty="0" err="1" smtClean="0"/>
              <a:t>умовне</a:t>
            </a:r>
            <a:r>
              <a:rPr lang="ru-RU" dirty="0" smtClean="0"/>
              <a:t> </a:t>
            </a:r>
            <a:r>
              <a:rPr lang="ru-RU" dirty="0" err="1" smtClean="0"/>
              <a:t>володіння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9" name="Picture 14" descr="Результат пошуку зображень за запитом &quot;Індія XVI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290" y="285728"/>
            <a:ext cx="3214710" cy="2121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Картинки по запросу індія 15 17 столітт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1501" y="2285992"/>
            <a:ext cx="3442499" cy="2258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Результат пошуку зображень за запитом &quot;фон для презентації з географії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285728"/>
            <a:ext cx="5400684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Османська імперія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571612"/>
            <a:ext cx="7515220" cy="4786346"/>
          </a:xfrm>
        </p:spPr>
        <p:txBody>
          <a:bodyPr>
            <a:normAutofit fontScale="47500" lnSpcReduction="20000"/>
          </a:bodyPr>
          <a:lstStyle/>
          <a:p>
            <a:r>
              <a:rPr lang="uk-UA" dirty="0" err="1" smtClean="0"/>
              <a:t>Осма́нська</a:t>
            </a:r>
            <a:r>
              <a:rPr lang="uk-UA" dirty="0" smtClean="0"/>
              <a:t> </a:t>
            </a:r>
            <a:r>
              <a:rPr lang="uk-UA" dirty="0" err="1" smtClean="0"/>
              <a:t>імпе́рія—</a:t>
            </a:r>
            <a:r>
              <a:rPr lang="uk-UA" dirty="0" smtClean="0"/>
              <a:t> ісламська</a:t>
            </a:r>
            <a:r>
              <a:rPr lang="ru-RU" dirty="0" smtClean="0"/>
              <a:t> </a:t>
            </a:r>
            <a:r>
              <a:rPr lang="uk-UA" dirty="0" smtClean="0"/>
              <a:t>монархічна держава турецької династії Османів. Існувала у 1299–1923 роках. Заснував її султан</a:t>
            </a:r>
            <a:r>
              <a:rPr lang="ru-RU" dirty="0" smtClean="0"/>
              <a:t> </a:t>
            </a:r>
            <a:r>
              <a:rPr lang="uk-UA" dirty="0" smtClean="0"/>
              <a:t>Осман І на території Малої Азії. У ранньому новому часі Османську імперію вважали за наддержаву в Європі та Середземномор'ї. Знищила Візантійську імперію, захопивши її столицю Константинополь, перейменований на Стамбул (1453). У часи найбільшого розквіту в XVI — XVII століттях займала Анатолію, Близький Схід, Північну Африку, Балканський півострів і прилеглі до нього з півночі землі Європи. Мала численних васалів — Волощину, Молдовське князівство, </a:t>
            </a:r>
            <a:r>
              <a:rPr lang="uk-UA" dirty="0" err="1" smtClean="0"/>
              <a:t>Дубровницька</a:t>
            </a:r>
            <a:r>
              <a:rPr lang="uk-UA" dirty="0" smtClean="0"/>
              <a:t> республіка, Кримське ханство, Мекку, </a:t>
            </a:r>
            <a:r>
              <a:rPr lang="uk-UA" dirty="0" err="1" smtClean="0"/>
              <a:t>Трансильванію</a:t>
            </a:r>
            <a:r>
              <a:rPr lang="uk-UA" dirty="0" smtClean="0"/>
              <a:t>, </a:t>
            </a:r>
            <a:r>
              <a:rPr lang="uk-UA" dirty="0" err="1" smtClean="0"/>
              <a:t>Імеретінське</a:t>
            </a:r>
            <a:r>
              <a:rPr lang="uk-UA" dirty="0" smtClean="0"/>
              <a:t> царство та інших. Очолювалася султанами, що також носили титули падишаха, халіфа й імператора Риму. Керувалася міцним центральним урядом (</a:t>
            </a:r>
            <a:r>
              <a:rPr lang="uk-UA" dirty="0" err="1" smtClean="0"/>
              <a:t>портою</a:t>
            </a:r>
            <a:r>
              <a:rPr lang="uk-UA" dirty="0" smtClean="0"/>
              <a:t>) та багатонаціональною бюрократією на місцях. Столиця розташовувалася у містах </a:t>
            </a:r>
            <a:r>
              <a:rPr lang="uk-UA" dirty="0" err="1" smtClean="0"/>
              <a:t>Сегют</a:t>
            </a:r>
            <a:r>
              <a:rPr lang="uk-UA" dirty="0" smtClean="0"/>
              <a:t> (1299–1326), Бурса (1326–1365), </a:t>
            </a:r>
            <a:r>
              <a:rPr lang="uk-UA" dirty="0" err="1" smtClean="0"/>
              <a:t>Едірне</a:t>
            </a:r>
            <a:r>
              <a:rPr lang="uk-UA" dirty="0" smtClean="0"/>
              <a:t> (1365–1453) й Стамбул (1453–1922). Панівною релігією був </a:t>
            </a:r>
            <a:r>
              <a:rPr lang="uk-UA" dirty="0" err="1" smtClean="0"/>
              <a:t>суннітський</a:t>
            </a:r>
            <a:r>
              <a:rPr lang="ru-RU" dirty="0" smtClean="0"/>
              <a:t> </a:t>
            </a:r>
            <a:r>
              <a:rPr lang="uk-UA" dirty="0" smtClean="0"/>
              <a:t>іслам, представники інших релігій обкладалися податком. Основною мовою панівної верстви була османська турецька. Серед багатонаціонального населення найчисленнішими етносами були турки, греки, вірмени і араби. У XVI—XVII століттях мала одну з найкращих армій світу, каркас якої становили артилерія та яничарська піхота. Вела </a:t>
            </a:r>
            <a:r>
              <a:rPr lang="uk-UA" dirty="0" err="1" smtClean="0"/>
              <a:t>перманетні</a:t>
            </a:r>
            <a:r>
              <a:rPr lang="uk-UA" dirty="0" smtClean="0"/>
              <a:t> війни із Персією, Священною Римською Імперією, Угорським королівством, </a:t>
            </a:r>
            <a:r>
              <a:rPr lang="uk-UA" dirty="0" err="1" smtClean="0"/>
              <a:t>Річю</a:t>
            </a:r>
            <a:r>
              <a:rPr lang="uk-UA" dirty="0" smtClean="0"/>
              <a:t> Посполита , Російською імперією, Венеціанською республікою, Папською областю і Мальтійським орденом. На вершині своєї могутності, під час правління Сулеймана I Пишного (1520–1555), простягалась від воріт Відня до Перської затоки, від Криму до Марокко. Вступила в епоху занепаду після поразки у Великій турецькій війні (1683—1699). Сильно ослабла внаслідок корупції чиновництва, яничарських бунтів, поразок у російсько-османських війнах</a:t>
            </a:r>
            <a:r>
              <a:rPr lang="ru-RU" dirty="0" smtClean="0"/>
              <a:t> </a:t>
            </a:r>
            <a:r>
              <a:rPr lang="uk-UA" dirty="0" smtClean="0"/>
              <a:t>XVIII — XIX століть та націоналістичної політики молодотурків. 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Результат пошуку зображень за запитом &quot;фон для презентації з географії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Висновок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18663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Під час повного економічного, політичного, культурного аналізу ми змогли визначити найпотужніші країни тих часів, проте не можна остаточно стверджувати,що саме ці країни входили до Великої Сімки 15-17 століття. Оскільки, це був великий період, то за цей час одні країни зазнавали занепаду, а інші  економічно розквітали.</a:t>
            </a:r>
          </a:p>
          <a:p>
            <a:pPr marL="0" indent="0">
              <a:buNone/>
            </a:pPr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558481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Результат пошуку зображень за запитом &quot;фон для презентації з географії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14290"/>
            <a:ext cx="7300906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Склад команди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04" y="2000240"/>
            <a:ext cx="6572296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Луговий Святослав Богданович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err="1" smtClean="0"/>
              <a:t>Якимець</a:t>
            </a:r>
            <a:r>
              <a:rPr lang="uk-UA" dirty="0" smtClean="0"/>
              <a:t> Юлія Вікторівна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err="1" smtClean="0"/>
              <a:t>Амброзяк</a:t>
            </a:r>
            <a:r>
              <a:rPr lang="uk-UA" dirty="0" smtClean="0"/>
              <a:t> Христина Андріївна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err="1" smtClean="0"/>
              <a:t>Климчук</a:t>
            </a:r>
            <a:r>
              <a:rPr lang="uk-UA" dirty="0" smtClean="0"/>
              <a:t> Вікторія Володимирівна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err="1" smtClean="0"/>
              <a:t>Івасишин</a:t>
            </a:r>
            <a:r>
              <a:rPr lang="uk-UA" dirty="0" smtClean="0"/>
              <a:t> Вікторія Вікторівна</a:t>
            </a:r>
            <a:endParaRPr lang="ru-RU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Результат пошуку зображень за запитом &quot;фон для презентації з географії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142984"/>
            <a:ext cx="6758006" cy="65403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таке Велика Сімка?</a:t>
            </a:r>
            <a:br>
              <a:rPr lang="uk-UA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786058"/>
            <a:ext cx="5829312" cy="161448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b="1" i="1" dirty="0" smtClean="0">
                <a:solidFill>
                  <a:srgbClr val="FF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Велика </a:t>
            </a:r>
            <a:r>
              <a:rPr lang="uk-UA" b="1" i="1" dirty="0" err="1" smtClean="0">
                <a:solidFill>
                  <a:srgbClr val="FF21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Сімка</a:t>
            </a:r>
            <a:r>
              <a:rPr lang="uk-UA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клуб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урядів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семи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високорозвинених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країн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Результат пошуку зображень за запитом &quot;фон для презентації з географії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Країни Великої Сімки </a:t>
            </a:r>
            <a:r>
              <a:rPr lang="en-US" dirty="0" smtClean="0"/>
              <a:t>XV-XVII</a:t>
            </a:r>
            <a:r>
              <a:rPr lang="uk-UA" dirty="0" smtClean="0"/>
              <a:t> століття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643050"/>
            <a:ext cx="268604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Іспанія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Португалія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Англія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Франція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Китай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err="1" smtClean="0"/>
              <a:t>Голандія</a:t>
            </a: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Індія</a:t>
            </a:r>
            <a:endParaRPr lang="ru-RU" dirty="0"/>
          </a:p>
        </p:txBody>
      </p:sp>
      <p:pic>
        <p:nvPicPr>
          <p:cNvPr id="10242" name="Picture 2" descr="Картинки по запросу глобус світу 15 17 століття"/>
          <p:cNvPicPr>
            <a:picLocks noChangeAspect="1" noChangeArrowheads="1"/>
          </p:cNvPicPr>
          <p:nvPr/>
        </p:nvPicPr>
        <p:blipFill>
          <a:blip r:embed="rId3"/>
          <a:srcRect t="8815" r="-2474"/>
          <a:stretch>
            <a:fillRect/>
          </a:stretch>
        </p:blipFill>
        <p:spPr bwMode="auto">
          <a:xfrm>
            <a:off x="5357786" y="1714488"/>
            <a:ext cx="3786214" cy="44338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Результат пошуку зображень за запитом &quot;фон для презентації з географії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Іспанія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8229600" cy="3114684"/>
          </a:xfrm>
        </p:spPr>
        <p:txBody>
          <a:bodyPr>
            <a:normAutofit/>
          </a:bodyPr>
          <a:lstStyle/>
          <a:p>
            <a:pPr marL="0" indent="179388">
              <a:buFontTx/>
              <a:buNone/>
            </a:pPr>
            <a:r>
              <a:rPr lang="uk-UA" sz="1800" dirty="0" smtClean="0"/>
              <a:t>Іспанія була економічно найрозвиненіша країна в тогочасному світі, а іспанський король вважався найбагатшою  людиною в світі. Вели торгівлю усіма країнами Європи, Індією, Океанією.</a:t>
            </a:r>
          </a:p>
          <a:p>
            <a:pPr marL="0" indent="179388">
              <a:buFontTx/>
              <a:buNone/>
            </a:pPr>
            <a:r>
              <a:rPr lang="uk-UA" sz="1800" dirty="0" smtClean="0"/>
              <a:t>Люди були досить </a:t>
            </a:r>
            <a:r>
              <a:rPr lang="uk-UA" sz="1800" dirty="0" err="1" smtClean="0"/>
              <a:t>освідчені</a:t>
            </a:r>
            <a:r>
              <a:rPr lang="uk-UA" sz="1800" dirty="0" smtClean="0"/>
              <a:t>. Основна релігія – Католицизм.</a:t>
            </a:r>
          </a:p>
          <a:p>
            <a:pPr marL="0" indent="179388">
              <a:buFontTx/>
              <a:buNone/>
            </a:pPr>
            <a:r>
              <a:rPr lang="uk-UA" sz="1800" dirty="0" smtClean="0"/>
              <a:t>За </a:t>
            </a:r>
            <a:r>
              <a:rPr lang="uk-UA" sz="1800" dirty="0" err="1" smtClean="0"/>
              <a:t>Тордесільяським</a:t>
            </a:r>
            <a:r>
              <a:rPr lang="uk-UA" sz="1800" dirty="0" smtClean="0"/>
              <a:t> договором Іспанія та Португалія поділили зони впливу у світі.</a:t>
            </a:r>
          </a:p>
          <a:p>
            <a:pPr marL="0" indent="179388">
              <a:buFontTx/>
              <a:buNone/>
            </a:pPr>
            <a:r>
              <a:rPr lang="uk-UA" sz="1800" dirty="0" smtClean="0"/>
              <a:t>Території сучасних країн, що у 15-17 ст. були повністю під контролем Іспанії: Мексика, Перу, Чилі, Колумбія, Еквадор, Венесуела, Панама, </a:t>
            </a:r>
            <a:r>
              <a:rPr lang="uk-UA" sz="1800" dirty="0" err="1" smtClean="0"/>
              <a:t>Коста-Рика</a:t>
            </a:r>
            <a:r>
              <a:rPr lang="uk-UA" sz="1800" dirty="0" smtClean="0"/>
              <a:t>, Нікарагуа, </a:t>
            </a:r>
            <a:r>
              <a:rPr lang="uk-UA" sz="1800" dirty="0" err="1" smtClean="0"/>
              <a:t>Гандурас</a:t>
            </a:r>
            <a:r>
              <a:rPr lang="uk-UA" sz="1800" dirty="0" smtClean="0"/>
              <a:t>, Сальвадор, </a:t>
            </a:r>
            <a:r>
              <a:rPr lang="uk-UA" sz="1800" dirty="0" err="1" smtClean="0"/>
              <a:t>Гватимала</a:t>
            </a:r>
            <a:r>
              <a:rPr lang="uk-UA" sz="1800" dirty="0" smtClean="0"/>
              <a:t>, Беліз, Куба, Гаїті, Філіппіни та ін.; </a:t>
            </a:r>
            <a:r>
              <a:rPr lang="uk-UA" sz="1800" dirty="0" err="1" smtClean="0"/>
              <a:t>чатково</a:t>
            </a:r>
            <a:r>
              <a:rPr lang="uk-UA" sz="1800" dirty="0" smtClean="0"/>
              <a:t>: США, Італія, Аргентина.</a:t>
            </a:r>
            <a:endParaRPr lang="ru-RU" sz="1800" dirty="0"/>
          </a:p>
        </p:txBody>
      </p:sp>
      <p:pic>
        <p:nvPicPr>
          <p:cNvPr id="5" name="Picture 7" descr="Описание: https://upload.wikimedia.org/wikipedia/commons/thumb/a/ad/Iberian_Union_empires.svg/940px-Iberian_Union_empires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4282" y="4724400"/>
            <a:ext cx="4495800" cy="2133600"/>
          </a:xfrm>
          <a:prstGeom prst="rect">
            <a:avLst/>
          </a:prstGeom>
          <a:noFill/>
          <a:ln/>
        </p:spPr>
      </p:pic>
      <p:sp>
        <p:nvSpPr>
          <p:cNvPr id="6" name="Прямоугольник 5"/>
          <p:cNvSpPr/>
          <p:nvPr/>
        </p:nvSpPr>
        <p:spPr>
          <a:xfrm>
            <a:off x="4357686" y="52863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uk-UA" i="1" dirty="0" smtClean="0">
                <a:solidFill>
                  <a:srgbClr val="C00000"/>
                </a:solidFill>
              </a:rPr>
              <a:t>Володіння Іспанії позначено  червоним кольором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Результат пошуку зображень за запитом &quot;фон для презентації з географії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14744" y="142852"/>
            <a:ext cx="4543428" cy="1143000"/>
          </a:xfrm>
        </p:spPr>
        <p:txBody>
          <a:bodyPr/>
          <a:lstStyle/>
          <a:p>
            <a:r>
              <a:rPr lang="uk-UA" dirty="0" smtClean="0"/>
              <a:t>Португалія</a:t>
            </a:r>
            <a:endParaRPr lang="ru-RU" dirty="0"/>
          </a:p>
        </p:txBody>
      </p:sp>
      <p:sp>
        <p:nvSpPr>
          <p:cNvPr id="7" name="Объект 3"/>
          <p:cNvSpPr>
            <a:spLocks noGrp="1"/>
          </p:cNvSpPr>
          <p:nvPr>
            <p:ph idx="1"/>
          </p:nvPr>
        </p:nvSpPr>
        <p:spPr>
          <a:xfrm>
            <a:off x="1857356" y="1571613"/>
            <a:ext cx="6968246" cy="2857520"/>
          </a:xfrm>
        </p:spPr>
        <p:txBody>
          <a:bodyPr>
            <a:noAutofit/>
          </a:bodyPr>
          <a:lstStyle/>
          <a:p>
            <a:pPr algn="ctr"/>
            <a:r>
              <a:rPr lang="uk-UA" sz="1900" i="1" dirty="0">
                <a:effectLst/>
              </a:rPr>
              <a:t>На середину </a:t>
            </a:r>
            <a:r>
              <a:rPr lang="en-US" sz="1900" i="1" dirty="0">
                <a:effectLst/>
              </a:rPr>
              <a:t>XV </a:t>
            </a:r>
            <a:r>
              <a:rPr lang="uk-UA" sz="1900" i="1" dirty="0">
                <a:effectLst/>
              </a:rPr>
              <a:t>ст. у </a:t>
            </a:r>
            <a:r>
              <a:rPr lang="uk-UA" sz="1900" i="1" dirty="0" smtClean="0">
                <a:effectLst/>
              </a:rPr>
              <a:t>галузі мореплавства найбільш </a:t>
            </a:r>
            <a:r>
              <a:rPr lang="uk-UA" sz="1900" i="1" dirty="0">
                <a:effectLst/>
              </a:rPr>
              <a:t>активні пошуки проводили португальці. До 1445 р. вони обстежили </a:t>
            </a:r>
            <a:r>
              <a:rPr lang="uk-UA" sz="1900" i="1" dirty="0" err="1">
                <a:effectLst/>
              </a:rPr>
              <a:t>західно</a:t>
            </a:r>
            <a:r>
              <a:rPr lang="uk-UA" sz="1900" i="1" dirty="0">
                <a:effectLst/>
              </a:rPr>
              <a:t>-африканське узбережжя майже до екватора. У 1471 р. досягли сучасної Гвінеї, а у 1486 р. </a:t>
            </a:r>
            <a:r>
              <a:rPr lang="uk-UA" sz="1900" i="1" dirty="0" err="1">
                <a:effectLst/>
              </a:rPr>
              <a:t>Бартоломеу</a:t>
            </a:r>
            <a:r>
              <a:rPr lang="uk-UA" sz="1900" i="1" dirty="0">
                <a:effectLst/>
              </a:rPr>
              <a:t> </a:t>
            </a:r>
            <a:r>
              <a:rPr lang="uk-UA" sz="1900" i="1" dirty="0" err="1">
                <a:effectLst/>
              </a:rPr>
              <a:t>Діаш</a:t>
            </a:r>
            <a:r>
              <a:rPr lang="uk-UA" sz="1900" i="1" dirty="0">
                <a:effectLst/>
              </a:rPr>
              <a:t> (1450- 1500) доплив до Південної Африки і відкрив мис Доброї Надії. У 1497 р. </a:t>
            </a:r>
            <a:r>
              <a:rPr lang="uk-UA" sz="1900" i="1" dirty="0" err="1">
                <a:effectLst/>
              </a:rPr>
              <a:t>Васко</a:t>
            </a:r>
            <a:r>
              <a:rPr lang="uk-UA" sz="1900" i="1" dirty="0">
                <a:effectLst/>
              </a:rPr>
              <a:t> да Гама (1469-1524), обігнувши Африканський континент із півдня, досяг Індії в районі Калькутти. Відкриття морського шляху до Індії дало поштовх </a:t>
            </a:r>
            <a:r>
              <a:rPr lang="uk-UA" sz="1900" i="1" dirty="0" err="1">
                <a:effectLst/>
              </a:rPr>
              <a:t>західноєвропейцям</a:t>
            </a:r>
            <a:r>
              <a:rPr lang="uk-UA" sz="1900" i="1" dirty="0">
                <a:effectLst/>
              </a:rPr>
              <a:t> розпочати активне освоєння просторів Атлантичного океану в пошуках не тільки східних, а й західних шляхів до </a:t>
            </a:r>
            <a:r>
              <a:rPr lang="uk-UA" sz="1900" i="1" dirty="0" smtClean="0">
                <a:effectLst/>
              </a:rPr>
              <a:t>Індії. </a:t>
            </a:r>
            <a:endParaRPr lang="uk-UA" sz="1900" dirty="0"/>
          </a:p>
        </p:txBody>
      </p:sp>
      <p:pic>
        <p:nvPicPr>
          <p:cNvPr id="8" name="Picture 8" descr="Описание: https://upload.wikimedia.org/wikipedia/commons/thumb/a/ad/Iberian_Union_empires.svg/940px-Iberian_Union_empires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57422" y="4786322"/>
            <a:ext cx="5105400" cy="2254250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Результат пошуку зображень за запитом &quot;фон для презентації з географії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00750" cy="1143000"/>
          </a:xfrm>
        </p:spPr>
        <p:txBody>
          <a:bodyPr/>
          <a:lstStyle/>
          <a:p>
            <a:r>
              <a:rPr lang="uk-UA" dirty="0" smtClean="0"/>
              <a:t>Англія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4" r="20354"/>
          <a:stretch>
            <a:fillRect/>
          </a:stretch>
        </p:blipFill>
        <p:spPr>
          <a:xfrm>
            <a:off x="4714875" y="1000108"/>
            <a:ext cx="4214843" cy="5439809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179388">
              <a:buFontTx/>
              <a:buNone/>
            </a:pPr>
            <a:r>
              <a:rPr lang="uk-UA" dirty="0" smtClean="0"/>
              <a:t>у 16 ст. замість овечої вовни, як це було раніше, вивозили до інших країн сукні з вовни. Із середини 16 ст. відбувалося піднесення у гірничодобувній справі та металообробці. Торгувала з усіма країнами Європи. </a:t>
            </a:r>
          </a:p>
          <a:p>
            <a:pPr marL="0" indent="179388">
              <a:buFontTx/>
              <a:buNone/>
            </a:pPr>
            <a:r>
              <a:rPr lang="uk-UA" dirty="0" smtClean="0"/>
              <a:t>Англійці були розумним народом і не хотіли, щоб їхній король підпорядковувався  Папі римському, тож під час реформаційних рухів вони відділяються від католиків.</a:t>
            </a:r>
          </a:p>
          <a:p>
            <a:pPr marL="0" indent="179388">
              <a:buFontTx/>
              <a:buNone/>
            </a:pPr>
            <a:r>
              <a:rPr lang="uk-UA" dirty="0" smtClean="0"/>
              <a:t>Шотландія в 1603р. приєдналась до Англії. Англія заволоділа територією Північної Америки завдяки колонізації.</a:t>
            </a:r>
          </a:p>
          <a:p>
            <a:pPr marL="0" indent="179388">
              <a:buFontTx/>
              <a:buNone/>
            </a:pPr>
            <a:r>
              <a:rPr lang="uk-UA" dirty="0" smtClean="0"/>
              <a:t>Тогочасна Англія панувала на території таких сучасних країн :Великобританія, Ірландії, США.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Результат пошуку зображень за запитом &quot;фон для презентації з географії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86502" cy="1143000"/>
          </a:xfrm>
        </p:spPr>
        <p:txBody>
          <a:bodyPr/>
          <a:lstStyle/>
          <a:p>
            <a:r>
              <a:rPr lang="uk-UA" dirty="0" smtClean="0"/>
              <a:t>Франція</a:t>
            </a:r>
            <a:endParaRPr lang="ru-RU" dirty="0"/>
          </a:p>
        </p:txBody>
      </p:sp>
      <p:pic>
        <p:nvPicPr>
          <p:cNvPr id="5" name="Picture 2" descr="Результат пошуку зображень за запитом &quot;Франція в XVI - першій половині XVII ст.&quot;"/>
          <p:cNvPicPr>
            <a:picLocks noChangeAspect="1" noChangeArrowheads="1"/>
          </p:cNvPicPr>
          <p:nvPr/>
        </p:nvPicPr>
        <p:blipFill>
          <a:blip r:embed="rId3"/>
          <a:srcRect l="10389" t="15598" r="2922" b="11611"/>
          <a:stretch>
            <a:fillRect/>
          </a:stretch>
        </p:blipFill>
        <p:spPr bwMode="auto">
          <a:xfrm>
            <a:off x="5283797" y="714356"/>
            <a:ext cx="3860203" cy="2428892"/>
          </a:xfrm>
          <a:prstGeom prst="rect">
            <a:avLst/>
          </a:prstGeom>
          <a:noFill/>
        </p:spPr>
      </p:pic>
      <p:pic>
        <p:nvPicPr>
          <p:cNvPr id="6" name="Picture 4" descr="Результат пошуку зображень за запитом &quot;Франція в XVI - першій половині XVII ст.&quot;"/>
          <p:cNvPicPr>
            <a:picLocks noChangeAspect="1" noChangeArrowheads="1"/>
          </p:cNvPicPr>
          <p:nvPr/>
        </p:nvPicPr>
        <p:blipFill>
          <a:blip r:embed="rId4"/>
          <a:srcRect t="7712" b="10321"/>
          <a:stretch>
            <a:fillRect/>
          </a:stretch>
        </p:blipFill>
        <p:spPr bwMode="auto">
          <a:xfrm>
            <a:off x="4915828" y="3143248"/>
            <a:ext cx="4228172" cy="332876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8"/>
            <a:ext cx="6643702" cy="4454525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Найбільш населена країна Європи</a:t>
            </a:r>
          </a:p>
          <a:p>
            <a:r>
              <a:rPr lang="uk-UA" dirty="0" smtClean="0"/>
              <a:t>Столиця </a:t>
            </a:r>
            <a:r>
              <a:rPr lang="uk-UA" dirty="0" err="1" smtClean="0"/>
              <a:t>Париж-</a:t>
            </a:r>
            <a:r>
              <a:rPr lang="ru-RU" dirty="0" smtClean="0"/>
              <a:t>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uk-UA" dirty="0" smtClean="0"/>
              <a:t>, яке мало</a:t>
            </a:r>
            <a:r>
              <a:rPr lang="ru-RU" dirty="0" smtClean="0"/>
              <a:t> </a:t>
            </a:r>
            <a:r>
              <a:rPr lang="ru-RU" dirty="0" err="1" smtClean="0"/>
              <a:t>населенням</a:t>
            </a:r>
            <a:r>
              <a:rPr lang="ru-RU" dirty="0" smtClean="0"/>
              <a:t> 300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жителів</a:t>
            </a:r>
            <a:endParaRPr lang="ru-RU" dirty="0" smtClean="0"/>
          </a:p>
          <a:p>
            <a:r>
              <a:rPr lang="ru-RU" dirty="0" err="1" smtClean="0"/>
              <a:t>Ліон-столиця</a:t>
            </a:r>
            <a:r>
              <a:rPr lang="ru-RU" dirty="0" smtClean="0"/>
              <a:t> </a:t>
            </a:r>
            <a:r>
              <a:rPr lang="ru-RU" dirty="0" err="1" smtClean="0"/>
              <a:t>французького</a:t>
            </a:r>
            <a:r>
              <a:rPr lang="ru-RU" dirty="0" smtClean="0"/>
              <a:t> </a:t>
            </a:r>
            <a:r>
              <a:rPr lang="ru-RU" dirty="0" err="1" smtClean="0"/>
              <a:t>книгодрукування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банківської</a:t>
            </a:r>
            <a:r>
              <a:rPr lang="ru-RU" dirty="0" smtClean="0"/>
              <a:t> </a:t>
            </a:r>
            <a:r>
              <a:rPr lang="ru-RU" dirty="0" err="1" smtClean="0"/>
              <a:t>справи</a:t>
            </a:r>
            <a:endParaRPr lang="ru-RU" dirty="0" smtClean="0"/>
          </a:p>
          <a:p>
            <a:r>
              <a:rPr lang="ru-RU" dirty="0" err="1" smtClean="0"/>
              <a:t>Найбільшої</a:t>
            </a:r>
            <a:r>
              <a:rPr lang="ru-RU" dirty="0" smtClean="0"/>
              <a:t> </a:t>
            </a:r>
            <a:r>
              <a:rPr lang="ru-RU" dirty="0" err="1" smtClean="0"/>
              <a:t>могутності</a:t>
            </a:r>
            <a:r>
              <a:rPr lang="ru-RU" dirty="0" smtClean="0"/>
              <a:t> </a:t>
            </a:r>
            <a:r>
              <a:rPr lang="ru-RU" dirty="0" err="1" smtClean="0"/>
              <a:t>Франція</a:t>
            </a:r>
            <a:r>
              <a:rPr lang="ru-RU" dirty="0" smtClean="0"/>
              <a:t> </a:t>
            </a:r>
            <a:r>
              <a:rPr lang="ru-RU" dirty="0" err="1" smtClean="0"/>
              <a:t>досягла</a:t>
            </a:r>
            <a:r>
              <a:rPr lang="ru-RU" dirty="0" smtClean="0"/>
              <a:t> за </a:t>
            </a:r>
            <a:r>
              <a:rPr lang="ru-RU" dirty="0" err="1" smtClean="0"/>
              <a:t>правління</a:t>
            </a:r>
            <a:r>
              <a:rPr lang="ru-RU" dirty="0" smtClean="0"/>
              <a:t> Франциска І (1515-1547)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Генріха</a:t>
            </a:r>
            <a:r>
              <a:rPr lang="ru-RU" dirty="0" smtClean="0"/>
              <a:t> IV </a:t>
            </a:r>
            <a:r>
              <a:rPr lang="ru-RU" dirty="0" err="1" smtClean="0"/>
              <a:t>французи</a:t>
            </a:r>
            <a:r>
              <a:rPr lang="ru-RU" dirty="0" smtClean="0"/>
              <a:t> </a:t>
            </a:r>
            <a:r>
              <a:rPr lang="ru-RU" dirty="0" err="1" smtClean="0"/>
              <a:t>розпочали</a:t>
            </a:r>
            <a:r>
              <a:rPr lang="ru-RU" dirty="0" smtClean="0"/>
              <a:t> </a:t>
            </a:r>
            <a:r>
              <a:rPr lang="ru-RU" dirty="0" err="1" smtClean="0"/>
              <a:t>колонізацію</a:t>
            </a:r>
            <a:r>
              <a:rPr lang="ru-RU" dirty="0" smtClean="0"/>
              <a:t> </a:t>
            </a:r>
            <a:r>
              <a:rPr lang="ru-RU" dirty="0" err="1" smtClean="0"/>
              <a:t>Канади</a:t>
            </a:r>
            <a:endParaRPr lang="ru-RU" dirty="0" smtClean="0"/>
          </a:p>
          <a:p>
            <a:r>
              <a:rPr lang="ru-RU" dirty="0" smtClean="0"/>
              <a:t>Кардинал </a:t>
            </a:r>
            <a:r>
              <a:rPr lang="ru-RU" dirty="0" err="1" smtClean="0"/>
              <a:t>Рішельє</a:t>
            </a:r>
            <a:r>
              <a:rPr lang="ru-RU" dirty="0" smtClean="0"/>
              <a:t> (1586-1642рр.) </a:t>
            </a:r>
            <a:r>
              <a:rPr lang="ru-RU" dirty="0" err="1" smtClean="0"/>
              <a:t>упродовж</a:t>
            </a:r>
            <a:r>
              <a:rPr lang="ru-RU" dirty="0" smtClean="0"/>
              <a:t> 18 </a:t>
            </a:r>
            <a:r>
              <a:rPr lang="ru-RU" dirty="0" err="1" smtClean="0"/>
              <a:t>років</a:t>
            </a:r>
            <a:r>
              <a:rPr lang="ru-RU" dirty="0" smtClean="0"/>
              <a:t> </a:t>
            </a:r>
            <a:r>
              <a:rPr lang="ru-RU" dirty="0" err="1" smtClean="0"/>
              <a:t>фактично</a:t>
            </a:r>
            <a:r>
              <a:rPr lang="ru-RU" dirty="0" smtClean="0"/>
              <a:t> правив </a:t>
            </a:r>
            <a:r>
              <a:rPr lang="ru-RU" dirty="0" err="1" smtClean="0"/>
              <a:t>країною</a:t>
            </a:r>
            <a:r>
              <a:rPr lang="ru-RU" dirty="0" smtClean="0"/>
              <a:t> за </a:t>
            </a:r>
            <a:r>
              <a:rPr lang="ru-RU" dirty="0" err="1" smtClean="0"/>
              <a:t>нерішучого</a:t>
            </a:r>
            <a:r>
              <a:rPr lang="ru-RU" dirty="0" smtClean="0"/>
              <a:t> короля </a:t>
            </a:r>
            <a:r>
              <a:rPr lang="uk-UA" dirty="0" smtClean="0"/>
              <a:t>Людовіка </a:t>
            </a:r>
            <a:r>
              <a:rPr lang="en-US" dirty="0" smtClean="0"/>
              <a:t>XIII (1610-1643 </a:t>
            </a:r>
            <a:r>
              <a:rPr lang="uk-UA" dirty="0" smtClean="0"/>
              <a:t>рр.)</a:t>
            </a:r>
          </a:p>
          <a:p>
            <a:r>
              <a:rPr lang="ru-RU" dirty="0" err="1" smtClean="0"/>
              <a:t>Формування</a:t>
            </a:r>
            <a:r>
              <a:rPr lang="ru-RU" dirty="0" smtClean="0"/>
              <a:t> абсолютизму </a:t>
            </a:r>
            <a:r>
              <a:rPr lang="ru-RU" dirty="0" err="1" smtClean="0"/>
              <a:t>завершилося</a:t>
            </a:r>
            <a:r>
              <a:rPr lang="ru-RU" dirty="0" smtClean="0"/>
              <a:t> за </a:t>
            </a:r>
            <a:r>
              <a:rPr lang="ru-RU" dirty="0" err="1" smtClean="0"/>
              <a:t>правління</a:t>
            </a:r>
            <a:r>
              <a:rPr lang="ru-RU" dirty="0" smtClean="0"/>
              <a:t> короля </a:t>
            </a:r>
            <a:r>
              <a:rPr lang="ru-RU" dirty="0" err="1" smtClean="0"/>
              <a:t>ЛюдовікаXIV</a:t>
            </a:r>
            <a:r>
              <a:rPr lang="ru-RU" dirty="0" smtClean="0"/>
              <a:t> (1643-1715 </a:t>
            </a:r>
            <a:r>
              <a:rPr lang="ru-RU" dirty="0" err="1" smtClean="0"/>
              <a:t>рр</a:t>
            </a:r>
            <a:r>
              <a:rPr lang="ru-RU" dirty="0" smtClean="0"/>
              <a:t>.)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Результат пошуку зображень за запитом &quot;фон для презентації з географії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00684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Китай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59" y="785794"/>
            <a:ext cx="2780441" cy="2071702"/>
          </a:xfrm>
          <a:prstGeom prst="rect">
            <a:avLst/>
          </a:prstGeom>
        </p:spPr>
      </p:pic>
      <p:pic>
        <p:nvPicPr>
          <p:cNvPr id="6" name="Picture 8" descr="Результат пошуку зображень за запитом &quot;китайський папір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000372"/>
            <a:ext cx="3000364" cy="220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Результат пошуку зображень за запитом &quot;китайський шовк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5000636"/>
            <a:ext cx="2571768" cy="16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вдосконалено</a:t>
            </a:r>
            <a:r>
              <a:rPr lang="ru-RU" dirty="0"/>
              <a:t> </a:t>
            </a:r>
            <a:r>
              <a:rPr lang="ru-RU" dirty="0" err="1"/>
              <a:t>знаряддя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та </a:t>
            </a:r>
            <a:r>
              <a:rPr lang="ru-RU" dirty="0" err="1"/>
              <a:t>агротехніку</a:t>
            </a:r>
            <a:r>
              <a:rPr lang="ru-RU" dirty="0"/>
              <a:t>.</a:t>
            </a:r>
          </a:p>
          <a:p>
            <a:r>
              <a:rPr lang="ru-RU" dirty="0" err="1"/>
              <a:t>Китайці</a:t>
            </a:r>
            <a:r>
              <a:rPr lang="ru-RU" dirty="0"/>
              <a:t> </a:t>
            </a:r>
            <a:r>
              <a:rPr lang="ru-RU" dirty="0" err="1"/>
              <a:t>прокладали</a:t>
            </a:r>
            <a:r>
              <a:rPr lang="ru-RU" dirty="0"/>
              <a:t> </a:t>
            </a:r>
            <a:r>
              <a:rPr lang="ru-RU" dirty="0" err="1"/>
              <a:t>водогони</a:t>
            </a:r>
            <a:r>
              <a:rPr lang="ru-RU" dirty="0"/>
              <a:t> з </a:t>
            </a:r>
            <a:r>
              <a:rPr lang="ru-RU" dirty="0" err="1"/>
              <a:t>бамбукових</a:t>
            </a:r>
            <a:r>
              <a:rPr lang="ru-RU" dirty="0"/>
              <a:t> труб, </a:t>
            </a:r>
            <a:r>
              <a:rPr lang="ru-RU" dirty="0" err="1"/>
              <a:t>лаштували</a:t>
            </a:r>
            <a:r>
              <a:rPr lang="ru-RU" dirty="0"/>
              <a:t> </a:t>
            </a:r>
            <a:r>
              <a:rPr lang="ru-RU" dirty="0" err="1"/>
              <a:t>водяні</a:t>
            </a:r>
            <a:r>
              <a:rPr lang="ru-RU" dirty="0"/>
              <a:t> колеса, </a:t>
            </a:r>
            <a:r>
              <a:rPr lang="ru-RU" dirty="0" err="1"/>
              <a:t>зводили</a:t>
            </a:r>
            <a:r>
              <a:rPr lang="ru-RU" dirty="0"/>
              <a:t> </a:t>
            </a:r>
            <a:r>
              <a:rPr lang="ru-RU" dirty="0" err="1"/>
              <a:t>дамби</a:t>
            </a:r>
            <a:r>
              <a:rPr lang="ru-RU" dirty="0"/>
              <a:t>.</a:t>
            </a:r>
          </a:p>
          <a:p>
            <a:r>
              <a:rPr lang="uk-UA" dirty="0"/>
              <a:t>У часи імперії Мін розвивалися такі галузі, як виробництво шовку, порцеляни, паперу, ювелірна справа, виплавка металу, видобуток солі та ін.</a:t>
            </a:r>
          </a:p>
          <a:p>
            <a:r>
              <a:rPr lang="ru-RU" dirty="0"/>
              <a:t>Для </a:t>
            </a:r>
            <a:r>
              <a:rPr lang="ru-RU" dirty="0" err="1"/>
              <a:t>боротьби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ворожих</a:t>
            </a:r>
            <a:r>
              <a:rPr lang="ru-RU" dirty="0"/>
              <a:t> </a:t>
            </a:r>
            <a:r>
              <a:rPr lang="ru-RU" dirty="0" err="1"/>
              <a:t>кораблів</a:t>
            </a:r>
            <a:r>
              <a:rPr lang="ru-RU" dirty="0"/>
              <a:t> </a:t>
            </a:r>
            <a:r>
              <a:rPr lang="ru-RU" dirty="0" err="1"/>
              <a:t>китайські</a:t>
            </a:r>
            <a:r>
              <a:rPr lang="ru-RU" dirty="0"/>
              <a:t> </a:t>
            </a:r>
            <a:r>
              <a:rPr lang="ru-RU" dirty="0" err="1"/>
              <a:t>майстри</a:t>
            </a:r>
            <a:r>
              <a:rPr lang="ru-RU" dirty="0"/>
              <a:t> </a:t>
            </a:r>
            <a:r>
              <a:rPr lang="ru-RU" dirty="0" err="1"/>
              <a:t>винайшли</a:t>
            </a:r>
            <a:r>
              <a:rPr lang="ru-RU" dirty="0"/>
              <a:t> </a:t>
            </a:r>
            <a:r>
              <a:rPr lang="ru-RU" dirty="0" err="1"/>
              <a:t>водолазний</a:t>
            </a:r>
            <a:r>
              <a:rPr lang="ru-RU" dirty="0"/>
              <a:t> скафандр та </a:t>
            </a:r>
            <a:r>
              <a:rPr lang="ru-RU" dirty="0" err="1"/>
              <a:t>найпростіші</a:t>
            </a:r>
            <a:r>
              <a:rPr lang="ru-RU" dirty="0"/>
              <a:t> </a:t>
            </a:r>
            <a:r>
              <a:rPr lang="ru-RU" dirty="0" err="1"/>
              <a:t>міни</a:t>
            </a:r>
            <a:r>
              <a:rPr lang="ru-RU" dirty="0"/>
              <a:t>.</a:t>
            </a:r>
          </a:p>
          <a:p>
            <a:r>
              <a:rPr lang="ru-RU" dirty="0" err="1"/>
              <a:t>Будувалися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й </a:t>
            </a:r>
            <a:r>
              <a:rPr lang="ru-RU" dirty="0" err="1"/>
              <a:t>реставрувалися</a:t>
            </a:r>
            <a:r>
              <a:rPr lang="ru-RU" dirty="0"/>
              <a:t> </a:t>
            </a:r>
            <a:r>
              <a:rPr lang="ru-RU" dirty="0" err="1"/>
              <a:t>старі</a:t>
            </a:r>
            <a:r>
              <a:rPr lang="ru-RU" dirty="0"/>
              <a:t> </a:t>
            </a:r>
            <a:r>
              <a:rPr lang="ru-RU" dirty="0" err="1"/>
              <a:t>палаци</a:t>
            </a:r>
            <a:r>
              <a:rPr lang="ru-RU" dirty="0"/>
              <a:t>,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добудовано</a:t>
            </a:r>
            <a:r>
              <a:rPr lang="ru-RU" dirty="0"/>
              <a:t> й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відновлено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Китайську</a:t>
            </a:r>
            <a:r>
              <a:rPr lang="ru-RU" dirty="0"/>
              <a:t> </a:t>
            </a:r>
            <a:r>
              <a:rPr lang="ru-RU" dirty="0" err="1"/>
              <a:t>стіну</a:t>
            </a:r>
            <a:r>
              <a:rPr lang="ru-RU" dirty="0"/>
              <a:t>, створено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мостів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міцності</a:t>
            </a:r>
            <a:r>
              <a:rPr lang="ru-RU" dirty="0"/>
              <a:t>; </a:t>
            </a:r>
            <a:r>
              <a:rPr lang="ru-RU" dirty="0" err="1"/>
              <a:t>деякі</a:t>
            </a:r>
            <a:r>
              <a:rPr lang="ru-RU" dirty="0"/>
              <a:t> з них </a:t>
            </a:r>
            <a:r>
              <a:rPr lang="ru-RU" dirty="0" err="1"/>
              <a:t>збереглися</a:t>
            </a:r>
            <a:r>
              <a:rPr lang="ru-RU" dirty="0"/>
              <a:t> до наших </a:t>
            </a:r>
            <a:r>
              <a:rPr lang="ru-RU" dirty="0" err="1" smtClean="0"/>
              <a:t>днів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780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Мандрівники часу</vt:lpstr>
      <vt:lpstr>Склад команди</vt:lpstr>
      <vt:lpstr>Що таке Велика Сімка? </vt:lpstr>
      <vt:lpstr>Країни Великої Сімки XV-XVII століття </vt:lpstr>
      <vt:lpstr>Іспанія</vt:lpstr>
      <vt:lpstr>Португалія</vt:lpstr>
      <vt:lpstr>Англія </vt:lpstr>
      <vt:lpstr>Франція</vt:lpstr>
      <vt:lpstr>Китай</vt:lpstr>
      <vt:lpstr>Голандія</vt:lpstr>
      <vt:lpstr>Індія</vt:lpstr>
      <vt:lpstr>Османська імперія</vt:lpstr>
      <vt:lpstr>Висновок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Мандрівники часу</dc:title>
  <dc:creator>Учень</dc:creator>
  <cp:lastModifiedBy>Администратор</cp:lastModifiedBy>
  <cp:revision>21</cp:revision>
  <dcterms:created xsi:type="dcterms:W3CDTF">2016-10-18T07:17:35Z</dcterms:created>
  <dcterms:modified xsi:type="dcterms:W3CDTF">2023-02-07T17:07:15Z</dcterms:modified>
</cp:coreProperties>
</file>