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11.02.2023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</a:t>
            </a: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 під </a:t>
            </a:r>
            <a:r>
              <a:rPr lang="uk-UA" sz="3600" b="1" dirty="0">
                <a:solidFill>
                  <a:srgbClr val="C00000"/>
                </a:solidFill>
                <a:latin typeface="Monotype Corsiva" pitchFamily="66" charset="0"/>
              </a:rPr>
              <a:t>час рухливих ігор </a:t>
            </a:r>
            <a:endParaRPr lang="uk-UA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і </a:t>
            </a:r>
            <a:r>
              <a:rPr lang="uk-UA" sz="3600" b="1" dirty="0">
                <a:solidFill>
                  <a:srgbClr val="C00000"/>
                </a:solidFill>
                <a:latin typeface="Monotype Corsiva" pitchFamily="66" charset="0"/>
              </a:rPr>
              <a:t>занять фізичною культурою та спортом. </a:t>
            </a:r>
            <a:endParaRPr lang="uk-UA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</a:t>
            </a:r>
            <a:r>
              <a:rPr lang="uk-UA" sz="3600" b="1" dirty="0">
                <a:solidFill>
                  <a:srgbClr val="C00000"/>
                </a:solidFill>
                <a:latin typeface="Monotype Corsiva" pitchFamily="66" charset="0"/>
              </a:rPr>
              <a:t>безпечної поведінки в басейні та на льоду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Picture 8" descr="DlyaGruppyIUlitsy200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520950" cy="252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566" y="3933056"/>
            <a:ext cx="66007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Завдання уроку:</a:t>
            </a:r>
          </a:p>
          <a:p>
            <a:pPr marL="342900" indent="-342900">
              <a:buAutoNum type="arabicPeriod"/>
            </a:pPr>
            <a:r>
              <a:rPr lang="uk-UA" b="1" dirty="0">
                <a:solidFill>
                  <a:srgbClr val="7030A0"/>
                </a:solidFill>
              </a:rPr>
              <a:t>с</a:t>
            </a:r>
            <a:r>
              <a:rPr lang="uk-UA" b="1" dirty="0" smtClean="0">
                <a:solidFill>
                  <a:srgbClr val="7030A0"/>
                </a:solidFill>
              </a:rPr>
              <a:t>формувати поняття «травма»;</a:t>
            </a:r>
          </a:p>
          <a:p>
            <a:pPr marL="342900" indent="-342900"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о</a:t>
            </a:r>
            <a:r>
              <a:rPr lang="uk-UA" b="1" dirty="0" smtClean="0">
                <a:solidFill>
                  <a:srgbClr val="002060"/>
                </a:solidFill>
              </a:rPr>
              <a:t>знайомитись із видами травм;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b="1" dirty="0">
                <a:solidFill>
                  <a:srgbClr val="0070C0"/>
                </a:solidFill>
              </a:rPr>
              <a:t>в</a:t>
            </a:r>
            <a:r>
              <a:rPr lang="uk-UA" b="1" dirty="0" smtClean="0">
                <a:solidFill>
                  <a:srgbClr val="0070C0"/>
                </a:solidFill>
              </a:rPr>
              <a:t>изначити правила попередження травматизму;</a:t>
            </a:r>
          </a:p>
          <a:p>
            <a:pPr marL="342900" indent="-342900">
              <a:buAutoNum type="arabicPeriod"/>
            </a:pPr>
            <a:r>
              <a:rPr lang="uk-UA" b="1" dirty="0">
                <a:solidFill>
                  <a:srgbClr val="FF0000"/>
                </a:solidFill>
              </a:rPr>
              <a:t>р</a:t>
            </a:r>
            <a:r>
              <a:rPr lang="uk-UA" b="1" dirty="0" smtClean="0">
                <a:solidFill>
                  <a:srgbClr val="FF0000"/>
                </a:solidFill>
              </a:rPr>
              <a:t>озглянути прийоми першої допомоги при травмах;</a:t>
            </a:r>
          </a:p>
          <a:p>
            <a:pPr algn="ctr"/>
            <a:endParaRPr lang="uk-UA" sz="600" b="1" dirty="0" smtClean="0"/>
          </a:p>
          <a:p>
            <a:pPr algn="ctr"/>
            <a:r>
              <a:rPr lang="uk-UA" b="1" dirty="0" smtClean="0"/>
              <a:t>а також:</a:t>
            </a:r>
          </a:p>
          <a:p>
            <a:pPr algn="ctr"/>
            <a:endParaRPr lang="uk-UA" sz="600" b="1" dirty="0" smtClean="0"/>
          </a:p>
          <a:p>
            <a:r>
              <a:rPr lang="uk-UA" b="1" dirty="0" smtClean="0">
                <a:solidFill>
                  <a:srgbClr val="00B050"/>
                </a:solidFill>
              </a:rPr>
              <a:t>5. учитися працювати в групах;</a:t>
            </a:r>
          </a:p>
          <a:p>
            <a:r>
              <a:rPr lang="uk-UA" b="1" dirty="0" smtClean="0">
                <a:solidFill>
                  <a:srgbClr val="990099"/>
                </a:solidFill>
              </a:rPr>
              <a:t>6. виховувати у собі почуття відповідальності не лише за власне   здоров'я та безпеку, а й за </a:t>
            </a:r>
            <a:r>
              <a:rPr lang="uk-UA" b="1" dirty="0">
                <a:solidFill>
                  <a:srgbClr val="990099"/>
                </a:solidFill>
              </a:rPr>
              <a:t>здоров'я та </a:t>
            </a:r>
            <a:r>
              <a:rPr lang="uk-UA" b="1" dirty="0" smtClean="0">
                <a:solidFill>
                  <a:srgbClr val="990099"/>
                </a:solidFill>
              </a:rPr>
              <a:t>безпеку інших.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11054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5d5fcc9ba2d8b696110786da73ff154a ÐÐ°Ð±ÑÐ¹ ÐºÐ¾Ð»ÑÐ½Ð° Ð¿ÑÐ¸ Ð¿Ð°Ð´ÑÐ½Ð½Ñ: Ð»ÑÐºÑÐ²Ð°Ð½Ð½Ñ Ð² Ð´Ð¾Ð¼Ð°ÑÐ½ÑÑ ÑÐ¼Ð¾Ð²Ð°Ñ, ÑÐ¾ ÑÐ¾Ð±Ð¸ÑÐ¸ ÑÐºÑÐ¾ Ð¾Ð¿ÑÑÐ»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149" y="2888124"/>
            <a:ext cx="2867025" cy="158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4f56c4d2d5883006749f388ec09c38d ÐÐ°Ð±ÑÐ¹ ÐºÐ¾Ð»ÑÐ½Ð° Ð¿ÑÐ¸ Ð¿Ð°Ð´ÑÐ½Ð½Ñ: Ð»ÑÐºÑÐ²Ð°Ð½Ð½Ñ Ð² Ð´Ð¾Ð¼Ð°ÑÐ½ÑÑ ÑÐ¼Ð¾Ð²Ð°Ñ, ÑÐ¾ ÑÐ¾Ð±Ð¸ÑÐ¸ ÑÐºÑÐ¾ Ð¾Ð¿ÑÑÐ»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168078" cy="2039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59991" y="1412776"/>
            <a:ext cx="607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Різкий біль в коліні, який виник внаслідок падіння на нього</a:t>
            </a:r>
            <a:endParaRPr lang="ru-RU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5596919" y="2204864"/>
            <a:ext cx="3582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Симптоми при ударі мають яскраво виражений характер, тому потерпілий може самостійно оцінити свої відчуття і поставити попередній діагноз </a:t>
            </a:r>
            <a:endParaRPr lang="ru-RU" dirty="0"/>
          </a:p>
        </p:txBody>
      </p:sp>
      <p:sp>
        <p:nvSpPr>
          <p:cNvPr id="10" name="Прямокутник 9"/>
          <p:cNvSpPr/>
          <p:nvPr/>
        </p:nvSpPr>
        <p:spPr>
          <a:xfrm>
            <a:off x="850713" y="479715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Перше</a:t>
            </a:r>
            <a:r>
              <a:rPr lang="uk-UA" dirty="0"/>
              <a:t>, що необхідно зробити – накласти холодний компрес або лід до ушкодженого місця, щоб набряклість не поширилася на </a:t>
            </a:r>
            <a:r>
              <a:rPr lang="uk-UA" dirty="0" smtClean="0"/>
              <a:t>все </a:t>
            </a:r>
            <a:r>
              <a:rPr lang="uk-UA" dirty="0"/>
              <a:t>коліно. 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uk-UA" dirty="0" smtClean="0"/>
              <a:t>При </a:t>
            </a:r>
            <a:r>
              <a:rPr lang="uk-UA" dirty="0"/>
              <a:t>цьому не можна тримати лід довше 20 хвилин</a:t>
            </a:r>
            <a:r>
              <a:rPr lang="uk-UA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Ізолювати ногу </a:t>
            </a:r>
            <a:r>
              <a:rPr lang="uk-UA" dirty="0" err="1" smtClean="0"/>
              <a:t>плтерпілого</a:t>
            </a:r>
            <a:r>
              <a:rPr lang="uk-UA" dirty="0" smtClean="0"/>
              <a:t> </a:t>
            </a:r>
            <a:r>
              <a:rPr lang="uk-UA" dirty="0"/>
              <a:t>від всіх видів фізичного </a:t>
            </a:r>
            <a:r>
              <a:rPr lang="uk-UA" dirty="0" smtClean="0"/>
              <a:t>навантаження.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1971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ÑÐº Ð»ÑÐºÑÐ²Ð°ÑÐ¸ ÑÐ¾Ð·ÑÑÐ³Ð½ÐµÐ½Ð½Ñ Ð³Ð¾Ð¼ÑÐ»ÐºÐ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880142" cy="187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 ÐµÐ·ÑÐ»ÑÑÐ°Ñ Ð¿Ð¾ÑÑÐºÑ Ð·Ð¾Ð±ÑÐ°Ð¶ÐµÐ½Ñ Ð·Ð° Ð·Ð°Ð¿Ð¸ÑÐ¾Ð¼ &quot;ÑÐ¾Ð·ÑÑÐ³Ð½ÐµÐ½Ð½Ñ Ð¼'ÑÐ·ÑÐ² Ð³Ð¾Ð¼ÑÐ»ÐºÐ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02" y="1941778"/>
            <a:ext cx="2277399" cy="185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340768"/>
            <a:ext cx="287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Розтягнення м'язів гомілки</a:t>
            </a:r>
            <a:endParaRPr lang="ru-RU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3851920" y="1106340"/>
            <a:ext cx="4976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/>
              <a:t>У повсякденному житті розтягнення м'язів може статися через важку фізичну роботу, невміле підняття важких предметів, різкий незвичний рух, падіння, зіткнення. </a:t>
            </a:r>
            <a:endParaRPr lang="uk-UA" dirty="0" smtClean="0"/>
          </a:p>
          <a:p>
            <a:pPr fontAlgn="base"/>
            <a:r>
              <a:rPr lang="uk-UA" dirty="0" smtClean="0"/>
              <a:t>Під </a:t>
            </a:r>
            <a:r>
              <a:rPr lang="uk-UA" dirty="0"/>
              <a:t>час спортивних занять – при </a:t>
            </a:r>
            <a:r>
              <a:rPr lang="uk-UA" dirty="0" smtClean="0"/>
              <a:t>надмірному навантаженні </a:t>
            </a:r>
            <a:r>
              <a:rPr lang="uk-UA" dirty="0"/>
              <a:t>на м'язи, особливо без розминки, а також при раптовій різкій зміні напряму </a:t>
            </a:r>
            <a:r>
              <a:rPr lang="uk-UA" dirty="0" smtClean="0"/>
              <a:t>руху, внаслідок падіння чи удару.</a:t>
            </a: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1429602" y="3812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Ознаки – це </a:t>
            </a:r>
            <a:r>
              <a:rPr lang="uk-UA" dirty="0"/>
              <a:t>біль, припухлість, скутість рухів або взагалі неможливість рухатися. Може з'явитися синець і турбувати судома. </a:t>
            </a:r>
            <a:endParaRPr lang="ru-RU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90887" y="5157192"/>
            <a:ext cx="600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u="sng" dirty="0" smtClean="0"/>
              <a:t>Перша допомога:</a:t>
            </a:r>
          </a:p>
          <a:p>
            <a:pPr fontAlgn="base"/>
            <a:r>
              <a:rPr lang="uk-UA" dirty="0" smtClean="0"/>
              <a:t>прикладаємо </a:t>
            </a:r>
            <a:r>
              <a:rPr lang="uk-UA" dirty="0"/>
              <a:t>холодний компрес (щоб зменшити набряк, тим самим зменшивши біль</a:t>
            </a:r>
            <a:r>
              <a:rPr lang="uk-UA" dirty="0" smtClean="0"/>
              <a:t>)</a:t>
            </a:r>
          </a:p>
          <a:p>
            <a:pPr fontAlgn="base"/>
            <a:r>
              <a:rPr lang="uk-UA" dirty="0" smtClean="0"/>
              <a:t> </a:t>
            </a:r>
            <a:r>
              <a:rPr lang="uk-UA" dirty="0"/>
              <a:t>і по можливості не робимо ніяких рухів, щоб не задіяти пошкоджений м'яз.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558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²ÑÑÐ°ÑÐ° ÑÐ²ÑÐ´Ð¾Ð¼Ð¾ÑÑ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5421"/>
            <a:ext cx="5010716" cy="277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 ÐµÐ·ÑÐ»ÑÑÐ°Ñ Ð¿Ð¾ÑÑÐºÑ Ð·Ð¾Ð±ÑÐ°Ð¶ÐµÐ½Ñ Ð·Ð° Ð·Ð°Ð¿Ð¸ÑÐ¾Ð¼ &quot;Ð²ÑÑÐ°ÑÐ° ÑÐ²ÑÐ´Ð¾Ð¼Ð¾ÑÑÑ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1970"/>
            <a:ext cx="2592288" cy="17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196752"/>
            <a:ext cx="370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Втрата свідомості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внаслідок удару в голову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6157" y="299695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падінні або ударі голови відбувається струс мозку,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чого людина може знепритомніти на кілька секунд.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66157" y="4703558"/>
            <a:ext cx="90778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Допомога.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- Потерпілого </a:t>
            </a:r>
            <a:r>
              <a:rPr lang="uk-UA" dirty="0"/>
              <a:t>необхідно покласти на спину, щоб голова була нижче рівня ніг (на 15-20 см) для поліпшення кровообігу мозку. </a:t>
            </a:r>
            <a:endParaRPr lang="uk-UA" dirty="0" smtClean="0"/>
          </a:p>
          <a:p>
            <a:r>
              <a:rPr lang="uk-UA" dirty="0" smtClean="0"/>
              <a:t>- Потім </a:t>
            </a:r>
            <a:r>
              <a:rPr lang="uk-UA" dirty="0"/>
              <a:t>звільнити шию і груди від одягу, забезпечити приток свіжого повітря, </a:t>
            </a:r>
            <a:r>
              <a:rPr lang="uk-UA" dirty="0" smtClean="0"/>
              <a:t>дати </a:t>
            </a:r>
            <a:r>
              <a:rPr lang="uk-UA" dirty="0"/>
              <a:t>понюхати нашатирний спирт. </a:t>
            </a:r>
            <a:endParaRPr lang="uk-UA" dirty="0" smtClean="0"/>
          </a:p>
          <a:p>
            <a:r>
              <a:rPr lang="uk-UA" dirty="0" smtClean="0"/>
              <a:t>- Коли </a:t>
            </a:r>
            <a:r>
              <a:rPr lang="uk-UA" dirty="0"/>
              <a:t>потерпілий опритомніє, дати йому гарячий чай або каву,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996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5536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835696" y="159288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Правила користування басейном. 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251520" y="23488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•	Відвідувачі басейну, які не вміють плавати, у басейн для самостійного купання не допускаються.</a:t>
            </a:r>
            <a:endParaRPr lang="ru-RU" dirty="0"/>
          </a:p>
          <a:p>
            <a:r>
              <a:rPr lang="uk-UA" dirty="0"/>
              <a:t>•	Кожний відвідувач зобов’язаний дотримуватись правил відвідування басейну, а також підтримувати чистоту й порядок на території </a:t>
            </a:r>
            <a:r>
              <a:rPr lang="uk-UA" dirty="0" smtClean="0"/>
              <a:t>басейну: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використання </a:t>
            </a:r>
            <a:r>
              <a:rPr lang="uk-UA" dirty="0"/>
              <a:t>спеціальних купальних костюмів, шапочок і капців, миючих </a:t>
            </a:r>
            <a:r>
              <a:rPr lang="uk-UA" dirty="0" smtClean="0"/>
              <a:t>засобів;</a:t>
            </a:r>
          </a:p>
          <a:p>
            <a:pPr marL="285750" indent="-285750">
              <a:buFontTx/>
              <a:buChar char="-"/>
            </a:pPr>
            <a:r>
              <a:rPr lang="uk-UA" dirty="0"/>
              <a:t>бігати в басейні не </a:t>
            </a:r>
            <a:r>
              <a:rPr lang="uk-UA" dirty="0" smtClean="0"/>
              <a:t>можна;</a:t>
            </a:r>
          </a:p>
          <a:p>
            <a:pPr marL="285750" indent="-285750">
              <a:buFontTx/>
              <a:buChar char="-"/>
            </a:pPr>
            <a:r>
              <a:rPr lang="uk-UA" dirty="0"/>
              <a:t>обов'язково треба мати на ногах гумове </a:t>
            </a:r>
            <a:r>
              <a:rPr lang="uk-UA" dirty="0" smtClean="0"/>
              <a:t>взуття.</a:t>
            </a:r>
            <a:endParaRPr lang="ru-RU" dirty="0"/>
          </a:p>
          <a:p>
            <a:r>
              <a:rPr lang="uk-UA" dirty="0"/>
              <a:t>•	Кожний відвідувач має пройти медичний огляд і не мати протипоказань для плавання за станом здоров’я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50466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643042" y="307181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 </a:t>
            </a:r>
            <a:r>
              <a:rPr lang="uk-UA" u="sng" dirty="0"/>
              <a:t>Домашнє завдання.   </a:t>
            </a:r>
            <a:r>
              <a:rPr lang="uk-UA" i="1" dirty="0"/>
              <a:t>Опрацювати §   13 </a:t>
            </a:r>
            <a:r>
              <a:rPr lang="uk-UA" i="1" dirty="0" smtClean="0"/>
              <a:t>ст. </a:t>
            </a:r>
            <a:r>
              <a:rPr lang="uk-UA" i="1" dirty="0"/>
              <a:t>80-83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31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49" name="Рисунок 25" descr="Опис : 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74925"/>
            <a:ext cx="3481327" cy="22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896" y="362635"/>
            <a:ext cx="3570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30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ÐÐ¾Ð²âÑÐ·Ð°Ð½Ðµ Ð·Ð¾Ð±ÑÐ°Ð¶ÐµÐ½Ð½Ñ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0324"/>
            <a:ext cx="3168352" cy="33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кутник 7"/>
          <p:cNvSpPr/>
          <p:nvPr/>
        </p:nvSpPr>
        <p:spPr>
          <a:xfrm>
            <a:off x="6660232" y="1739825"/>
            <a:ext cx="19976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5303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8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Ꞌ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814521" y="2484699"/>
            <a:ext cx="19976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530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8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Ꞌ</a:t>
            </a:r>
            <a:endParaRPr lang="uk-UA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5733256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травма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782" y="1433581"/>
            <a:ext cx="317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Monotype Corsiva" pitchFamily="66" charset="0"/>
              </a:rPr>
              <a:t>Розгадайте ребус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53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15616" y="1124744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uk-UA" sz="36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/>
          </a:p>
          <a:p>
            <a:r>
              <a:rPr lang="uk-UA" sz="2000" b="1" dirty="0" smtClean="0"/>
              <a:t>Ми </a:t>
            </a:r>
            <a:r>
              <a:rPr lang="uk-UA" sz="2000" b="1" dirty="0"/>
              <a:t>берізки і </a:t>
            </a:r>
            <a:r>
              <a:rPr lang="uk-UA" sz="2000" b="1" dirty="0" err="1"/>
              <a:t>кленці</a:t>
            </a:r>
            <a:r>
              <a:rPr lang="uk-UA" sz="2000" dirty="0" smtClean="0"/>
              <a:t>, </a:t>
            </a:r>
            <a:r>
              <a:rPr lang="uk-UA" sz="2000" i="1" dirty="0" smtClean="0"/>
              <a:t>(</a:t>
            </a:r>
            <a:r>
              <a:rPr lang="uk-UA" sz="2000" i="1" dirty="0"/>
              <a:t>Встати, опустивши руки вниз)</a:t>
            </a:r>
            <a:endParaRPr lang="ru-RU" sz="2000" dirty="0"/>
          </a:p>
          <a:p>
            <a:r>
              <a:rPr lang="uk-UA" sz="2000" b="1" dirty="0"/>
              <a:t>В нас тоненькі стовбурці</a:t>
            </a:r>
            <a:r>
              <a:rPr lang="uk-UA" sz="2000" dirty="0" smtClean="0"/>
              <a:t>. </a:t>
            </a:r>
            <a:r>
              <a:rPr lang="uk-UA" sz="2000" i="1" dirty="0" smtClean="0"/>
              <a:t>(</a:t>
            </a:r>
            <a:r>
              <a:rPr lang="uk-UA" sz="2000" i="1" dirty="0"/>
              <a:t>Руки в боки, повороти вліво, вправо)</a:t>
            </a:r>
            <a:endParaRPr lang="ru-RU" sz="2000" dirty="0"/>
          </a:p>
          <a:p>
            <a:r>
              <a:rPr lang="uk-UA" sz="2000" b="1" dirty="0"/>
              <a:t>Ми в стрункі </a:t>
            </a:r>
            <a:r>
              <a:rPr lang="uk-UA" sz="2000" b="1" dirty="0" err="1" smtClean="0"/>
              <a:t>стаєм</a:t>
            </a:r>
            <a:r>
              <a:rPr lang="uk-UA" sz="2000" b="1" dirty="0" smtClean="0"/>
              <a:t> </a:t>
            </a:r>
            <a:r>
              <a:rPr lang="uk-UA" sz="2000" b="1" dirty="0"/>
              <a:t>рядки</a:t>
            </a:r>
            <a:r>
              <a:rPr lang="uk-UA" sz="2000" dirty="0" smtClean="0"/>
              <a:t>. </a:t>
            </a:r>
            <a:r>
              <a:rPr lang="uk-UA" sz="2000" i="1" dirty="0" smtClean="0"/>
              <a:t>(</a:t>
            </a:r>
            <a:r>
              <a:rPr lang="uk-UA" sz="2000" i="1" dirty="0"/>
              <a:t>Стати, опустивши руки вниз)</a:t>
            </a:r>
            <a:endParaRPr lang="ru-RU" sz="2000" dirty="0"/>
          </a:p>
          <a:p>
            <a:r>
              <a:rPr lang="uk-UA" sz="2000" b="1" dirty="0"/>
              <a:t>Виправляємо гілки</a:t>
            </a:r>
            <a:r>
              <a:rPr lang="uk-UA" sz="2000" b="1" dirty="0" smtClean="0"/>
              <a:t>. </a:t>
            </a:r>
            <a:r>
              <a:rPr lang="uk-UA" sz="2000" i="1" dirty="0" smtClean="0"/>
              <a:t>(</a:t>
            </a:r>
            <a:r>
              <a:rPr lang="uk-UA" sz="2000" i="1" dirty="0"/>
              <a:t>Руки вперед, у сторони)</a:t>
            </a:r>
            <a:endParaRPr lang="ru-RU" sz="2000" dirty="0"/>
          </a:p>
          <a:p>
            <a:r>
              <a:rPr lang="uk-UA" sz="2000" b="1" dirty="0"/>
              <a:t>Ледь </a:t>
            </a:r>
            <a:r>
              <a:rPr lang="uk-UA" sz="2000" b="1" dirty="0" err="1" smtClean="0"/>
              <a:t>зіп`явшись</a:t>
            </a:r>
            <a:r>
              <a:rPr lang="uk-UA" sz="2000" b="1" dirty="0" smtClean="0"/>
              <a:t> </a:t>
            </a:r>
            <a:r>
              <a:rPr lang="uk-UA" sz="2000" b="1" dirty="0"/>
              <a:t>з корінців</a:t>
            </a:r>
            <a:r>
              <a:rPr lang="uk-UA" sz="2000" dirty="0" smtClean="0"/>
              <a:t>, </a:t>
            </a:r>
            <a:r>
              <a:rPr lang="uk-UA" sz="2000" i="1" dirty="0" smtClean="0"/>
              <a:t>(</a:t>
            </a:r>
            <a:r>
              <a:rPr lang="uk-UA" sz="2000" i="1" dirty="0"/>
              <a:t>Присісти)</a:t>
            </a:r>
            <a:endParaRPr lang="ru-RU" sz="2000" dirty="0"/>
          </a:p>
          <a:p>
            <a:r>
              <a:rPr lang="uk-UA" sz="2000" b="1" dirty="0"/>
              <a:t>Дістаємо до промінців</a:t>
            </a:r>
            <a:r>
              <a:rPr lang="uk-UA" sz="2000" b="1" dirty="0" smtClean="0"/>
              <a:t>. </a:t>
            </a:r>
            <a:r>
              <a:rPr lang="uk-UA" sz="2000" i="1" dirty="0" smtClean="0"/>
              <a:t>(</a:t>
            </a:r>
            <a:r>
              <a:rPr lang="uk-UA" sz="2000" i="1" dirty="0"/>
              <a:t>Руки вгору, тягнутися до сонця)</a:t>
            </a:r>
            <a:endParaRPr lang="ru-RU" sz="2000" dirty="0"/>
          </a:p>
          <a:p>
            <a:r>
              <a:rPr lang="uk-UA" sz="2000" b="1" dirty="0"/>
              <a:t>Ми стискаємо їх в огонь</a:t>
            </a:r>
            <a:endParaRPr lang="ru-RU" sz="2000" b="1" dirty="0"/>
          </a:p>
          <a:p>
            <a:r>
              <a:rPr lang="uk-UA" sz="2000" b="1" dirty="0"/>
              <a:t>В зелені своїх долонь.</a:t>
            </a:r>
            <a:endParaRPr lang="ru-RU" sz="2000" b="1" dirty="0"/>
          </a:p>
          <a:p>
            <a:r>
              <a:rPr lang="uk-UA" sz="2000" i="1" dirty="0"/>
              <a:t>(З`єднати руки перед собою, ще раз потягнутись)</a:t>
            </a:r>
            <a:endParaRPr lang="ru-RU" sz="2000" dirty="0"/>
          </a:p>
          <a:p>
            <a:r>
              <a:rPr lang="uk-UA" sz="2000" b="1" dirty="0"/>
              <a:t>Хилять свіжі вітерці</a:t>
            </a:r>
            <a:endParaRPr lang="ru-RU" sz="2000" b="1" dirty="0"/>
          </a:p>
          <a:p>
            <a:r>
              <a:rPr lang="uk-UA" sz="2000" b="1" dirty="0"/>
              <a:t>Вправо-вліво стовбурці</a:t>
            </a:r>
            <a:endParaRPr lang="ru-RU" sz="2000" b="1" dirty="0"/>
          </a:p>
          <a:p>
            <a:r>
              <a:rPr lang="uk-UA" sz="2000" i="1" dirty="0"/>
              <a:t>(Повороти вліво, вправо)</a:t>
            </a:r>
            <a:endParaRPr lang="ru-RU" sz="2000" dirty="0"/>
          </a:p>
          <a:p>
            <a:r>
              <a:rPr lang="uk-UA" sz="2000" b="1" dirty="0"/>
              <a:t>Ще й верхівки кожен ряд</a:t>
            </a:r>
            <a:endParaRPr lang="ru-RU" sz="2000" b="1" dirty="0"/>
          </a:p>
          <a:p>
            <a:r>
              <a:rPr lang="uk-UA" sz="2000" b="1" dirty="0"/>
              <a:t>Нахиляй вперед-назад.</a:t>
            </a:r>
            <a:endParaRPr lang="ru-RU" sz="2000" b="1" dirty="0"/>
          </a:p>
          <a:p>
            <a:r>
              <a:rPr lang="uk-UA" sz="2000" i="1" dirty="0"/>
              <a:t>(Нахили вперед, назад).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053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s://fc.vseosvita.ua/001tpg-0033/00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2008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4967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412776"/>
            <a:ext cx="21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Травматизм </a:t>
            </a:r>
            <a:endParaRPr lang="ru-RU" sz="2800" b="1" dirty="0"/>
          </a:p>
        </p:txBody>
      </p:sp>
      <p:sp>
        <p:nvSpPr>
          <p:cNvPr id="11" name="Стрілка вниз 10"/>
          <p:cNvSpPr/>
          <p:nvPr/>
        </p:nvSpPr>
        <p:spPr>
          <a:xfrm rot="4919104">
            <a:off x="3159849" y="1723762"/>
            <a:ext cx="242316" cy="520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ілка вниз 11"/>
          <p:cNvSpPr/>
          <p:nvPr/>
        </p:nvSpPr>
        <p:spPr>
          <a:xfrm rot="18465373">
            <a:off x="5870614" y="1650880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ілка вниз 12"/>
          <p:cNvSpPr/>
          <p:nvPr/>
        </p:nvSpPr>
        <p:spPr>
          <a:xfrm rot="19419764">
            <a:off x="5560247" y="1717901"/>
            <a:ext cx="242316" cy="2595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ілка вниз 13"/>
          <p:cNvSpPr/>
          <p:nvPr/>
        </p:nvSpPr>
        <p:spPr>
          <a:xfrm rot="1521644">
            <a:off x="3622907" y="1918869"/>
            <a:ext cx="242316" cy="146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ілка вниз 14"/>
          <p:cNvSpPr/>
          <p:nvPr/>
        </p:nvSpPr>
        <p:spPr>
          <a:xfrm>
            <a:off x="4405667" y="2020106"/>
            <a:ext cx="242316" cy="2849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¿Ð¾Ð±ÑÑÐ¾Ð²Ð¸Ð¹ ÑÑÐ°Ð²Ð¼Ð°ÑÐ¸Ð·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296" y="3385790"/>
            <a:ext cx="1915974" cy="1654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72511" y="3140728"/>
            <a:ext cx="141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побутовий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2420" y="4765722"/>
            <a:ext cx="124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вуличний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440" y="1474331"/>
            <a:ext cx="1665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промисловий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74" y="1827605"/>
            <a:ext cx="2154917" cy="1617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04683" y="4013088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шкільний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3" y="1827605"/>
            <a:ext cx="157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спортивний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Ð ÐµÐ·ÑÐ»ÑÑÐ°Ñ Ð¿Ð¾ÑÑÐºÑ Ð·Ð¾Ð±ÑÐ°Ð¶ÐµÐ½Ñ Ð·Ð° Ð·Ð°Ð¿Ð¸ÑÐ¾Ð¼ &quot;Ð¿Ð¾Ð±ÑÑÐ¾Ð²Ð¸Ð¹ ÑÑÐ°Ð²Ð¼Ð°ÑÐ¸Ð·Ð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613" y="5099619"/>
            <a:ext cx="2308739" cy="172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 ÐµÐ·ÑÐ»ÑÑÐ°Ñ Ð¿Ð¾ÑÑÐºÑ Ð·Ð¾Ð±ÑÐ°Ð¶ÐµÐ½Ñ Ð·Ð° Ð·Ð°Ð¿Ð¸ÑÐ¾Ð¼ &quot;Ð¿Ð¾Ð±ÑÑÐ¾Ð²Ð¸Ð¹ ÑÑÐ°Ð²Ð¼Ð°ÑÐ¸Ð·Ð¼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52793"/>
            <a:ext cx="2393649" cy="1792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Ð ÐµÐ·ÑÐ»ÑÑÐ°Ñ Ð¿Ð¾ÑÑÐºÑ Ð·Ð¾Ð±ÑÐ°Ð¶ÐµÐ½Ñ Ð·Ð° Ð·Ð°Ð¿Ð¸ÑÐ¾Ð¼ &quot;ÑÐºÑÐ»ÑÐ½Ð¸Ð¹ ÑÑÐ°Ð²Ð¼Ð°ÑÐ¸Ð·Ð¼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820" y="4444030"/>
            <a:ext cx="2266926" cy="219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555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619672" y="1075640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err="1">
                <a:solidFill>
                  <a:srgbClr val="CC0066"/>
                </a:solidFill>
              </a:rPr>
              <a:t>Рухливі</a:t>
            </a:r>
            <a:r>
              <a:rPr lang="ru-RU" sz="2000" b="1" dirty="0">
                <a:solidFill>
                  <a:srgbClr val="CC0066"/>
                </a:solidFill>
              </a:rPr>
              <a:t> </a:t>
            </a:r>
            <a:r>
              <a:rPr lang="ru-RU" sz="2000" b="1" dirty="0" err="1">
                <a:solidFill>
                  <a:srgbClr val="CC0066"/>
                </a:solidFill>
              </a:rPr>
              <a:t>ігри</a:t>
            </a:r>
            <a:r>
              <a:rPr lang="ru-RU" sz="2000" b="1" dirty="0">
                <a:solidFill>
                  <a:srgbClr val="CC0066"/>
                </a:solidFill>
              </a:rPr>
              <a:t> –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найкращий </a:t>
            </a:r>
            <a:r>
              <a:rPr lang="ru-RU" sz="2000" b="1" dirty="0" err="1" smtClean="0">
                <a:solidFill>
                  <a:srgbClr val="0000FF"/>
                </a:solidFill>
              </a:rPr>
              <a:t>спосіб</a:t>
            </a:r>
            <a:r>
              <a:rPr lang="ru-RU" sz="2000" b="1" dirty="0" smtClean="0">
                <a:solidFill>
                  <a:srgbClr val="0000FF"/>
                </a:solidFill>
              </a:rPr>
              <a:t> провести час в </a:t>
            </a:r>
            <a:r>
              <a:rPr lang="ru-RU" sz="2000" b="1" dirty="0" err="1" smtClean="0">
                <a:solidFill>
                  <a:srgbClr val="0000FF"/>
                </a:solidFill>
              </a:rPr>
              <a:t>компанії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друзів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sz="2000" b="1" dirty="0" smtClean="0">
                <a:solidFill>
                  <a:srgbClr val="0000FF"/>
                </a:solidFill>
              </a:rPr>
              <a:t>П</a:t>
            </a:r>
            <a:r>
              <a:rPr lang="ru-RU" sz="2000" b="1" dirty="0" err="1" smtClean="0">
                <a:solidFill>
                  <a:srgbClr val="0000FF"/>
                </a:solidFill>
              </a:rPr>
              <a:t>равильно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організовані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рухливі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ігри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сприятливо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впливають</a:t>
            </a:r>
            <a:r>
              <a:rPr lang="ru-RU" sz="2000" b="1" dirty="0" smtClean="0">
                <a:solidFill>
                  <a:srgbClr val="0000FF"/>
                </a:solidFill>
              </a:rPr>
              <a:t> на стан </a:t>
            </a:r>
            <a:r>
              <a:rPr lang="ru-RU" sz="2000" b="1" dirty="0" err="1" smtClean="0">
                <a:solidFill>
                  <a:srgbClr val="0000FF"/>
                </a:solidFill>
              </a:rPr>
              <a:t>здоров’я</a:t>
            </a:r>
            <a:r>
              <a:rPr lang="ru-RU" sz="2000" b="1" dirty="0" smtClean="0">
                <a:solidFill>
                  <a:srgbClr val="0000FF"/>
                </a:solidFill>
              </a:rPr>
              <a:t> і </a:t>
            </a:r>
            <a:r>
              <a:rPr lang="ru-RU" sz="2000" b="1" dirty="0" err="1" smtClean="0">
                <a:solidFill>
                  <a:srgbClr val="0000FF"/>
                </a:solidFill>
              </a:rPr>
              <a:t>самопочуття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учнів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err="1" smtClean="0">
                <a:solidFill>
                  <a:srgbClr val="0000FF"/>
                </a:solidFill>
              </a:rPr>
              <a:t>Однак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слід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враховувати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r>
              <a:rPr lang="ru-RU" sz="2000" b="1" dirty="0" err="1" smtClean="0">
                <a:solidFill>
                  <a:srgbClr val="0000FF"/>
                </a:solidFill>
              </a:rPr>
              <a:t>що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це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можливо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тільки</a:t>
            </a:r>
            <a:r>
              <a:rPr lang="ru-RU" sz="2000" b="1" dirty="0" smtClean="0">
                <a:solidFill>
                  <a:srgbClr val="0000FF"/>
                </a:solidFill>
              </a:rPr>
              <a:t> в </a:t>
            </a:r>
            <a:r>
              <a:rPr lang="ru-RU" sz="2000" b="1" dirty="0" err="1" smtClean="0">
                <a:solidFill>
                  <a:srgbClr val="0000FF"/>
                </a:solidFill>
              </a:rPr>
              <a:t>разі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суворого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виконання</a:t>
            </a:r>
            <a:r>
              <a:rPr lang="ru-RU" sz="2000" b="1" dirty="0" smtClean="0">
                <a:solidFill>
                  <a:srgbClr val="0000FF"/>
                </a:solidFill>
              </a:rPr>
              <a:t> правил </a:t>
            </a:r>
            <a:r>
              <a:rPr lang="ru-RU" sz="2000" b="1" dirty="0" err="1" smtClean="0">
                <a:solidFill>
                  <a:srgbClr val="0000FF"/>
                </a:solidFill>
              </a:rPr>
              <a:t>безпеки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64927" y="3330782"/>
            <a:ext cx="4103687" cy="3495457"/>
            <a:chOff x="900" y="2214"/>
            <a:chExt cx="2313" cy="2106"/>
          </a:xfrm>
        </p:grpSpPr>
        <p:pic>
          <p:nvPicPr>
            <p:cNvPr id="6" name="Picture 4" descr="c49b96c3604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56"/>
            <a:stretch/>
          </p:blipFill>
          <p:spPr bwMode="auto">
            <a:xfrm>
              <a:off x="900" y="2214"/>
              <a:ext cx="2313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565" y="4201"/>
              <a:ext cx="272" cy="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Прямокутник 7"/>
          <p:cNvSpPr/>
          <p:nvPr/>
        </p:nvSpPr>
        <p:spPr>
          <a:xfrm>
            <a:off x="125493" y="209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21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55576" y="2348880"/>
            <a:ext cx="7524750" cy="4365625"/>
            <a:chOff x="0" y="2341"/>
            <a:chExt cx="2835" cy="1979"/>
          </a:xfrm>
        </p:grpSpPr>
        <p:pic>
          <p:nvPicPr>
            <p:cNvPr id="6" name="Picture 14" descr="95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750"/>
              <a:ext cx="1815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post-47618-1249200180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1"/>
              <a:ext cx="975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703" y="3339"/>
              <a:ext cx="90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кутник 8"/>
          <p:cNvSpPr/>
          <p:nvPr/>
        </p:nvSpPr>
        <p:spPr>
          <a:xfrm>
            <a:off x="2049514" y="1196752"/>
            <a:ext cx="51147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 smtClean="0">
                <a:solidFill>
                  <a:srgbClr val="0000FF"/>
                </a:solidFill>
              </a:rPr>
              <a:t>Також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слід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памятати</a:t>
            </a:r>
            <a:r>
              <a:rPr lang="ru-RU" b="1" dirty="0" smtClean="0">
                <a:solidFill>
                  <a:srgbClr val="0000FF"/>
                </a:solidFill>
              </a:rPr>
              <a:t>,  </a:t>
            </a:r>
            <a:r>
              <a:rPr lang="ru-RU" b="1" dirty="0" err="1" smtClean="0">
                <a:solidFill>
                  <a:srgbClr val="0000FF"/>
                </a:solidFill>
              </a:rPr>
              <a:t>що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  <a:r>
              <a:rPr lang="ru-RU" b="1" dirty="0" err="1" smtClean="0">
                <a:solidFill>
                  <a:srgbClr val="0000FF"/>
                </a:solidFill>
              </a:rPr>
              <a:t>потрібно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  <a:r>
              <a:rPr lang="ru-RU" b="1" dirty="0" err="1" smtClean="0">
                <a:solidFill>
                  <a:srgbClr val="0000FF"/>
                </a:solidFill>
              </a:rPr>
              <a:t>суворого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дотримуватися</a:t>
            </a:r>
            <a:r>
              <a:rPr lang="ru-RU" b="1" dirty="0" smtClean="0">
                <a:solidFill>
                  <a:srgbClr val="0000FF"/>
                </a:solidFill>
              </a:rPr>
              <a:t> правил </a:t>
            </a:r>
            <a:r>
              <a:rPr lang="ru-RU" b="1" dirty="0" err="1" smtClean="0">
                <a:solidFill>
                  <a:srgbClr val="0000FF"/>
                </a:solidFill>
              </a:rPr>
              <a:t>безпеки</a:t>
            </a:r>
            <a:r>
              <a:rPr lang="ru-RU" b="1" dirty="0" smtClean="0">
                <a:solidFill>
                  <a:srgbClr val="0000FF"/>
                </a:solidFill>
              </a:rPr>
              <a:t>  і </a:t>
            </a:r>
            <a:r>
              <a:rPr lang="ru-RU" b="1" dirty="0" err="1" smtClean="0">
                <a:solidFill>
                  <a:srgbClr val="0000FF"/>
                </a:solidFill>
              </a:rPr>
              <a:t>під</a:t>
            </a:r>
            <a:r>
              <a:rPr lang="ru-RU" b="1" dirty="0" smtClean="0">
                <a:solidFill>
                  <a:srgbClr val="0000FF"/>
                </a:solidFill>
              </a:rPr>
              <a:t> час занять </a:t>
            </a:r>
            <a:r>
              <a:rPr lang="ru-RU" b="1" dirty="0" err="1" smtClean="0">
                <a:solidFill>
                  <a:srgbClr val="0000FF"/>
                </a:solidFill>
              </a:rPr>
              <a:t>фізичною</a:t>
            </a:r>
            <a:r>
              <a:rPr lang="ru-RU" b="1" dirty="0" smtClean="0">
                <a:solidFill>
                  <a:srgbClr val="0000FF"/>
                </a:solidFill>
              </a:rPr>
              <a:t> культурою та спортом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9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33483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Вивих руки внаслідок падіння на неї.</a:t>
            </a:r>
          </a:p>
          <a:p>
            <a:r>
              <a:rPr lang="uk-UA" sz="2000" b="1" dirty="0" smtClean="0"/>
              <a:t> </a:t>
            </a:r>
            <a:r>
              <a:rPr lang="ru-RU" sz="2000" dirty="0"/>
              <a:t> </a:t>
            </a:r>
            <a:endParaRPr lang="ru-RU" sz="2000" dirty="0" smtClean="0"/>
          </a:p>
        </p:txBody>
      </p:sp>
      <p:pic>
        <p:nvPicPr>
          <p:cNvPr id="6" name="Рисунок 5" descr="ÐÐ¾Ð²âÑÐ·Ð°Ð½Ðµ Ð·Ð¾Ð±ÑÐ°Ð¶ÐµÐ½Ð½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1369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 ÐµÐ·ÑÐ»ÑÑÐ°Ñ Ð¿Ð¾ÑÑÐºÑ Ð·Ð¾Ð±ÑÐ°Ð¶ÐµÐ½Ñ Ð·Ð° Ð·Ð°Ð¿Ð¸ÑÐ¾Ð¼ &quot;Ð²Ð¸Ð²Ð¸Ñ ÑÑÐºÐ¸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932" y="29204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 ÐµÐ·ÑÐ»ÑÑÐ°Ñ Ð¿Ð¾ÑÑÐºÑ Ð·Ð¾Ð±ÑÐ°Ð¶ÐµÐ½Ñ Ð·Ð° Ð·Ð°Ð¿Ð¸ÑÐ¾Ð¼ &quot;Ð²Ð¸Ð²Ð¸Ñ ÑÑÐºÐ¸&quot;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3"/>
          <a:stretch/>
        </p:blipFill>
        <p:spPr bwMode="auto">
          <a:xfrm>
            <a:off x="3284689" y="3068960"/>
            <a:ext cx="3162300" cy="146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кутник 9"/>
          <p:cNvSpPr/>
          <p:nvPr/>
        </p:nvSpPr>
        <p:spPr>
          <a:xfrm>
            <a:off x="539551" y="4526244"/>
            <a:ext cx="665451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</a:rPr>
              <a:t>При </a:t>
            </a:r>
            <a:r>
              <a:rPr lang="ru-RU" sz="2000" dirty="0" err="1">
                <a:solidFill>
                  <a:prstClr val="black"/>
                </a:solidFill>
              </a:rPr>
              <a:t>вивиху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r>
              <a:rPr lang="ru-RU" sz="2000" dirty="0" err="1">
                <a:solidFill>
                  <a:prstClr val="black"/>
                </a:solidFill>
              </a:rPr>
              <a:t>допоможе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r>
              <a:rPr lang="ru-RU" sz="2000" dirty="0" err="1">
                <a:solidFill>
                  <a:prstClr val="black"/>
                </a:solidFill>
              </a:rPr>
              <a:t>тільки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лікар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uk-UA" sz="2000" dirty="0" smtClean="0"/>
              <a:t>До його приїзду потрібно </a:t>
            </a:r>
            <a:r>
              <a:rPr lang="uk-UA" sz="2000" dirty="0"/>
              <a:t>закріпити постраждалу руку так, щоб вона не змінювала отриманого положення. </a:t>
            </a:r>
            <a:endParaRPr lang="uk-UA" sz="2000" dirty="0" smtClean="0"/>
          </a:p>
          <a:p>
            <a:endParaRPr lang="uk-UA" sz="1100" dirty="0" smtClean="0"/>
          </a:p>
          <a:p>
            <a:r>
              <a:rPr lang="uk-UA" sz="2000" dirty="0" smtClean="0"/>
              <a:t>Можна </a:t>
            </a:r>
            <a:r>
              <a:rPr lang="uk-UA" sz="2000" dirty="0"/>
              <a:t>до хворого місця прикласти холодний </a:t>
            </a:r>
            <a:r>
              <a:rPr lang="uk-UA" sz="2000" dirty="0" smtClean="0"/>
              <a:t>компрес (</a:t>
            </a:r>
            <a:r>
              <a:rPr lang="uk-UA" sz="2000" dirty="0"/>
              <a:t>лід, сніг в пакеті, заморожені продукти</a:t>
            </a:r>
            <a:r>
              <a:rPr lang="uk-UA" sz="2000" dirty="0" smtClean="0"/>
              <a:t>).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44604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Серйозний</a:t>
            </a:r>
            <a:r>
              <a:rPr lang="ru-RU" dirty="0"/>
              <a:t> вид </a:t>
            </a:r>
            <a:r>
              <a:rPr lang="ru-RU" dirty="0" err="1"/>
              <a:t>травми</a:t>
            </a:r>
            <a:r>
              <a:rPr lang="ru-RU" dirty="0"/>
              <a:t>, коли </a:t>
            </a:r>
            <a:r>
              <a:rPr lang="ru-RU" dirty="0" err="1"/>
              <a:t>кістка</a:t>
            </a:r>
            <a:r>
              <a:rPr lang="ru-RU" dirty="0"/>
              <a:t> </a:t>
            </a:r>
            <a:r>
              <a:rPr lang="ru-RU" dirty="0" err="1"/>
              <a:t>виступає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суглоба</a:t>
            </a:r>
            <a:r>
              <a:rPr lang="ru-RU" dirty="0"/>
              <a:t> й у </a:t>
            </a:r>
            <a:r>
              <a:rPr lang="ru-RU" dirty="0" err="1"/>
              <a:t>цьому</a:t>
            </a:r>
            <a:r>
              <a:rPr lang="ru-RU" dirty="0"/>
              <a:t> </a:t>
            </a:r>
            <a:r>
              <a:rPr lang="ru-RU" dirty="0" err="1"/>
              <a:t>місці</a:t>
            </a:r>
            <a:r>
              <a:rPr lang="ru-RU" dirty="0"/>
              <a:t> </a:t>
            </a:r>
            <a:r>
              <a:rPr lang="ru-RU" dirty="0" err="1"/>
              <a:t>з'являється</a:t>
            </a:r>
            <a:r>
              <a:rPr lang="ru-RU" dirty="0"/>
              <a:t> </a:t>
            </a:r>
            <a:r>
              <a:rPr lang="ru-RU" dirty="0" err="1"/>
              <a:t>пухлина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192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 ÐµÐ·ÑÐ»ÑÑÐ°Ñ Ð¿Ð¾ÑÑÐºÑ Ð·Ð¾Ð±ÑÐ°Ð¶ÐµÐ½Ñ Ð·Ð° Ð·Ð°Ð¿Ð¸ÑÐ¾Ð¼ &quot;ÑÐ¾Ð·ÑÑÐ³Ð½ÐµÐ½Ð½Ñ Ð¼'ÑÐ·ÑÐ² ÑÐ¿Ð¸Ð½Ð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4" y="980728"/>
            <a:ext cx="3384376" cy="3354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1075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Попередження травм під час рухливих ігор і занять фізичною культурою та спортом. Правила безпечної поведінки в басейні та на льоду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Розтягнення м'язів спини під час падіння</a:t>
            </a:r>
            <a:endParaRPr lang="ru-RU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791072" y="220486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розтягненнях з'являються обмеження в рухах, повороті, нахилах. Це вказує на порушення </a:t>
            </a:r>
            <a:r>
              <a:rPr lang="uk-UA" dirty="0" err="1"/>
              <a:t>опорно</a:t>
            </a:r>
            <a:r>
              <a:rPr lang="uk-UA" dirty="0"/>
              <a:t> </a:t>
            </a:r>
            <a:r>
              <a:rPr lang="uk-UA" dirty="0" smtClean="0"/>
              <a:t>- рухової системи.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539552" y="4149080"/>
            <a:ext cx="78488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Хворому </a:t>
            </a:r>
            <a:r>
              <a:rPr lang="uk-UA" dirty="0"/>
              <a:t>необхідно забезпечити спокій </a:t>
            </a:r>
            <a:r>
              <a:rPr lang="uk-UA" dirty="0" smtClean="0"/>
              <a:t>розтягнутих м'язів;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не </a:t>
            </a:r>
            <a:r>
              <a:rPr lang="uk-UA" dirty="0"/>
              <a:t>давати ніякого навантаження і </a:t>
            </a:r>
            <a:r>
              <a:rPr lang="uk-UA" dirty="0" smtClean="0"/>
              <a:t>обмежити </a:t>
            </a:r>
            <a:r>
              <a:rPr lang="uk-UA" dirty="0"/>
              <a:t>будь-які дії протягом 48 </a:t>
            </a:r>
            <a:r>
              <a:rPr lang="uk-UA" dirty="0" smtClean="0"/>
              <a:t>годин; </a:t>
            </a:r>
          </a:p>
          <a:p>
            <a:endParaRPr lang="uk-UA" sz="1050" dirty="0" smtClean="0"/>
          </a:p>
          <a:p>
            <a:r>
              <a:rPr lang="uk-UA" dirty="0" smtClean="0"/>
              <a:t>до місця, де відчувається біль, прикладається </a:t>
            </a:r>
            <a:r>
              <a:rPr lang="uk-UA" dirty="0"/>
              <a:t>холод (лід, сніг в пакеті, заморожені </a:t>
            </a:r>
            <a:r>
              <a:rPr lang="uk-UA" dirty="0" smtClean="0"/>
              <a:t>продукти).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26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1008</TotalTime>
  <Words>885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Валка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home</cp:lastModifiedBy>
  <cp:revision>21</cp:revision>
  <dcterms:created xsi:type="dcterms:W3CDTF">2010-02-23T11:30:32Z</dcterms:created>
  <dcterms:modified xsi:type="dcterms:W3CDTF">2023-02-11T21:42:39Z</dcterms:modified>
</cp:coreProperties>
</file>