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60" r:id="rId4"/>
    <p:sldId id="263" r:id="rId5"/>
    <p:sldId id="262" r:id="rId6"/>
    <p:sldId id="276" r:id="rId7"/>
    <p:sldId id="271" r:id="rId8"/>
    <p:sldId id="268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AA69-C185-4A12-9F4B-E91087CF2F1A}" type="datetimeFigureOut">
              <a:rPr lang="uk-UA" smtClean="0"/>
              <a:pPr/>
              <a:t>23.11.2022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C0F5-9852-4F33-B42D-D3CA253122E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hyperlink" Target="http://pti.kiev.ua/uploads/posts/2015-03/1425739783_kerob.jpg" TargetMode="Externa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image" Target="../media/image2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9"/>
          </a:xfrm>
          <a:prstGeom prst="rect">
            <a:avLst/>
          </a:prstGeom>
        </p:spPr>
      </p:pic>
      <p:pic>
        <p:nvPicPr>
          <p:cNvPr id="4" name="Picture 6" descr="Результат пошуку зображень за запитом &quot;анімація метелики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913">
            <a:off x="168990" y="5277471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69552015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169413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2068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ea typeface="Calibri" panose="020F0502020204030204" pitchFamily="34" charset="0"/>
              </a:rPr>
              <a:t>Рослину </a:t>
            </a:r>
            <a:r>
              <a:rPr lang="uk-UA" sz="2000" dirty="0" err="1">
                <a:ea typeface="Calibri" panose="020F0502020204030204" pitchFamily="34" charset="0"/>
              </a:rPr>
              <a:t>цератонію</a:t>
            </a:r>
            <a:r>
              <a:rPr lang="uk-UA" sz="2000" dirty="0">
                <a:ea typeface="Calibri" panose="020F0502020204030204" pitchFamily="34" charset="0"/>
              </a:rPr>
              <a:t> називають ювелірним деревом. Ще у давнину ювеліри та аптекарі   помітили, що  насіння </a:t>
            </a:r>
            <a:r>
              <a:rPr lang="uk-UA" sz="2000" dirty="0" err="1">
                <a:ea typeface="Calibri" panose="020F0502020204030204" pitchFamily="34" charset="0"/>
              </a:rPr>
              <a:t>цератонії</a:t>
            </a:r>
            <a:r>
              <a:rPr lang="uk-UA" sz="2000" dirty="0">
                <a:ea typeface="Calibri" panose="020F0502020204030204" pitchFamily="34" charset="0"/>
              </a:rPr>
              <a:t> -  маленьке, тверде та блискуче – має на диво однакову масу. Вага кожної насінини – 200 мг. Тож і почали цим насінням користуватися у якості гирьок. Цю міру ваги назвали каратом ( із грецької назви </a:t>
            </a:r>
            <a:r>
              <a:rPr lang="uk-UA" sz="2000" dirty="0" err="1">
                <a:ea typeface="Calibri" panose="020F0502020204030204" pitchFamily="34" charset="0"/>
              </a:rPr>
              <a:t>цератонії</a:t>
            </a:r>
            <a:r>
              <a:rPr lang="uk-UA" sz="2000" dirty="0">
                <a:ea typeface="Calibri" panose="020F0502020204030204" pitchFamily="34" charset="0"/>
              </a:rPr>
              <a:t> – «</a:t>
            </a:r>
            <a:r>
              <a:rPr lang="uk-UA" sz="2000" dirty="0" err="1">
                <a:ea typeface="Calibri" panose="020F0502020204030204" pitchFamily="34" charset="0"/>
              </a:rPr>
              <a:t>кератос</a:t>
            </a:r>
            <a:r>
              <a:rPr lang="uk-UA" sz="2000" dirty="0">
                <a:ea typeface="Calibri" panose="020F0502020204030204" pitchFamily="34" charset="0"/>
              </a:rPr>
              <a:t>»). До сьогоднішнього дня мірою ваги дорогоцінного каміння є карат.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56" y="2786058"/>
            <a:ext cx="4999344" cy="342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44"/>
            <a:ext cx="4071966" cy="306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7132"/>
            <a:ext cx="333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</a:t>
            </a:r>
            <a:r>
              <a:rPr lang="uk-UA" sz="3200" b="1" i="1" dirty="0"/>
              <a:t>Чи чули ви що</a:t>
            </a:r>
            <a:r>
              <a:rPr lang="ru-RU" sz="3200" b="1" i="1" dirty="0"/>
              <a:t>…»</a:t>
            </a:r>
          </a:p>
        </p:txBody>
      </p:sp>
      <p:pic>
        <p:nvPicPr>
          <p:cNvPr id="7" name="Рисунок 6" descr="Цератонія – цікава рослина з багатьма назвами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549900"/>
            <a:ext cx="190309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6072206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Кероб</a:t>
            </a:r>
            <a:r>
              <a:rPr lang="uk-UA" dirty="0"/>
              <a:t>  - «здоровий шоколад»,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6286520"/>
            <a:ext cx="18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Ріжкове дерево</a:t>
            </a:r>
          </a:p>
        </p:txBody>
      </p:sp>
    </p:spTree>
    <p:extLst>
      <p:ext uri="{BB962C8B-B14F-4D97-AF65-F5344CB8AC3E}">
        <p14:creationId xmlns:p14="http://schemas.microsoft.com/office/powerpoint/2010/main" val="112610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Осінь - погода у вересні в Україні 2022 » Слово і Ді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5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000372"/>
            <a:ext cx="614366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вікном уже тиха осінь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Листопадним пройшлась крилом,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останні осінні квіти 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землі нахилились чолом.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Ніби хочуть її зігріти 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Своїм ніжним п’янким теплом,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Залишають насіння-діти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Спати під сніговим килимком.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1604" y="357166"/>
            <a:ext cx="6143668" cy="2215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Домашнє завдання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292B2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Переглянути презентацію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292B2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Замалювати в зошитах будову насінини пшениці та квасолі</a:t>
            </a:r>
            <a:endParaRPr lang="uk-UA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удова рослини interactive worksheet"/>
          <p:cNvPicPr/>
          <p:nvPr/>
        </p:nvPicPr>
        <p:blipFill>
          <a:blip r:embed="rId2"/>
          <a:srcRect t="7733" b="18805"/>
          <a:stretch>
            <a:fillRect/>
          </a:stretch>
        </p:blipFill>
        <p:spPr bwMode="auto">
          <a:xfrm>
            <a:off x="1928794" y="1357298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удова рослини interactive worksheet"/>
          <p:cNvPicPr/>
          <p:nvPr/>
        </p:nvPicPr>
        <p:blipFill>
          <a:blip r:embed="rId2"/>
          <a:srcRect b="89162"/>
          <a:stretch>
            <a:fillRect/>
          </a:stretch>
        </p:blipFill>
        <p:spPr bwMode="auto">
          <a:xfrm>
            <a:off x="1142976" y="285728"/>
            <a:ext cx="6115936" cy="93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1571612"/>
            <a:ext cx="100013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1785926"/>
            <a:ext cx="114300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928934"/>
            <a:ext cx="100013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14818"/>
            <a:ext cx="207170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357826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Будова - life is flowers"/>
          <p:cNvPicPr>
            <a:picLocks noChangeAspect="1" noChangeArrowheads="1"/>
          </p:cNvPicPr>
          <p:nvPr/>
        </p:nvPicPr>
        <p:blipFill>
          <a:blip r:embed="rId2"/>
          <a:srcRect b="22077"/>
          <a:stretch>
            <a:fillRect/>
          </a:stretch>
        </p:blipFill>
        <p:spPr bwMode="auto">
          <a:xfrm>
            <a:off x="1731413" y="236208"/>
            <a:ext cx="5286412" cy="6041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19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 БУДОВУ КВІТКИ?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1389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Тема. </a:t>
            </a:r>
            <a:endParaRPr lang="uk-UA" sz="3600" b="1" i="1" dirty="0">
              <a:solidFill>
                <a:srgbClr val="075725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Результат пошуку зображень за запитом &quot;плід. поширення плодів і насі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71678"/>
            <a:ext cx="61055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анімація квіти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534">
            <a:off x="183257" y="3791006"/>
            <a:ext cx="2315867" cy="27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анімація метелики&quot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324">
            <a:off x="6823637" y="777078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4143380"/>
            <a:ext cx="3874717" cy="25202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85852" y="1071546"/>
            <a:ext cx="557216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Будова насіння</a:t>
            </a:r>
            <a:r>
              <a:rPr kumimoji="0" lang="uk-UA" sz="6000" b="1" i="0" u="none" strike="noStrike" kern="120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14480" y="357166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РІСТ І РОЗВИТОК РОСЛИН 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6257940" cy="785818"/>
          </a:xfrm>
        </p:spPr>
        <p:txBody>
          <a:bodyPr>
            <a:noAutofit/>
          </a:bodyPr>
          <a:lstStyle/>
          <a:p>
            <a:r>
              <a:rPr lang="uk-UA" sz="5400" dirty="0"/>
              <a:t>Цілі уроку:</a:t>
            </a:r>
            <a:br>
              <a:rPr lang="uk-UA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363272" cy="187277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3600" dirty="0"/>
              <a:t>Вивчити будову насінини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Ознайомитись із відмінностями у будові однодольних та дводольних </a:t>
            </a:r>
            <a:r>
              <a:rPr lang="uk-UA" sz="3600"/>
              <a:t>квіткових рослин</a:t>
            </a:r>
          </a:p>
          <a:p>
            <a:pPr>
              <a:buFont typeface="Wingdings" pitchFamily="2" charset="2"/>
              <a:buChar char="Ø"/>
            </a:pPr>
            <a:r>
              <a:rPr lang="uk-UA" sz="3600"/>
              <a:t> </a:t>
            </a:r>
            <a:r>
              <a:rPr lang="uk-UA" sz="3600" dirty="0"/>
              <a:t>Навчитися розпізнавати частини насінини</a:t>
            </a:r>
            <a:endParaRPr lang="ru-RU" sz="3600" dirty="0"/>
          </a:p>
          <a:p>
            <a:pPr>
              <a:buFont typeface="Wingdings" pitchFamily="2" charset="2"/>
              <a:buChar char="Ø"/>
            </a:pPr>
            <a:endParaRPr lang="uk-UA" sz="3600" dirty="0"/>
          </a:p>
        </p:txBody>
      </p:sp>
      <p:pic>
        <p:nvPicPr>
          <p:cNvPr id="4" name="Рисунок 3" descr="Na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643314"/>
            <a:ext cx="3867908" cy="3071810"/>
          </a:xfrm>
          <a:prstGeom prst="rect">
            <a:avLst/>
          </a:prstGeom>
        </p:spPr>
      </p:pic>
      <p:pic>
        <p:nvPicPr>
          <p:cNvPr id="5" name="Содержимое 3" descr="Na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286249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рок &quot;Квітка. Будова та різноманітність квіток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98" y="285728"/>
            <a:ext cx="8572559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071678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786058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142852"/>
            <a:ext cx="8743952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Насінина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─ це генеративний орган рослини, який утворюється з насінного зачатка в результаті запліднення і містить зародок та поживні речовини. </a:t>
            </a:r>
          </a:p>
        </p:txBody>
      </p:sp>
      <p:pic>
        <p:nvPicPr>
          <p:cNvPr id="5" name="Рисунок 4" descr="C:\Users\home\Downloads\Ginkgo_embryo_and_gametophy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34" y="1867546"/>
            <a:ext cx="5203522" cy="38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857892"/>
            <a:ext cx="50720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Розрізане насіння гінкго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добре розвинений зародок, поживну тканину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ділянку насіннєвого покриву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інкго дволопатев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974665" cy="326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4689" t="11304" r="18776" b="10771"/>
          <a:stretch>
            <a:fillRect/>
          </a:stretch>
        </p:blipFill>
        <p:spPr bwMode="auto">
          <a:xfrm>
            <a:off x="5286380" y="1912926"/>
            <a:ext cx="349013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86380" y="5929330"/>
            <a:ext cx="35718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будови насінини пшениці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17421" t="24783" r="18731" b="24088"/>
          <a:stretch>
            <a:fillRect/>
          </a:stretch>
        </p:blipFill>
        <p:spPr bwMode="auto">
          <a:xfrm>
            <a:off x="214282" y="2643182"/>
            <a:ext cx="4786346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6357958"/>
            <a:ext cx="28574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будови насінини квасолі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6"/>
            <a:ext cx="5351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Monotype Corsiva" pitchFamily="66" charset="0"/>
              </a:rPr>
              <a:t>Будова насіння рослин класів  </a:t>
            </a:r>
          </a:p>
          <a:p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Дводольних  </a:t>
            </a:r>
            <a:r>
              <a:rPr lang="uk-UA" sz="3600" dirty="0">
                <a:latin typeface="Monotype Corsiva" pitchFamily="66" charset="0"/>
              </a:rPr>
              <a:t>та</a:t>
            </a:r>
            <a:r>
              <a:rPr lang="uk-UA" sz="3600" b="1" dirty="0">
                <a:latin typeface="Monotype Corsiva" pitchFamily="66" charset="0"/>
              </a:rPr>
              <a:t>  </a:t>
            </a:r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Однодольних</a:t>
            </a:r>
            <a:endParaRPr lang="uk-UA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860" y="230853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</a:t>
            </a:r>
            <a:r>
              <a:rPr lang="uk-UA" sz="3200" b="1" i="1" dirty="0"/>
              <a:t>Чи знаєте ви що</a:t>
            </a:r>
            <a:r>
              <a:rPr lang="ru-RU" sz="3200" b="1" i="1" dirty="0"/>
              <a:t>…»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6463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Редька </a:t>
            </a:r>
            <a:r>
              <a:rPr lang="uk-UA" sz="3200" dirty="0"/>
              <a:t>польова щорічно утворює </a:t>
            </a:r>
            <a:r>
              <a:rPr lang="ru-RU" sz="3200" dirty="0"/>
              <a:t>160 </a:t>
            </a:r>
            <a:r>
              <a:rPr lang="uk-UA" sz="3200" dirty="0"/>
              <a:t>насінин,</a:t>
            </a:r>
          </a:p>
          <a:p>
            <a:endParaRPr lang="uk-UA" sz="3200" dirty="0"/>
          </a:p>
          <a:p>
            <a:r>
              <a:rPr lang="uk-UA" sz="3200" dirty="0"/>
              <a:t>кульбаба лікарська</a:t>
            </a:r>
            <a:r>
              <a:rPr lang="ru-RU" sz="3200" dirty="0"/>
              <a:t> – 5</a:t>
            </a:r>
            <a:r>
              <a:rPr lang="en-US" sz="3200" dirty="0"/>
              <a:t> </a:t>
            </a:r>
            <a:r>
              <a:rPr lang="ru-RU" sz="3200" dirty="0"/>
              <a:t>000 </a:t>
            </a:r>
            <a:r>
              <a:rPr lang="uk-UA" sz="3200" dirty="0"/>
              <a:t>насінин,</a:t>
            </a:r>
          </a:p>
          <a:p>
            <a:endParaRPr lang="uk-UA" sz="1600" dirty="0"/>
          </a:p>
          <a:p>
            <a:endParaRPr lang="uk-UA" sz="1600" dirty="0"/>
          </a:p>
          <a:p>
            <a:r>
              <a:rPr lang="uk-UA" sz="3200" dirty="0"/>
              <a:t>тополя чорна (осокір) </a:t>
            </a:r>
            <a:r>
              <a:rPr lang="ru-RU" sz="3200" dirty="0"/>
              <a:t>– 28000000 </a:t>
            </a:r>
            <a:r>
              <a:rPr lang="uk-UA" sz="3200" dirty="0"/>
              <a:t>насінин.</a:t>
            </a:r>
          </a:p>
        </p:txBody>
      </p:sp>
      <p:pic>
        <p:nvPicPr>
          <p:cNvPr id="3074" name="Picture 2" descr="Результат пошуку зображень за запитом &quot;фото редька поль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928670"/>
            <a:ext cx="2593053" cy="18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фото кульбаба лікарсь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857496"/>
            <a:ext cx="271462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езультат пошуку зображень за запитом &quot;фото чорна топол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572007"/>
            <a:ext cx="2857520" cy="21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37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162</Words>
  <Application>Microsoft Office PowerPoint</Application>
  <PresentationFormat>Екран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Цілі уроку: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Невідомий користувач</cp:lastModifiedBy>
  <cp:revision>46</cp:revision>
  <dcterms:created xsi:type="dcterms:W3CDTF">2022-11-14T03:37:46Z</dcterms:created>
  <dcterms:modified xsi:type="dcterms:W3CDTF">2022-11-23T09:31:54Z</dcterms:modified>
</cp:coreProperties>
</file>