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7" r:id="rId3"/>
    <p:sldId id="262" r:id="rId4"/>
    <p:sldId id="279" r:id="rId5"/>
    <p:sldId id="263" r:id="rId6"/>
    <p:sldId id="285" r:id="rId7"/>
    <p:sldId id="282" r:id="rId8"/>
    <p:sldId id="283" r:id="rId9"/>
    <p:sldId id="265" r:id="rId10"/>
    <p:sldId id="268" r:id="rId11"/>
    <p:sldId id="276" r:id="rId12"/>
    <p:sldId id="270" r:id="rId13"/>
    <p:sldId id="271" r:id="rId14"/>
    <p:sldId id="287" r:id="rId15"/>
    <p:sldId id="289" r:id="rId16"/>
    <p:sldId id="288" r:id="rId17"/>
    <p:sldId id="290" r:id="rId18"/>
    <p:sldId id="273" r:id="rId19"/>
    <p:sldId id="274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E2126B2-DDF8-4FE3-B503-83A81C78169A}" type="datetimeFigureOut">
              <a:rPr lang="uk-UA" smtClean="0"/>
              <a:t>19.11.2022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EBF31F-7395-4130-A3B2-BCD523AF92AE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6984776" cy="3456384"/>
          </a:xfrm>
        </p:spPr>
        <p:txBody>
          <a:bodyPr/>
          <a:lstStyle/>
          <a:p>
            <a:r>
              <a:rPr lang="uk-UA" b="1" dirty="0" smtClean="0"/>
              <a:t>Історико-фольклорна основа історичного роману у віршах </a:t>
            </a:r>
            <a:br>
              <a:rPr lang="uk-UA" b="1" dirty="0" smtClean="0"/>
            </a:br>
            <a:r>
              <a:rPr lang="uk-UA" b="1" dirty="0" smtClean="0"/>
              <a:t>Ліни </a:t>
            </a:r>
            <a:r>
              <a:rPr lang="uk-UA" b="1" dirty="0" err="1" smtClean="0"/>
              <a:t>костенко</a:t>
            </a:r>
            <a:r>
              <a:rPr lang="uk-UA" b="1" dirty="0" smtClean="0"/>
              <a:t> «Маруся Чурай»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829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4437856"/>
          </a:xfrm>
        </p:spPr>
        <p:txBody>
          <a:bodyPr>
            <a:normAutofit/>
          </a:bodyPr>
          <a:lstStyle/>
          <a:p>
            <a:r>
              <a:rPr lang="uk-UA" dirty="0" smtClean="0"/>
              <a:t>В основу роману покладено баладу «Ой не ходи, Грицю...» та події народно-визвольної боротьби </a:t>
            </a:r>
            <a:r>
              <a:rPr lang="en-US" dirty="0" smtClean="0"/>
              <a:t>XVII</a:t>
            </a:r>
            <a:r>
              <a:rPr lang="uk-UA" dirty="0" smtClean="0"/>
              <a:t> століття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64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Проблематика твору: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988840"/>
            <a:ext cx="7056784" cy="3744416"/>
          </a:xfrm>
        </p:spPr>
        <p:txBody>
          <a:bodyPr>
            <a:normAutofit fontScale="25000" lnSpcReduction="20000"/>
          </a:bodyPr>
          <a:lstStyle/>
          <a:p>
            <a:r>
              <a:rPr lang="uk-UA" sz="9600" b="1" dirty="0"/>
              <a:t>к</a:t>
            </a:r>
            <a:r>
              <a:rPr lang="uk-UA" sz="9600" b="1" dirty="0" smtClean="0"/>
              <a:t>охання та зрада;</a:t>
            </a:r>
          </a:p>
          <a:p>
            <a:r>
              <a:rPr lang="uk-UA" sz="9600" b="1" dirty="0"/>
              <a:t>п</a:t>
            </a:r>
            <a:r>
              <a:rPr lang="uk-UA" sz="9600" b="1" dirty="0" smtClean="0"/>
              <a:t>атріотизм і пристосуванство;</a:t>
            </a:r>
          </a:p>
          <a:p>
            <a:r>
              <a:rPr lang="uk-UA" sz="9600" b="1" dirty="0"/>
              <a:t>м</a:t>
            </a:r>
            <a:r>
              <a:rPr lang="uk-UA" sz="9600" b="1" dirty="0" smtClean="0"/>
              <a:t>итець і народ, свобода творчості;</a:t>
            </a:r>
          </a:p>
          <a:p>
            <a:r>
              <a:rPr lang="uk-UA" sz="9600" b="1" dirty="0"/>
              <a:t>п</a:t>
            </a:r>
            <a:r>
              <a:rPr lang="uk-UA" sz="9600" b="1" dirty="0" smtClean="0"/>
              <a:t>ричини втрати української державності;</a:t>
            </a:r>
          </a:p>
          <a:p>
            <a:r>
              <a:rPr lang="uk-UA" sz="9600" b="1" dirty="0"/>
              <a:t>р</a:t>
            </a:r>
            <a:r>
              <a:rPr lang="uk-UA" sz="9600" b="1" dirty="0" smtClean="0"/>
              <a:t>одинних стосунків, батьків і дітей, виховання;</a:t>
            </a:r>
          </a:p>
          <a:p>
            <a:r>
              <a:rPr lang="uk-UA" sz="9600" b="1" dirty="0"/>
              <a:t>с</a:t>
            </a:r>
            <a:r>
              <a:rPr lang="uk-UA" sz="9600" b="1" dirty="0" smtClean="0"/>
              <a:t>лужіння народові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0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200800" cy="525658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Сюжет твору складається з дев’яти розділів:</a:t>
            </a:r>
            <a:br>
              <a:rPr lang="uk-UA" dirty="0" smtClean="0"/>
            </a:br>
            <a:r>
              <a:rPr lang="uk-UA" dirty="0" smtClean="0"/>
              <a:t>1.</a:t>
            </a:r>
            <a:r>
              <a:rPr lang="uk-UA" sz="2000" dirty="0" smtClean="0"/>
              <a:t>Якби знайшлась неопалима книга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b="1" dirty="0" smtClean="0"/>
              <a:t>2. </a:t>
            </a:r>
            <a:r>
              <a:rPr lang="uk-UA" sz="2000" dirty="0" smtClean="0"/>
              <a:t>Полтавський полк виходить на зорі</a:t>
            </a:r>
            <a:br>
              <a:rPr lang="uk-UA" sz="2000" dirty="0" smtClean="0"/>
            </a:br>
            <a:r>
              <a:rPr lang="uk-UA" sz="2000" dirty="0" smtClean="0"/>
              <a:t>з. сповідь</a:t>
            </a:r>
            <a:br>
              <a:rPr lang="uk-UA" sz="2000" dirty="0" smtClean="0"/>
            </a:br>
            <a:r>
              <a:rPr lang="uk-UA" sz="2000" dirty="0" smtClean="0"/>
              <a:t>4. </a:t>
            </a:r>
            <a:r>
              <a:rPr lang="uk-UA" sz="2000" dirty="0" err="1" smtClean="0"/>
              <a:t>гінець</a:t>
            </a:r>
            <a:r>
              <a:rPr lang="uk-UA" sz="2000" dirty="0" smtClean="0"/>
              <a:t> до гетьмана</a:t>
            </a:r>
            <a:br>
              <a:rPr lang="uk-UA" sz="2000" dirty="0" smtClean="0"/>
            </a:br>
            <a:r>
              <a:rPr lang="uk-UA" sz="2000" dirty="0" smtClean="0"/>
              <a:t>5. Страта</a:t>
            </a:r>
            <a:br>
              <a:rPr lang="uk-UA" sz="2000" dirty="0" smtClean="0"/>
            </a:br>
            <a:r>
              <a:rPr lang="uk-UA" sz="2000" dirty="0" smtClean="0"/>
              <a:t>6. проща</a:t>
            </a:r>
            <a:br>
              <a:rPr lang="uk-UA" sz="2000" dirty="0" smtClean="0"/>
            </a:br>
            <a:r>
              <a:rPr lang="uk-UA" sz="2000" dirty="0" smtClean="0"/>
              <a:t>7. дідова балка</a:t>
            </a:r>
            <a:br>
              <a:rPr lang="uk-UA" sz="2000" dirty="0" smtClean="0"/>
            </a:br>
            <a:r>
              <a:rPr lang="uk-UA" sz="2000" dirty="0" smtClean="0"/>
              <a:t>8. облога </a:t>
            </a:r>
            <a:r>
              <a:rPr lang="uk-UA" sz="2000" dirty="0" err="1" smtClean="0"/>
              <a:t>полтави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9. весна, і смерть, і світле воскресіння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513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128792" cy="5040560"/>
          </a:xfrm>
        </p:spPr>
        <p:txBody>
          <a:bodyPr>
            <a:normAutofit/>
          </a:bodyPr>
          <a:lstStyle/>
          <a:p>
            <a:pPr algn="l"/>
            <a:r>
              <a:rPr lang="uk-UA" sz="3200" b="1" i="1" dirty="0" smtClean="0">
                <a:latin typeface="+mn-lt"/>
                <a:cs typeface="Arabic Typesetting" panose="03020402040406030203" pitchFamily="66" charset="-78"/>
              </a:rPr>
              <a:t>Композиція твору</a:t>
            </a:r>
            <a:r>
              <a:rPr lang="uk-UA" sz="3200" b="1" dirty="0" smtClean="0"/>
              <a:t>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b="1" dirty="0" smtClean="0"/>
              <a:t>Кульмінація</a:t>
            </a:r>
            <a:r>
              <a:rPr lang="uk-UA" sz="2400" dirty="0" smtClean="0"/>
              <a:t> - Марусю засуджують до страти;</a:t>
            </a:r>
            <a:br>
              <a:rPr lang="uk-UA" sz="2400" dirty="0" smtClean="0"/>
            </a:br>
            <a:r>
              <a:rPr lang="uk-UA" sz="2400" b="1" dirty="0" smtClean="0"/>
              <a:t>зав’язка</a:t>
            </a:r>
            <a:r>
              <a:rPr lang="uk-UA" sz="2400" dirty="0" smtClean="0"/>
              <a:t> – згадки дівчини про їх стосунки із Грицем;</a:t>
            </a:r>
            <a:br>
              <a:rPr lang="uk-UA" sz="2400" dirty="0" smtClean="0"/>
            </a:br>
            <a:r>
              <a:rPr lang="uk-UA" sz="2400" b="1" dirty="0" smtClean="0"/>
              <a:t>Розвиток дії </a:t>
            </a:r>
            <a:r>
              <a:rPr lang="uk-UA" sz="2400" dirty="0" smtClean="0"/>
              <a:t>– </a:t>
            </a:r>
            <a:r>
              <a:rPr lang="uk-UA" sz="2400" dirty="0" err="1" smtClean="0"/>
              <a:t>Чураївна</a:t>
            </a:r>
            <a:r>
              <a:rPr lang="uk-UA" sz="2400" dirty="0" smtClean="0"/>
              <a:t> йде на прощу до </a:t>
            </a:r>
            <a:r>
              <a:rPr lang="uk-UA" sz="2400" dirty="0" err="1" smtClean="0"/>
              <a:t>києва</a:t>
            </a:r>
            <a:r>
              <a:rPr lang="uk-UA" sz="2400" dirty="0" smtClean="0"/>
              <a:t> й дорогою бачить «удовині села»;</a:t>
            </a:r>
            <a:br>
              <a:rPr lang="uk-UA" sz="2400" dirty="0" smtClean="0"/>
            </a:br>
            <a:r>
              <a:rPr lang="uk-UA" sz="2400" b="1" dirty="0" smtClean="0"/>
              <a:t>кульмінація</a:t>
            </a:r>
            <a:r>
              <a:rPr lang="uk-UA" sz="2400" dirty="0" smtClean="0"/>
              <a:t> – завершується облога </a:t>
            </a:r>
            <a:r>
              <a:rPr lang="uk-UA" sz="2400" dirty="0" err="1" smtClean="0"/>
              <a:t>полтави</a:t>
            </a:r>
            <a:r>
              <a:rPr lang="uk-UA" sz="2400" dirty="0" smtClean="0"/>
              <a:t>, козацьке військо вирушає на бій</a:t>
            </a:r>
            <a:br>
              <a:rPr lang="uk-UA" sz="2400" dirty="0" smtClean="0"/>
            </a:br>
            <a:r>
              <a:rPr lang="uk-UA" sz="2400" b="1" dirty="0" smtClean="0"/>
              <a:t>розв’язка – </a:t>
            </a:r>
            <a:r>
              <a:rPr lang="uk-UA" sz="2400" dirty="0" err="1" smtClean="0"/>
              <a:t>маруся</a:t>
            </a:r>
            <a:r>
              <a:rPr lang="uk-UA" sz="2400" dirty="0" smtClean="0"/>
              <a:t> вмирає   </a:t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182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420888"/>
            <a:ext cx="2880320" cy="165618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0797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43785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4144"/>
            <a:ext cx="7416823" cy="55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43785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16824" cy="55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2938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8" y="601599"/>
            <a:ext cx="7514284" cy="56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5" y="980728"/>
            <a:ext cx="770485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4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7048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a\Desktop\23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192213"/>
            <a:ext cx="6600864" cy="43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6"/>
            <a:ext cx="7560840" cy="50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272808" cy="43204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1987 році за історичний роман у віршах «Маруся </a:t>
            </a:r>
            <a:r>
              <a:rPr lang="uk-UA" dirty="0" err="1" smtClean="0"/>
              <a:t>чурай</a:t>
            </a:r>
            <a:r>
              <a:rPr lang="uk-UA" dirty="0" smtClean="0"/>
              <a:t>» та збірку «Неповторність» </a:t>
            </a:r>
            <a:br>
              <a:rPr lang="uk-UA" dirty="0" smtClean="0"/>
            </a:br>
            <a:r>
              <a:rPr lang="uk-UA" dirty="0" err="1" smtClean="0"/>
              <a:t>ліна</a:t>
            </a:r>
            <a:r>
              <a:rPr lang="uk-UA" dirty="0" smtClean="0"/>
              <a:t> </a:t>
            </a:r>
            <a:r>
              <a:rPr lang="uk-UA" dirty="0" err="1" smtClean="0"/>
              <a:t>костенко</a:t>
            </a:r>
            <a:r>
              <a:rPr lang="uk-UA" dirty="0" smtClean="0"/>
              <a:t> нагороджена державною премією імені Тараса Шевченка.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0188624" y="2060848"/>
            <a:ext cx="2448272" cy="331236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95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416824" cy="4824536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/>
              <a:t>Літературознавець В. Брюховецький розповідає про враження, яке справив цей твір на відомого ученого-ботаніка та прекрасного поета Михайла </a:t>
            </a:r>
            <a:r>
              <a:rPr lang="uk-UA" sz="2000" dirty="0" err="1" smtClean="0"/>
              <a:t>Доленга</a:t>
            </a:r>
            <a:r>
              <a:rPr lang="uk-UA" sz="2000" dirty="0" smtClean="0"/>
              <a:t>: «Михайло </a:t>
            </a:r>
            <a:r>
              <a:rPr lang="uk-UA" sz="2000" dirty="0" err="1" smtClean="0"/>
              <a:t>васильович</a:t>
            </a:r>
            <a:r>
              <a:rPr lang="uk-UA" sz="2000" dirty="0" smtClean="0"/>
              <a:t> сидів біля столика.</a:t>
            </a:r>
            <a:br>
              <a:rPr lang="uk-UA" sz="2000" dirty="0" smtClean="0"/>
            </a:br>
            <a:r>
              <a:rPr lang="uk-UA" sz="2000" dirty="0" smtClean="0"/>
              <a:t>- ви вже прочитали «Марусю Чурай»? – запитав він відразу.</a:t>
            </a:r>
            <a:br>
              <a:rPr lang="uk-UA" sz="2000" dirty="0" smtClean="0"/>
            </a:br>
            <a:r>
              <a:rPr lang="uk-UA" sz="2000" dirty="0" smtClean="0"/>
              <a:t>- прочитав.</a:t>
            </a:r>
            <a:br>
              <a:rPr lang="uk-UA" sz="2000" dirty="0" smtClean="0"/>
            </a:br>
            <a:r>
              <a:rPr lang="uk-UA" sz="2000" dirty="0" smtClean="0"/>
              <a:t>- тепер не страшно і померти, - сказав </a:t>
            </a:r>
            <a:r>
              <a:rPr lang="uk-UA" sz="2000" dirty="0" err="1" smtClean="0"/>
              <a:t>вісімдесятичотирьохлітній</a:t>
            </a:r>
            <a:r>
              <a:rPr lang="uk-UA" sz="2000" dirty="0" smtClean="0"/>
              <a:t> поет. - Я стільки років чекав на твір</a:t>
            </a:r>
            <a:r>
              <a:rPr lang="uk-UA" sz="2000" dirty="0"/>
              <a:t> </a:t>
            </a:r>
            <a:r>
              <a:rPr lang="uk-UA" sz="2000" dirty="0" smtClean="0"/>
              <a:t>в сучасній українській літературі, про який напевне міг сказати, що він стане класикою.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829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Жанр твору: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uk-UA" sz="3200" dirty="0"/>
              <a:t>і</a:t>
            </a:r>
            <a:r>
              <a:rPr lang="uk-UA" sz="3200" dirty="0" smtClean="0"/>
              <a:t>сторико-філософський соціально-психологічний роман у віршах.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123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976864" cy="4221832"/>
          </a:xfrm>
        </p:spPr>
        <p:txBody>
          <a:bodyPr>
            <a:no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uk-UA" sz="2000" cap="none" spc="0" dirty="0" smtClean="0">
                <a:solidFill>
                  <a:prstClr val="black"/>
                </a:solidFill>
                <a:ea typeface="+mn-ea"/>
                <a:cs typeface="+mn-cs"/>
              </a:rPr>
              <a:t>Роман у віршах — різновид ліро-епічного (змішаного) жанру, у якому поєднані особливості і ліричного, і епічного зображень, що веде до багатоплановості художнього світу. Межує з драматичною поемою, віршованою повістю. Поширення набув у </a:t>
            </a:r>
            <a:r>
              <a:rPr lang="en-US" sz="2000" cap="none" spc="0" dirty="0" smtClean="0">
                <a:solidFill>
                  <a:prstClr val="black"/>
                </a:solidFill>
                <a:ea typeface="+mn-ea"/>
                <a:cs typeface="+mn-cs"/>
              </a:rPr>
              <a:t>XIX—XX </a:t>
            </a:r>
            <a:r>
              <a:rPr lang="uk-UA" sz="2000" cap="none" spc="0" dirty="0" smtClean="0">
                <a:solidFill>
                  <a:prstClr val="black"/>
                </a:solidFill>
                <a:ea typeface="+mn-ea"/>
                <a:cs typeface="+mn-cs"/>
              </a:rPr>
              <a:t>ст. Зразки роману у віршах: «Дон Жуан» </a:t>
            </a:r>
            <a:r>
              <a:rPr lang="uk-UA" sz="2000" cap="none" spc="0" dirty="0" err="1" smtClean="0">
                <a:solidFill>
                  <a:prstClr val="black"/>
                </a:solidFill>
                <a:ea typeface="+mn-ea"/>
                <a:cs typeface="+mn-cs"/>
              </a:rPr>
              <a:t>Дж</a:t>
            </a:r>
            <a:r>
              <a:rPr lang="uk-UA" sz="2000" cap="none" spc="0" dirty="0" smtClean="0">
                <a:solidFill>
                  <a:prstClr val="black"/>
                </a:solidFill>
                <a:ea typeface="+mn-ea"/>
                <a:cs typeface="+mn-cs"/>
              </a:rPr>
              <a:t>. Байрона, «Євгеній Онєгін» О. Пушкіна, «Марина» М. </a:t>
            </a:r>
            <a:r>
              <a:rPr lang="uk-UA" sz="2000" cap="none" spc="0" dirty="0" err="1" smtClean="0">
                <a:solidFill>
                  <a:prstClr val="black"/>
                </a:solidFill>
                <a:ea typeface="+mn-ea"/>
                <a:cs typeface="+mn-cs"/>
              </a:rPr>
              <a:t>Рильского</a:t>
            </a:r>
            <a:r>
              <a:rPr lang="uk-UA" sz="2000" cap="none" spc="0" dirty="0" smtClean="0">
                <a:solidFill>
                  <a:prstClr val="black"/>
                </a:solidFill>
                <a:ea typeface="+mn-ea"/>
                <a:cs typeface="+mn-cs"/>
              </a:rPr>
              <a:t>, «Маруся Чурай» Л. Костенко.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9922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твору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just">
              <a:buNone/>
            </a:pPr>
            <a:r>
              <a:rPr lang="uk-UA" sz="2800" dirty="0">
                <a:solidFill>
                  <a:prstClr val="black"/>
                </a:solidFill>
              </a:rPr>
              <a:t>Зображення нещасливого кохання Марусі та Грицька в поєднанні з широкою картиною життя України </a:t>
            </a:r>
            <a:r>
              <a:rPr lang="en-US" sz="2800" dirty="0">
                <a:solidFill>
                  <a:prstClr val="black"/>
                </a:solidFill>
              </a:rPr>
              <a:t>XVII </a:t>
            </a:r>
            <a:r>
              <a:rPr lang="uk-UA" sz="2800" dirty="0">
                <a:solidFill>
                  <a:prstClr val="black"/>
                </a:solidFill>
              </a:rPr>
              <a:t>століття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83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Головна ідея роману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uk-UA" sz="2800" dirty="0">
                <a:solidFill>
                  <a:prstClr val="black"/>
                </a:solidFill>
              </a:rPr>
              <a:t>змалювання </a:t>
            </a:r>
            <a:r>
              <a:rPr lang="uk-UA" sz="2800" dirty="0" err="1">
                <a:solidFill>
                  <a:prstClr val="black"/>
                </a:solidFill>
              </a:rPr>
              <a:t>незнищенності</a:t>
            </a:r>
            <a:r>
              <a:rPr lang="uk-UA" sz="2800" dirty="0">
                <a:solidFill>
                  <a:prstClr val="black"/>
                </a:solidFill>
              </a:rPr>
              <a:t> українського народу та його митців, глибока віра у їх майбутнє, духовну силу та могутність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Сюжетні лінії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2438400"/>
            <a:ext cx="6656784" cy="3048001"/>
          </a:xfrm>
        </p:spPr>
        <p:txBody>
          <a:bodyPr>
            <a:noAutofit/>
          </a:bodyPr>
          <a:lstStyle/>
          <a:p>
            <a:r>
              <a:rPr lang="uk-UA" sz="2800" dirty="0" smtClean="0"/>
              <a:t>Кохання та зради </a:t>
            </a:r>
            <a:r>
              <a:rPr lang="uk-UA" sz="2800" dirty="0"/>
              <a:t>Марусі Чурай і Гриця </a:t>
            </a:r>
            <a:r>
              <a:rPr lang="uk-UA" sz="2800" dirty="0" err="1" smtClean="0"/>
              <a:t>Бобренка</a:t>
            </a:r>
            <a:r>
              <a:rPr lang="uk-UA" sz="2800" dirty="0" smtClean="0"/>
              <a:t>.</a:t>
            </a:r>
            <a:endParaRPr lang="uk-UA" sz="2800" dirty="0"/>
          </a:p>
          <a:p>
            <a:r>
              <a:rPr lang="uk-UA" sz="2800" dirty="0" smtClean="0"/>
              <a:t>Історична  (народно-визвольна  війна під проводом Богдана Хмельницького</a:t>
            </a:r>
          </a:p>
        </p:txBody>
      </p:sp>
    </p:spTree>
    <p:extLst>
      <p:ext uri="{BB962C8B-B14F-4D97-AF65-F5344CB8AC3E}">
        <p14:creationId xmlns:p14="http://schemas.microsoft.com/office/powerpoint/2010/main" val="39832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іційна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258</Words>
  <Application>Microsoft Office PowerPoint</Application>
  <PresentationFormat>Екран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Кутюр</vt:lpstr>
      <vt:lpstr>Історико-фольклорна основа історичного роману у віршах  Ліни костенко «Маруся Чурай»</vt:lpstr>
      <vt:lpstr>Презентація PowerPoint</vt:lpstr>
      <vt:lpstr>У 1987 році за історичний роман у віршах «Маруся чурай» та збірку «Неповторність»  ліна костенко нагороджена державною премією імені Тараса Шевченка.</vt:lpstr>
      <vt:lpstr>Літературознавець В. Брюховецький розповідає про враження, яке справив цей твір на відомого ученого-ботаніка та прекрасного поета Михайла Доленга: «Михайло васильович сидів біля столика. - ви вже прочитали «Марусю Чурай»? – запитав він відразу. - прочитав. - тепер не страшно і померти, - сказав вісімдесятичотирьохлітній поет. - Я стільки років чекав на твір в сучасній українській літературі, про який напевне міг сказати, що він стане класикою.</vt:lpstr>
      <vt:lpstr>Жанр твору:</vt:lpstr>
      <vt:lpstr>Роман у віршах — різновид ліро-епічного (змішаного) жанру, у якому поєднані особливості і ліричного, і епічного зображень, що веде до багатоплановості художнього світу. Межує з драматичною поемою, віршованою повістю. Поширення набув у XIX—XX ст. Зразки роману у віршах: «Дон Жуан» Дж. Байрона, «Євгеній Онєгін» О. Пушкіна, «Марина» М. Рильского, «Маруся Чурай» Л. Костенко.</vt:lpstr>
      <vt:lpstr>Тема твору</vt:lpstr>
      <vt:lpstr>Головна ідея роману</vt:lpstr>
      <vt:lpstr>Сюжетні лінії</vt:lpstr>
      <vt:lpstr>В основу роману покладено баладу «Ой не ходи, Грицю...» та події народно-визвольної боротьби XVII століття </vt:lpstr>
      <vt:lpstr>Проблематика твору:</vt:lpstr>
      <vt:lpstr>Сюжет твору складається з дев’яти розділів: 1.Якби знайшлась неопалима книга  2. Полтавський полк виходить на зорі з. сповідь 4. гінець до гетьмана 5. Страта 6. проща 7. дідова балка 8. облога полтави 9. весна, і смерть, і світле воскресіння   </vt:lpstr>
      <vt:lpstr>Композиція твору: Кульмінація - Марусю засуджують до страти; зав’язка – згадки дівчини про їх стосунки із Грицем; Розвиток дії – Чураївна йде на прощу до києва й дорогою бачить «удовині села»; кульмінація – завершується облога полтави, козацьке військо вирушає на бій розв’язка – маруся вмирає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Історико-фольклорна основа</dc:title>
  <dc:creator>Natalya</dc:creator>
  <cp:lastModifiedBy>Natalya</cp:lastModifiedBy>
  <cp:revision>20</cp:revision>
  <dcterms:created xsi:type="dcterms:W3CDTF">2020-03-19T06:10:13Z</dcterms:created>
  <dcterms:modified xsi:type="dcterms:W3CDTF">2022-11-19T12:57:28Z</dcterms:modified>
</cp:coreProperties>
</file>