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9" r:id="rId5"/>
    <p:sldId id="270" r:id="rId6"/>
    <p:sldId id="261" r:id="rId7"/>
    <p:sldId id="260" r:id="rId8"/>
    <p:sldId id="265" r:id="rId9"/>
    <p:sldId id="262" r:id="rId10"/>
    <p:sldId id="266" r:id="rId11"/>
    <p:sldId id="263" r:id="rId12"/>
    <p:sldId id="267" r:id="rId13"/>
    <p:sldId id="264" r:id="rId14"/>
    <p:sldId id="268" r:id="rId15"/>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06" autoAdjust="0"/>
    <p:restoredTop sz="94660"/>
  </p:normalViewPr>
  <p:slideViewPr>
    <p:cSldViewPr>
      <p:cViewPr varScale="1">
        <p:scale>
          <a:sx n="74" d="100"/>
          <a:sy n="74" d="100"/>
        </p:scale>
        <p:origin x="-140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0F16C904-4311-40A4-9E40-FAEE339D603E}" type="datetimeFigureOut">
              <a:rPr lang="uk-UA" smtClean="0"/>
              <a:t>24.05.2017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4FC0EED-3DC7-41B7-9C84-7E3790EEB80C}" type="slidenum">
              <a:rPr lang="uk-UA" smtClean="0"/>
              <a:t>‹#›</a:t>
            </a:fld>
            <a:endParaRPr lang="uk-UA"/>
          </a:p>
        </p:txBody>
      </p:sp>
    </p:spTree>
    <p:extLst>
      <p:ext uri="{BB962C8B-B14F-4D97-AF65-F5344CB8AC3E}">
        <p14:creationId xmlns:p14="http://schemas.microsoft.com/office/powerpoint/2010/main" val="2435683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F16C904-4311-40A4-9E40-FAEE339D603E}" type="datetimeFigureOut">
              <a:rPr lang="uk-UA" smtClean="0"/>
              <a:t>24.05.2017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4FC0EED-3DC7-41B7-9C84-7E3790EEB80C}" type="slidenum">
              <a:rPr lang="uk-UA" smtClean="0"/>
              <a:t>‹#›</a:t>
            </a:fld>
            <a:endParaRPr lang="uk-UA"/>
          </a:p>
        </p:txBody>
      </p:sp>
    </p:spTree>
    <p:extLst>
      <p:ext uri="{BB962C8B-B14F-4D97-AF65-F5344CB8AC3E}">
        <p14:creationId xmlns:p14="http://schemas.microsoft.com/office/powerpoint/2010/main" val="151192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F16C904-4311-40A4-9E40-FAEE339D603E}" type="datetimeFigureOut">
              <a:rPr lang="uk-UA" smtClean="0"/>
              <a:t>24.05.2017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4FC0EED-3DC7-41B7-9C84-7E3790EEB80C}" type="slidenum">
              <a:rPr lang="uk-UA" smtClean="0"/>
              <a:t>‹#›</a:t>
            </a:fld>
            <a:endParaRPr lang="uk-UA"/>
          </a:p>
        </p:txBody>
      </p:sp>
    </p:spTree>
    <p:extLst>
      <p:ext uri="{BB962C8B-B14F-4D97-AF65-F5344CB8AC3E}">
        <p14:creationId xmlns:p14="http://schemas.microsoft.com/office/powerpoint/2010/main" val="1377200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F16C904-4311-40A4-9E40-FAEE339D603E}" type="datetimeFigureOut">
              <a:rPr lang="uk-UA" smtClean="0"/>
              <a:t>24.05.2017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4FC0EED-3DC7-41B7-9C84-7E3790EEB80C}" type="slidenum">
              <a:rPr lang="uk-UA" smtClean="0"/>
              <a:t>‹#›</a:t>
            </a:fld>
            <a:endParaRPr lang="uk-UA"/>
          </a:p>
        </p:txBody>
      </p:sp>
    </p:spTree>
    <p:extLst>
      <p:ext uri="{BB962C8B-B14F-4D97-AF65-F5344CB8AC3E}">
        <p14:creationId xmlns:p14="http://schemas.microsoft.com/office/powerpoint/2010/main" val="1891960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F16C904-4311-40A4-9E40-FAEE339D603E}" type="datetimeFigureOut">
              <a:rPr lang="uk-UA" smtClean="0"/>
              <a:t>24.05.2017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4FC0EED-3DC7-41B7-9C84-7E3790EEB80C}" type="slidenum">
              <a:rPr lang="uk-UA" smtClean="0"/>
              <a:t>‹#›</a:t>
            </a:fld>
            <a:endParaRPr lang="uk-UA"/>
          </a:p>
        </p:txBody>
      </p:sp>
    </p:spTree>
    <p:extLst>
      <p:ext uri="{BB962C8B-B14F-4D97-AF65-F5344CB8AC3E}">
        <p14:creationId xmlns:p14="http://schemas.microsoft.com/office/powerpoint/2010/main" val="1851387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0F16C904-4311-40A4-9E40-FAEE339D603E}" type="datetimeFigureOut">
              <a:rPr lang="uk-UA" smtClean="0"/>
              <a:t>24.05.2017</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4FC0EED-3DC7-41B7-9C84-7E3790EEB80C}" type="slidenum">
              <a:rPr lang="uk-UA" smtClean="0"/>
              <a:t>‹#›</a:t>
            </a:fld>
            <a:endParaRPr lang="uk-UA"/>
          </a:p>
        </p:txBody>
      </p:sp>
    </p:spTree>
    <p:extLst>
      <p:ext uri="{BB962C8B-B14F-4D97-AF65-F5344CB8AC3E}">
        <p14:creationId xmlns:p14="http://schemas.microsoft.com/office/powerpoint/2010/main" val="49426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0F16C904-4311-40A4-9E40-FAEE339D603E}" type="datetimeFigureOut">
              <a:rPr lang="uk-UA" smtClean="0"/>
              <a:t>24.05.2017</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24FC0EED-3DC7-41B7-9C84-7E3790EEB80C}" type="slidenum">
              <a:rPr lang="uk-UA" smtClean="0"/>
              <a:t>‹#›</a:t>
            </a:fld>
            <a:endParaRPr lang="uk-UA"/>
          </a:p>
        </p:txBody>
      </p:sp>
    </p:spTree>
    <p:extLst>
      <p:ext uri="{BB962C8B-B14F-4D97-AF65-F5344CB8AC3E}">
        <p14:creationId xmlns:p14="http://schemas.microsoft.com/office/powerpoint/2010/main" val="3893051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0F16C904-4311-40A4-9E40-FAEE339D603E}" type="datetimeFigureOut">
              <a:rPr lang="uk-UA" smtClean="0"/>
              <a:t>24.05.2017</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24FC0EED-3DC7-41B7-9C84-7E3790EEB80C}" type="slidenum">
              <a:rPr lang="uk-UA" smtClean="0"/>
              <a:t>‹#›</a:t>
            </a:fld>
            <a:endParaRPr lang="uk-UA"/>
          </a:p>
        </p:txBody>
      </p:sp>
    </p:spTree>
    <p:extLst>
      <p:ext uri="{BB962C8B-B14F-4D97-AF65-F5344CB8AC3E}">
        <p14:creationId xmlns:p14="http://schemas.microsoft.com/office/powerpoint/2010/main" val="132018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F16C904-4311-40A4-9E40-FAEE339D603E}" type="datetimeFigureOut">
              <a:rPr lang="uk-UA" smtClean="0"/>
              <a:t>24.05.2017</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24FC0EED-3DC7-41B7-9C84-7E3790EEB80C}" type="slidenum">
              <a:rPr lang="uk-UA" smtClean="0"/>
              <a:t>‹#›</a:t>
            </a:fld>
            <a:endParaRPr lang="uk-UA"/>
          </a:p>
        </p:txBody>
      </p:sp>
    </p:spTree>
    <p:extLst>
      <p:ext uri="{BB962C8B-B14F-4D97-AF65-F5344CB8AC3E}">
        <p14:creationId xmlns:p14="http://schemas.microsoft.com/office/powerpoint/2010/main" val="828740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F16C904-4311-40A4-9E40-FAEE339D603E}" type="datetimeFigureOut">
              <a:rPr lang="uk-UA" smtClean="0"/>
              <a:t>24.05.2017</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4FC0EED-3DC7-41B7-9C84-7E3790EEB80C}" type="slidenum">
              <a:rPr lang="uk-UA" smtClean="0"/>
              <a:t>‹#›</a:t>
            </a:fld>
            <a:endParaRPr lang="uk-UA"/>
          </a:p>
        </p:txBody>
      </p:sp>
    </p:spTree>
    <p:extLst>
      <p:ext uri="{BB962C8B-B14F-4D97-AF65-F5344CB8AC3E}">
        <p14:creationId xmlns:p14="http://schemas.microsoft.com/office/powerpoint/2010/main" val="3374974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F16C904-4311-40A4-9E40-FAEE339D603E}" type="datetimeFigureOut">
              <a:rPr lang="uk-UA" smtClean="0"/>
              <a:t>24.05.2017</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4FC0EED-3DC7-41B7-9C84-7E3790EEB80C}" type="slidenum">
              <a:rPr lang="uk-UA" smtClean="0"/>
              <a:t>‹#›</a:t>
            </a:fld>
            <a:endParaRPr lang="uk-UA"/>
          </a:p>
        </p:txBody>
      </p:sp>
    </p:spTree>
    <p:extLst>
      <p:ext uri="{BB962C8B-B14F-4D97-AF65-F5344CB8AC3E}">
        <p14:creationId xmlns:p14="http://schemas.microsoft.com/office/powerpoint/2010/main" val="3339784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16C904-4311-40A4-9E40-FAEE339D603E}" type="datetimeFigureOut">
              <a:rPr lang="uk-UA" smtClean="0"/>
              <a:t>24.05.2017</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FC0EED-3DC7-41B7-9C84-7E3790EEB80C}" type="slidenum">
              <a:rPr lang="uk-UA" smtClean="0"/>
              <a:t>‹#›</a:t>
            </a:fld>
            <a:endParaRPr lang="uk-UA"/>
          </a:p>
        </p:txBody>
      </p:sp>
    </p:spTree>
    <p:extLst>
      <p:ext uri="{BB962C8B-B14F-4D97-AF65-F5344CB8AC3E}">
        <p14:creationId xmlns:p14="http://schemas.microsoft.com/office/powerpoint/2010/main" val="724452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290321" cy="6858000"/>
          </a:xfrm>
          <a:prstGeom prst="rect">
            <a:avLst/>
          </a:prstGeom>
        </p:spPr>
      </p:pic>
    </p:spTree>
    <p:extLst>
      <p:ext uri="{BB962C8B-B14F-4D97-AF65-F5344CB8AC3E}">
        <p14:creationId xmlns:p14="http://schemas.microsoft.com/office/powerpoint/2010/main" val="1719673905"/>
      </p:ext>
    </p:extLst>
  </p:cSld>
  <p:clrMapOvr>
    <a:masterClrMapping/>
  </p:clrMapOvr>
  <mc:AlternateContent xmlns:mc="http://schemas.openxmlformats.org/markup-compatibility/2006">
    <mc:Choice xmlns:p14="http://schemas.microsoft.com/office/powerpoint/2010/main" Requires="p14">
      <p:transition spd="slow" p14:dur="1200" advTm="1886">
        <p:dissolve/>
      </p:transition>
    </mc:Choice>
    <mc:Fallback>
      <p:transition spd="slow" advTm="1886">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Блок-схема: процесс 2"/>
          <p:cNvSpPr/>
          <p:nvPr/>
        </p:nvSpPr>
        <p:spPr>
          <a:xfrm>
            <a:off x="-7539" y="0"/>
            <a:ext cx="9144000" cy="6858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2060848"/>
            <a:ext cx="7181783" cy="4309070"/>
          </a:xfrm>
          <a:prstGeom prst="rect">
            <a:avLst/>
          </a:prstGeom>
        </p:spPr>
      </p:pic>
      <p:sp>
        <p:nvSpPr>
          <p:cNvPr id="5" name="Блок-схема: процесс 4"/>
          <p:cNvSpPr/>
          <p:nvPr/>
        </p:nvSpPr>
        <p:spPr>
          <a:xfrm>
            <a:off x="1979711" y="656692"/>
            <a:ext cx="4310971" cy="936104"/>
          </a:xfrm>
          <a:prstGeom prst="flowChartProcess">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uk-UA" sz="3200" dirty="0" smtClean="0"/>
              <a:t>Важіль</a:t>
            </a:r>
            <a:r>
              <a:rPr lang="uk-UA" dirty="0" smtClean="0"/>
              <a:t> </a:t>
            </a:r>
            <a:endParaRPr lang="uk-UA" dirty="0"/>
          </a:p>
        </p:txBody>
      </p:sp>
    </p:spTree>
    <p:extLst>
      <p:ext uri="{BB962C8B-B14F-4D97-AF65-F5344CB8AC3E}">
        <p14:creationId xmlns:p14="http://schemas.microsoft.com/office/powerpoint/2010/main" val="1242683921"/>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процесс 1"/>
          <p:cNvSpPr/>
          <p:nvPr/>
        </p:nvSpPr>
        <p:spPr>
          <a:xfrm>
            <a:off x="0" y="-99392"/>
            <a:ext cx="9144000" cy="695739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000" dirty="0" smtClean="0"/>
              <a:t> </a:t>
            </a:r>
          </a:p>
          <a:p>
            <a:r>
              <a:rPr lang="ru-RU" sz="1600" dirty="0" err="1" smtClean="0"/>
              <a:t>Ва́жіль</a:t>
            </a:r>
            <a:r>
              <a:rPr lang="ru-RU" sz="1100" dirty="0" smtClean="0"/>
              <a:t> — </a:t>
            </a:r>
            <a:r>
              <a:rPr lang="ru-RU" sz="1100" dirty="0" err="1" smtClean="0"/>
              <a:t>простий</a:t>
            </a:r>
            <a:r>
              <a:rPr lang="ru-RU" sz="1100" dirty="0" smtClean="0"/>
              <a:t> </a:t>
            </a:r>
            <a:r>
              <a:rPr lang="ru-RU" sz="1100" dirty="0" err="1" smtClean="0"/>
              <a:t>механізм</a:t>
            </a:r>
            <a:r>
              <a:rPr lang="ru-RU" sz="1100" dirty="0" smtClean="0"/>
              <a:t>, </a:t>
            </a:r>
            <a:r>
              <a:rPr lang="ru-RU" sz="1100" dirty="0" err="1" smtClean="0"/>
              <a:t>тверде</a:t>
            </a:r>
            <a:r>
              <a:rPr lang="ru-RU" sz="1100" dirty="0" smtClean="0"/>
              <a:t> </a:t>
            </a:r>
            <a:r>
              <a:rPr lang="ru-RU" sz="1100" dirty="0" err="1" smtClean="0"/>
              <a:t>тіло</a:t>
            </a:r>
            <a:r>
              <a:rPr lang="ru-RU" sz="1100" dirty="0" smtClean="0"/>
              <a:t>(</a:t>
            </a:r>
            <a:r>
              <a:rPr lang="ru-RU" sz="1100" dirty="0" err="1" smtClean="0"/>
              <a:t>довгий</a:t>
            </a:r>
            <a:r>
              <a:rPr lang="ru-RU" sz="1100" dirty="0" smtClean="0"/>
              <a:t> </a:t>
            </a:r>
            <a:r>
              <a:rPr lang="ru-RU" sz="1100" dirty="0" err="1" smtClean="0"/>
              <a:t>дерев'яний</a:t>
            </a:r>
            <a:r>
              <a:rPr lang="ru-RU" sz="1100" dirty="0" smtClean="0"/>
              <a:t> </a:t>
            </a:r>
            <a:r>
              <a:rPr lang="ru-RU" sz="1100" dirty="0" err="1" smtClean="0"/>
              <a:t>чи</a:t>
            </a:r>
            <a:r>
              <a:rPr lang="ru-RU" sz="1100" dirty="0" smtClean="0"/>
              <a:t> </a:t>
            </a:r>
            <a:r>
              <a:rPr lang="ru-RU" sz="1100" dirty="0" err="1" smtClean="0"/>
              <a:t>металевий</a:t>
            </a:r>
            <a:r>
              <a:rPr lang="ru-RU" sz="1100" dirty="0" smtClean="0"/>
              <a:t> стержень), </a:t>
            </a:r>
            <a:r>
              <a:rPr lang="ru-RU" sz="1100" dirty="0" err="1" smtClean="0"/>
              <a:t>що</a:t>
            </a:r>
            <a:r>
              <a:rPr lang="ru-RU" sz="1100" dirty="0" smtClean="0"/>
              <a:t> </a:t>
            </a:r>
            <a:r>
              <a:rPr lang="ru-RU" sz="1100" dirty="0" err="1" smtClean="0"/>
              <a:t>може</a:t>
            </a:r>
            <a:r>
              <a:rPr lang="ru-RU" sz="1100" dirty="0" smtClean="0"/>
              <a:t> </a:t>
            </a:r>
            <a:r>
              <a:rPr lang="ru-RU" sz="1100" dirty="0" err="1" smtClean="0"/>
              <a:t>обертатися</a:t>
            </a:r>
            <a:r>
              <a:rPr lang="ru-RU" sz="1100" dirty="0" smtClean="0"/>
              <a:t> </a:t>
            </a:r>
            <a:r>
              <a:rPr lang="ru-RU" sz="1100" dirty="0" err="1" smtClean="0"/>
              <a:t>навколо</a:t>
            </a:r>
            <a:r>
              <a:rPr lang="ru-RU" sz="1100" dirty="0" smtClean="0"/>
              <a:t> </a:t>
            </a:r>
            <a:r>
              <a:rPr lang="ru-RU" sz="1100" dirty="0" err="1" smtClean="0"/>
              <a:t>певної</a:t>
            </a:r>
            <a:r>
              <a:rPr lang="ru-RU" sz="1100" dirty="0" smtClean="0"/>
              <a:t> точки, яка </a:t>
            </a:r>
            <a:r>
              <a:rPr lang="ru-RU" sz="1100" dirty="0" err="1" smtClean="0"/>
              <a:t>називається</a:t>
            </a:r>
            <a:r>
              <a:rPr lang="ru-RU" sz="1100" dirty="0" smtClean="0"/>
              <a:t> точкою опори. </a:t>
            </a:r>
            <a:r>
              <a:rPr lang="ru-RU" sz="1100" dirty="0" err="1" smtClean="0"/>
              <a:t>Застосовується</a:t>
            </a:r>
            <a:r>
              <a:rPr lang="ru-RU" sz="1100" dirty="0" smtClean="0"/>
              <a:t> для </a:t>
            </a:r>
            <a:r>
              <a:rPr lang="ru-RU" sz="1100" dirty="0" err="1" smtClean="0"/>
              <a:t>підйому</a:t>
            </a:r>
            <a:r>
              <a:rPr lang="ru-RU" sz="1100" dirty="0" smtClean="0"/>
              <a:t> </a:t>
            </a:r>
            <a:r>
              <a:rPr lang="ru-RU" sz="1100" dirty="0" err="1" smtClean="0"/>
              <a:t>вантажів</a:t>
            </a:r>
            <a:r>
              <a:rPr lang="ru-RU" sz="1100" dirty="0" smtClean="0"/>
              <a:t>. </a:t>
            </a:r>
            <a:r>
              <a:rPr lang="ru-RU" sz="1100" dirty="0" err="1" smtClean="0"/>
              <a:t>Відстань</a:t>
            </a:r>
            <a:r>
              <a:rPr lang="ru-RU" sz="1100" dirty="0" smtClean="0"/>
              <a:t> </a:t>
            </a:r>
            <a:r>
              <a:rPr lang="ru-RU" sz="1100" dirty="0" err="1" smtClean="0"/>
              <a:t>від</a:t>
            </a:r>
            <a:r>
              <a:rPr lang="ru-RU" sz="1100" dirty="0" smtClean="0"/>
              <a:t> точки опори до точки, в </a:t>
            </a:r>
            <a:r>
              <a:rPr lang="ru-RU" sz="1100" dirty="0" err="1" smtClean="0"/>
              <a:t>якій</a:t>
            </a:r>
            <a:r>
              <a:rPr lang="ru-RU" sz="1100" dirty="0" smtClean="0"/>
              <a:t> </a:t>
            </a:r>
            <a:r>
              <a:rPr lang="ru-RU" sz="1100" dirty="0" err="1" smtClean="0"/>
              <a:t>прикладена</a:t>
            </a:r>
            <a:r>
              <a:rPr lang="ru-RU" sz="1100" dirty="0" smtClean="0"/>
              <a:t> сила, </a:t>
            </a:r>
            <a:r>
              <a:rPr lang="ru-RU" sz="1100" dirty="0" err="1" smtClean="0"/>
              <a:t>називається</a:t>
            </a:r>
            <a:r>
              <a:rPr lang="ru-RU" sz="1100" dirty="0" smtClean="0"/>
              <a:t> </a:t>
            </a:r>
            <a:r>
              <a:rPr lang="ru-RU" sz="1100" dirty="0" err="1" smtClean="0"/>
              <a:t>плечем</a:t>
            </a:r>
            <a:r>
              <a:rPr lang="ru-RU" sz="1100" dirty="0" smtClean="0"/>
              <a:t> </a:t>
            </a:r>
            <a:r>
              <a:rPr lang="ru-RU" sz="1100" dirty="0" err="1" smtClean="0"/>
              <a:t>важеля</a:t>
            </a:r>
            <a:r>
              <a:rPr lang="ru-RU" sz="1100" dirty="0" smtClean="0"/>
              <a:t>. </a:t>
            </a:r>
            <a:r>
              <a:rPr lang="ru-RU" sz="1100" dirty="0" err="1" smtClean="0"/>
              <a:t>Зазвичай</a:t>
            </a:r>
            <a:r>
              <a:rPr lang="ru-RU" sz="1100" dirty="0" smtClean="0"/>
              <a:t> у </a:t>
            </a:r>
            <a:r>
              <a:rPr lang="ru-RU" sz="1100" dirty="0" err="1" smtClean="0"/>
              <a:t>важеля</a:t>
            </a:r>
            <a:r>
              <a:rPr lang="ru-RU" sz="1100" dirty="0" smtClean="0"/>
              <a:t> два </a:t>
            </a:r>
            <a:r>
              <a:rPr lang="ru-RU" sz="1100" dirty="0" err="1" smtClean="0"/>
              <a:t>різних</a:t>
            </a:r>
            <a:r>
              <a:rPr lang="ru-RU" sz="1100" dirty="0" smtClean="0"/>
              <a:t> плеча: до одного плеча </a:t>
            </a:r>
            <a:r>
              <a:rPr lang="ru-RU" sz="1100" dirty="0" err="1" smtClean="0"/>
              <a:t>прикладається</a:t>
            </a:r>
            <a:r>
              <a:rPr lang="ru-RU" sz="1100" dirty="0" smtClean="0"/>
              <a:t> </a:t>
            </a:r>
            <a:r>
              <a:rPr lang="ru-RU" sz="1100" dirty="0" err="1" smtClean="0"/>
              <a:t>зусилля</a:t>
            </a:r>
            <a:r>
              <a:rPr lang="ru-RU" sz="1100" dirty="0" smtClean="0"/>
              <a:t>, на </a:t>
            </a:r>
            <a:r>
              <a:rPr lang="ru-RU" sz="1100" dirty="0" err="1" smtClean="0"/>
              <a:t>інше</a:t>
            </a:r>
            <a:r>
              <a:rPr lang="ru-RU" sz="1100" dirty="0" smtClean="0"/>
              <a:t> </a:t>
            </a:r>
            <a:r>
              <a:rPr lang="ru-RU" sz="1100" dirty="0" err="1" smtClean="0"/>
              <a:t>діє</a:t>
            </a:r>
            <a:r>
              <a:rPr lang="ru-RU" sz="1100" dirty="0" smtClean="0"/>
              <a:t> вага </a:t>
            </a:r>
            <a:r>
              <a:rPr lang="ru-RU" sz="1100" dirty="0" err="1" smtClean="0"/>
              <a:t>вантажу</a:t>
            </a:r>
            <a:r>
              <a:rPr lang="ru-RU" sz="1100" dirty="0" smtClean="0"/>
              <a:t>. За принципом </a:t>
            </a:r>
            <a:r>
              <a:rPr lang="ru-RU" sz="1100" dirty="0" err="1" smtClean="0"/>
              <a:t>важеля</a:t>
            </a:r>
            <a:r>
              <a:rPr lang="ru-RU" sz="1100" dirty="0" smtClean="0"/>
              <a:t> </a:t>
            </a:r>
            <a:r>
              <a:rPr lang="ru-RU" sz="1100" dirty="0" err="1" smtClean="0"/>
              <a:t>працює</a:t>
            </a:r>
            <a:r>
              <a:rPr lang="ru-RU" sz="1100" dirty="0" smtClean="0"/>
              <a:t> </a:t>
            </a:r>
            <a:r>
              <a:rPr lang="ru-RU" sz="1100" dirty="0" err="1" smtClean="0"/>
              <a:t>криниця</a:t>
            </a:r>
            <a:r>
              <a:rPr lang="ru-RU" sz="1100" dirty="0" smtClean="0"/>
              <a:t>, народна </a:t>
            </a:r>
            <a:r>
              <a:rPr lang="ru-RU" sz="1100" dirty="0" err="1" smtClean="0"/>
              <a:t>назва</a:t>
            </a:r>
            <a:r>
              <a:rPr lang="ru-RU" sz="1100" dirty="0" smtClean="0"/>
              <a:t> </a:t>
            </a:r>
            <a:r>
              <a:rPr lang="ru-RU" sz="1100" dirty="0" err="1" smtClean="0"/>
              <a:t>якої</a:t>
            </a:r>
            <a:r>
              <a:rPr lang="ru-RU" sz="1100" dirty="0" smtClean="0"/>
              <a:t> «журавель». </a:t>
            </a:r>
            <a:r>
              <a:rPr lang="ru-RU" sz="1100" dirty="0" err="1" smtClean="0"/>
              <a:t>Щоправда</a:t>
            </a:r>
            <a:r>
              <a:rPr lang="ru-RU" sz="1100" dirty="0" smtClean="0"/>
              <a:t>, </a:t>
            </a:r>
            <a:r>
              <a:rPr lang="ru-RU" sz="1100" dirty="0" err="1" smtClean="0"/>
              <a:t>важіль</a:t>
            </a:r>
            <a:r>
              <a:rPr lang="ru-RU" sz="1100" dirty="0" smtClean="0"/>
              <a:t> </a:t>
            </a:r>
            <a:r>
              <a:rPr lang="ru-RU" sz="1100" dirty="0" err="1" smtClean="0"/>
              <a:t>має</a:t>
            </a:r>
            <a:r>
              <a:rPr lang="ru-RU" sz="1100" dirty="0" smtClean="0"/>
              <a:t> </a:t>
            </a:r>
            <a:r>
              <a:rPr lang="ru-RU" sz="1100" dirty="0" err="1" smtClean="0"/>
              <a:t>недолік</a:t>
            </a:r>
            <a:r>
              <a:rPr lang="ru-RU" sz="1100" dirty="0" smtClean="0"/>
              <a:t> - за </a:t>
            </a:r>
            <a:r>
              <a:rPr lang="ru-RU" sz="1100" dirty="0" err="1" smtClean="0"/>
              <a:t>допомогою</a:t>
            </a:r>
            <a:r>
              <a:rPr lang="ru-RU" sz="1100" dirty="0" smtClean="0"/>
              <a:t> </a:t>
            </a:r>
            <a:r>
              <a:rPr lang="ru-RU" sz="1100" dirty="0" err="1" smtClean="0"/>
              <a:t>цього</a:t>
            </a:r>
            <a:r>
              <a:rPr lang="ru-RU" sz="1100" dirty="0" smtClean="0"/>
              <a:t> простого </a:t>
            </a:r>
            <a:r>
              <a:rPr lang="ru-RU" sz="1100" dirty="0" err="1" smtClean="0"/>
              <a:t>механізму</a:t>
            </a:r>
            <a:r>
              <a:rPr lang="ru-RU" sz="1100" dirty="0" smtClean="0"/>
              <a:t> </a:t>
            </a:r>
            <a:r>
              <a:rPr lang="ru-RU" sz="1100" dirty="0" err="1" smtClean="0"/>
              <a:t>вантажі</a:t>
            </a:r>
            <a:r>
              <a:rPr lang="ru-RU" sz="1100" dirty="0" smtClean="0"/>
              <a:t> не </a:t>
            </a:r>
            <a:r>
              <a:rPr lang="ru-RU" sz="1100" dirty="0" err="1" smtClean="0"/>
              <a:t>можна</a:t>
            </a:r>
            <a:r>
              <a:rPr lang="ru-RU" sz="1100" dirty="0" smtClean="0"/>
              <a:t> </a:t>
            </a:r>
            <a:r>
              <a:rPr lang="ru-RU" sz="1100" dirty="0" err="1" smtClean="0"/>
              <a:t>підняти</a:t>
            </a:r>
            <a:r>
              <a:rPr lang="ru-RU" sz="1100" dirty="0" smtClean="0"/>
              <a:t> на </a:t>
            </a:r>
            <a:r>
              <a:rPr lang="ru-RU" sz="1100" dirty="0" err="1" smtClean="0"/>
              <a:t>значну</a:t>
            </a:r>
            <a:r>
              <a:rPr lang="ru-RU" sz="1100" dirty="0" smtClean="0"/>
              <a:t> </a:t>
            </a:r>
            <a:r>
              <a:rPr lang="ru-RU" sz="1100" dirty="0" err="1" smtClean="0"/>
              <a:t>висоту</a:t>
            </a:r>
            <a:r>
              <a:rPr lang="ru-RU" sz="1100" dirty="0" smtClean="0"/>
              <a:t>. </a:t>
            </a:r>
            <a:r>
              <a:rPr lang="ru-RU" sz="1100" dirty="0" err="1" smtClean="0"/>
              <a:t>Важкі</a:t>
            </a:r>
            <a:r>
              <a:rPr lang="ru-RU" sz="1100" dirty="0" smtClean="0"/>
              <a:t> </a:t>
            </a:r>
            <a:r>
              <a:rPr lang="ru-RU" sz="1100" dirty="0" err="1" smtClean="0"/>
              <a:t>речі</a:t>
            </a:r>
            <a:r>
              <a:rPr lang="ru-RU" sz="1100" dirty="0" smtClean="0"/>
              <a:t> </a:t>
            </a:r>
            <a:r>
              <a:rPr lang="ru-RU" sz="1100" dirty="0" err="1" smtClean="0"/>
              <a:t>можна</a:t>
            </a:r>
            <a:r>
              <a:rPr lang="ru-RU" sz="1100" dirty="0" smtClean="0"/>
              <a:t> </a:t>
            </a:r>
            <a:r>
              <a:rPr lang="ru-RU" sz="1100" dirty="0" err="1" smtClean="0"/>
              <a:t>підняти</a:t>
            </a:r>
            <a:r>
              <a:rPr lang="ru-RU" sz="1100" dirty="0" smtClean="0"/>
              <a:t> за </a:t>
            </a:r>
            <a:r>
              <a:rPr lang="ru-RU" sz="1100" dirty="0" err="1" smtClean="0"/>
              <a:t>допомогою</a:t>
            </a:r>
            <a:r>
              <a:rPr lang="ru-RU" sz="1100" dirty="0" smtClean="0"/>
              <a:t> </a:t>
            </a:r>
            <a:r>
              <a:rPr lang="ru-RU" sz="1100" dirty="0" err="1" smtClean="0"/>
              <a:t>довгого</a:t>
            </a:r>
            <a:r>
              <a:rPr lang="ru-RU" sz="1100" dirty="0" smtClean="0"/>
              <a:t> </a:t>
            </a:r>
            <a:r>
              <a:rPr lang="ru-RU" sz="1100" dirty="0" err="1" smtClean="0"/>
              <a:t>дерев’яного</a:t>
            </a:r>
            <a:r>
              <a:rPr lang="ru-RU" sz="1100" dirty="0" smtClean="0"/>
              <a:t> </a:t>
            </a:r>
            <a:r>
              <a:rPr lang="ru-RU" sz="1100" dirty="0" err="1" smtClean="0"/>
              <a:t>або</a:t>
            </a:r>
            <a:r>
              <a:rPr lang="ru-RU" sz="1100" dirty="0" smtClean="0"/>
              <a:t> </a:t>
            </a:r>
            <a:r>
              <a:rPr lang="ru-RU" sz="1100" dirty="0" err="1" smtClean="0"/>
              <a:t>металевого</a:t>
            </a:r>
            <a:r>
              <a:rPr lang="ru-RU" sz="1100" dirty="0" smtClean="0"/>
              <a:t> </a:t>
            </a:r>
            <a:r>
              <a:rPr lang="ru-RU" sz="1100" dirty="0" err="1" smtClean="0"/>
              <a:t>стрижня</a:t>
            </a:r>
            <a:r>
              <a:rPr lang="ru-RU" sz="1100" dirty="0" smtClean="0"/>
              <a:t>, </a:t>
            </a:r>
            <a:r>
              <a:rPr lang="ru-RU" sz="1100" dirty="0" err="1" smtClean="0"/>
              <a:t>що</a:t>
            </a:r>
            <a:r>
              <a:rPr lang="ru-RU" sz="1100" dirty="0" smtClean="0"/>
              <a:t> </a:t>
            </a:r>
            <a:r>
              <a:rPr lang="ru-RU" sz="1100" dirty="0" err="1" smtClean="0"/>
              <a:t>має</a:t>
            </a:r>
            <a:r>
              <a:rPr lang="ru-RU" sz="1100" dirty="0" smtClean="0"/>
              <a:t> точку опори. </a:t>
            </a:r>
            <a:r>
              <a:rPr lang="ru-RU" sz="1100" dirty="0" err="1" smtClean="0"/>
              <a:t>Він</a:t>
            </a:r>
            <a:r>
              <a:rPr lang="ru-RU" sz="1100" dirty="0" smtClean="0"/>
              <a:t> </a:t>
            </a:r>
            <a:r>
              <a:rPr lang="ru-RU" sz="1100" dirty="0" err="1" smtClean="0"/>
              <a:t>називається</a:t>
            </a:r>
            <a:r>
              <a:rPr lang="ru-RU" sz="1100" dirty="0" smtClean="0"/>
              <a:t> </a:t>
            </a:r>
            <a:r>
              <a:rPr lang="ru-RU" sz="1100" dirty="0" err="1" smtClean="0"/>
              <a:t>важелем</a:t>
            </a:r>
            <a:r>
              <a:rPr lang="ru-RU" sz="1100" dirty="0" smtClean="0"/>
              <a:t>. За принципом </a:t>
            </a:r>
            <a:r>
              <a:rPr lang="ru-RU" sz="1100" dirty="0" err="1" smtClean="0"/>
              <a:t>важеля</a:t>
            </a:r>
            <a:r>
              <a:rPr lang="ru-RU" sz="1100" dirty="0" smtClean="0"/>
              <a:t> </a:t>
            </a:r>
            <a:r>
              <a:rPr lang="ru-RU" sz="1100" dirty="0" err="1" smtClean="0"/>
              <a:t>працює</a:t>
            </a:r>
            <a:r>
              <a:rPr lang="ru-RU" sz="1100" dirty="0" smtClean="0"/>
              <a:t>, </a:t>
            </a:r>
            <a:r>
              <a:rPr lang="ru-RU" sz="1100" dirty="0" err="1" smtClean="0"/>
              <a:t>наприклад</a:t>
            </a:r>
            <a:r>
              <a:rPr lang="ru-RU" sz="1100" dirty="0" smtClean="0"/>
              <a:t>, </a:t>
            </a:r>
            <a:r>
              <a:rPr lang="ru-RU" sz="1100" dirty="0" err="1" smtClean="0"/>
              <a:t>криниця</a:t>
            </a:r>
            <a:r>
              <a:rPr lang="ru-RU" sz="1100" dirty="0" smtClean="0"/>
              <a:t> «журавель». З </a:t>
            </a:r>
            <a:r>
              <a:rPr lang="ru-RU" sz="1100" dirty="0" err="1" smtClean="0"/>
              <a:t>важелів</a:t>
            </a:r>
            <a:r>
              <a:rPr lang="ru-RU" sz="1100" dirty="0" smtClean="0"/>
              <a:t> </a:t>
            </a:r>
            <a:r>
              <a:rPr lang="ru-RU" sz="1100" dirty="0" err="1" smtClean="0"/>
              <a:t>складається</a:t>
            </a:r>
            <a:r>
              <a:rPr lang="ru-RU" sz="1100" dirty="0" smtClean="0"/>
              <a:t> скелет </a:t>
            </a:r>
            <a:r>
              <a:rPr lang="ru-RU" sz="1100" dirty="0" err="1" smtClean="0"/>
              <a:t>людини</a:t>
            </a:r>
            <a:r>
              <a:rPr lang="ru-RU" sz="1100" dirty="0" smtClean="0"/>
              <a:t> і </a:t>
            </a:r>
            <a:r>
              <a:rPr lang="ru-RU" sz="1100" dirty="0" err="1" smtClean="0"/>
              <a:t>тварин</a:t>
            </a:r>
            <a:r>
              <a:rPr lang="ru-RU" sz="1100" dirty="0" smtClean="0"/>
              <a:t>. </a:t>
            </a:r>
            <a:r>
              <a:rPr lang="ru-RU" sz="1100" dirty="0" err="1" smtClean="0"/>
              <a:t>Спосіб</a:t>
            </a:r>
            <a:r>
              <a:rPr lang="ru-RU" sz="1100" dirty="0" smtClean="0"/>
              <a:t> </a:t>
            </a:r>
            <a:r>
              <a:rPr lang="ru-RU" sz="1100" dirty="0" err="1" smtClean="0"/>
              <a:t>прикріплення</a:t>
            </a:r>
            <a:r>
              <a:rPr lang="ru-RU" sz="1100" dirty="0" smtClean="0"/>
              <a:t> </a:t>
            </a:r>
            <a:r>
              <a:rPr lang="ru-RU" sz="1100" dirty="0" err="1" smtClean="0"/>
              <a:t>м’язів</a:t>
            </a:r>
            <a:r>
              <a:rPr lang="ru-RU" sz="1100" dirty="0" smtClean="0"/>
              <a:t> до </a:t>
            </a:r>
            <a:r>
              <a:rPr lang="ru-RU" sz="1100" dirty="0" err="1" smtClean="0"/>
              <a:t>кісток</a:t>
            </a:r>
            <a:r>
              <a:rPr lang="ru-RU" sz="1100" dirty="0" smtClean="0"/>
              <a:t> </a:t>
            </a:r>
            <a:r>
              <a:rPr lang="ru-RU" sz="1100" dirty="0" err="1" smtClean="0"/>
              <a:t>забезпечує</a:t>
            </a:r>
            <a:r>
              <a:rPr lang="ru-RU" sz="1100" dirty="0" smtClean="0"/>
              <a:t> </a:t>
            </a:r>
            <a:r>
              <a:rPr lang="ru-RU" sz="1100" dirty="0" err="1" smtClean="0"/>
              <a:t>кінцівкам</a:t>
            </a:r>
            <a:r>
              <a:rPr lang="ru-RU" sz="1100" dirty="0" smtClean="0"/>
              <a:t> </a:t>
            </a:r>
            <a:r>
              <a:rPr lang="ru-RU" sz="1100" dirty="0" err="1" smtClean="0"/>
              <a:t>тварин</a:t>
            </a:r>
            <a:r>
              <a:rPr lang="ru-RU" sz="1100" dirty="0" smtClean="0"/>
              <a:t> </a:t>
            </a:r>
            <a:r>
              <a:rPr lang="ru-RU" sz="1100" dirty="0" err="1" smtClean="0"/>
              <a:t>швидкість</a:t>
            </a:r>
            <a:r>
              <a:rPr lang="ru-RU" sz="1100" dirty="0" smtClean="0"/>
              <a:t> </a:t>
            </a:r>
            <a:r>
              <a:rPr lang="ru-RU" sz="1100" dirty="0" err="1" smtClean="0"/>
              <a:t>руху</a:t>
            </a:r>
            <a:r>
              <a:rPr lang="ru-RU" sz="1100" dirty="0" smtClean="0"/>
              <a:t>, </a:t>
            </a:r>
            <a:r>
              <a:rPr lang="ru-RU" sz="1100" dirty="0" err="1" smtClean="0"/>
              <a:t>що</a:t>
            </a:r>
            <a:r>
              <a:rPr lang="ru-RU" sz="1100" dirty="0" smtClean="0"/>
              <a:t> </a:t>
            </a:r>
            <a:r>
              <a:rPr lang="ru-RU" sz="1100" dirty="0" err="1" smtClean="0"/>
              <a:t>має</a:t>
            </a:r>
            <a:r>
              <a:rPr lang="ru-RU" sz="1100" dirty="0" smtClean="0"/>
              <a:t> </a:t>
            </a:r>
            <a:r>
              <a:rPr lang="ru-RU" sz="1100" dirty="0" err="1" smtClean="0"/>
              <a:t>велике</a:t>
            </a:r>
            <a:r>
              <a:rPr lang="ru-RU" sz="1100" dirty="0" smtClean="0"/>
              <a:t> </a:t>
            </a:r>
            <a:r>
              <a:rPr lang="ru-RU" sz="1100" dirty="0" err="1" smtClean="0"/>
              <a:t>значення</a:t>
            </a:r>
            <a:r>
              <a:rPr lang="ru-RU" sz="1100" dirty="0" smtClean="0"/>
              <a:t> для </a:t>
            </a:r>
            <a:r>
              <a:rPr lang="ru-RU" sz="1100" dirty="0" err="1" smtClean="0"/>
              <a:t>життя</a:t>
            </a:r>
            <a:r>
              <a:rPr lang="ru-RU" sz="1100" dirty="0" smtClean="0"/>
              <a:t> </a:t>
            </a:r>
            <a:r>
              <a:rPr lang="ru-RU" sz="1100" dirty="0" err="1" smtClean="0"/>
              <a:t>тварин</a:t>
            </a:r>
            <a:r>
              <a:rPr lang="ru-RU" sz="1100" dirty="0" smtClean="0"/>
              <a:t> у </a:t>
            </a:r>
            <a:r>
              <a:rPr lang="ru-RU" sz="1100" dirty="0" err="1" smtClean="0"/>
              <a:t>природі</a:t>
            </a:r>
            <a:r>
              <a:rPr lang="ru-RU" sz="1100" dirty="0" smtClean="0"/>
              <a:t>. </a:t>
            </a:r>
            <a:r>
              <a:rPr lang="ru-RU" sz="1100" dirty="0" err="1" smtClean="0"/>
              <a:t>Важкі</a:t>
            </a:r>
            <a:r>
              <a:rPr lang="ru-RU" sz="1100" dirty="0" smtClean="0"/>
              <a:t> </a:t>
            </a:r>
            <a:r>
              <a:rPr lang="ru-RU" sz="1100" dirty="0" err="1" smtClean="0"/>
              <a:t>валізи</a:t>
            </a:r>
            <a:r>
              <a:rPr lang="ru-RU" sz="1100" dirty="0" smtClean="0"/>
              <a:t>, сумки </a:t>
            </a:r>
            <a:r>
              <a:rPr lang="ru-RU" sz="1100" dirty="0" err="1" smtClean="0"/>
              <a:t>легше</a:t>
            </a:r>
            <a:r>
              <a:rPr lang="ru-RU" sz="1100" dirty="0" smtClean="0"/>
              <a:t> нести </a:t>
            </a:r>
            <a:r>
              <a:rPr lang="ru-RU" sz="1100" dirty="0" err="1" smtClean="0"/>
              <a:t>удвох</a:t>
            </a:r>
            <a:r>
              <a:rPr lang="ru-RU" sz="1100" dirty="0" smtClean="0"/>
              <a:t>, </a:t>
            </a:r>
            <a:r>
              <a:rPr lang="ru-RU" sz="1100" dirty="0" err="1" smtClean="0"/>
              <a:t>тримаючи</a:t>
            </a:r>
            <a:r>
              <a:rPr lang="ru-RU" sz="1100" dirty="0" smtClean="0"/>
              <a:t> </a:t>
            </a:r>
            <a:r>
              <a:rPr lang="ru-RU" sz="1100" dirty="0" err="1" smtClean="0"/>
              <a:t>їх</a:t>
            </a:r>
            <a:r>
              <a:rPr lang="ru-RU" sz="1100" dirty="0" smtClean="0"/>
              <a:t> на </a:t>
            </a:r>
            <a:r>
              <a:rPr lang="ru-RU" sz="1100" dirty="0" err="1" smtClean="0"/>
              <a:t>якомусь</a:t>
            </a:r>
            <a:r>
              <a:rPr lang="ru-RU" sz="1100" dirty="0" smtClean="0"/>
              <a:t> </a:t>
            </a:r>
            <a:r>
              <a:rPr lang="ru-RU" sz="1100" dirty="0" err="1" smtClean="0"/>
              <a:t>стрижні</a:t>
            </a:r>
            <a:r>
              <a:rPr lang="ru-RU" sz="1100" dirty="0" smtClean="0"/>
              <a:t> тому </a:t>
            </a:r>
            <a:r>
              <a:rPr lang="ru-RU" sz="1100" dirty="0" err="1" smtClean="0"/>
              <a:t>що</a:t>
            </a:r>
            <a:r>
              <a:rPr lang="ru-RU" sz="1100" dirty="0" smtClean="0"/>
              <a:t> таким чином </a:t>
            </a:r>
            <a:r>
              <a:rPr lang="ru-RU" sz="1100" dirty="0" err="1" smtClean="0"/>
              <a:t>рівномірно</a:t>
            </a:r>
            <a:r>
              <a:rPr lang="ru-RU" sz="1100" dirty="0" smtClean="0"/>
              <a:t> </a:t>
            </a:r>
            <a:r>
              <a:rPr lang="ru-RU" sz="1100" dirty="0" err="1" smtClean="0"/>
              <a:t>розподіляються</a:t>
            </a:r>
            <a:r>
              <a:rPr lang="ru-RU" sz="1100" dirty="0" smtClean="0"/>
              <a:t> </a:t>
            </a:r>
            <a:r>
              <a:rPr lang="ru-RU" sz="1100" dirty="0" err="1" smtClean="0"/>
              <a:t>сили</a:t>
            </a:r>
            <a:r>
              <a:rPr lang="ru-RU" sz="1100" dirty="0" smtClean="0"/>
              <a:t> </a:t>
            </a:r>
            <a:r>
              <a:rPr lang="ru-RU" sz="1100" dirty="0" err="1" smtClean="0"/>
              <a:t>тяжіння</a:t>
            </a:r>
            <a:r>
              <a:rPr lang="ru-RU" sz="1100" dirty="0" smtClean="0"/>
              <a:t>. </a:t>
            </a:r>
            <a:r>
              <a:rPr lang="ru-RU" sz="1100" dirty="0" err="1" smtClean="0"/>
              <a:t>Розподіл</a:t>
            </a:r>
            <a:r>
              <a:rPr lang="ru-RU" sz="1100" dirty="0" smtClean="0"/>
              <a:t> сил буде не </a:t>
            </a:r>
            <a:r>
              <a:rPr lang="ru-RU" sz="1100" dirty="0" err="1" smtClean="0"/>
              <a:t>однаковим</a:t>
            </a:r>
            <a:r>
              <a:rPr lang="ru-RU" sz="1100" dirty="0" smtClean="0"/>
              <a:t>, </a:t>
            </a:r>
            <a:r>
              <a:rPr lang="ru-RU" sz="1100" dirty="0" err="1" smtClean="0"/>
              <a:t>якщо</a:t>
            </a:r>
            <a:r>
              <a:rPr lang="ru-RU" sz="1100" dirty="0" smtClean="0"/>
              <a:t> </a:t>
            </a:r>
            <a:r>
              <a:rPr lang="ru-RU" sz="1100" dirty="0" err="1" smtClean="0"/>
              <a:t>вантаж</a:t>
            </a:r>
            <a:r>
              <a:rPr lang="ru-RU" sz="1100" dirty="0" smtClean="0"/>
              <a:t> </a:t>
            </a:r>
            <a:r>
              <a:rPr lang="ru-RU" sz="1100" dirty="0" err="1" smtClean="0"/>
              <a:t>переносять</a:t>
            </a:r>
            <a:r>
              <a:rPr lang="ru-RU" sz="1100" dirty="0" smtClean="0"/>
              <a:t> люди </a:t>
            </a:r>
            <a:r>
              <a:rPr lang="ru-RU" sz="1100" dirty="0" err="1" smtClean="0"/>
              <a:t>різного</a:t>
            </a:r>
            <a:r>
              <a:rPr lang="ru-RU" sz="1100" dirty="0" smtClean="0"/>
              <a:t> </a:t>
            </a:r>
            <a:r>
              <a:rPr lang="ru-RU" sz="1100" dirty="0" err="1" smtClean="0"/>
              <a:t>зросту</a:t>
            </a:r>
            <a:r>
              <a:rPr lang="ru-RU" sz="1100" dirty="0" smtClean="0"/>
              <a:t>. У такому </a:t>
            </a:r>
            <a:r>
              <a:rPr lang="ru-RU" sz="1100" dirty="0" err="1" smtClean="0"/>
              <a:t>випадку</a:t>
            </a:r>
            <a:r>
              <a:rPr lang="ru-RU" sz="1100" dirty="0" smtClean="0"/>
              <a:t> </a:t>
            </a:r>
            <a:r>
              <a:rPr lang="ru-RU" sz="1100" dirty="0" err="1" smtClean="0"/>
              <a:t>нахил</a:t>
            </a:r>
            <a:r>
              <a:rPr lang="ru-RU" sz="1100" dirty="0" smtClean="0"/>
              <a:t> </a:t>
            </a:r>
            <a:r>
              <a:rPr lang="ru-RU" sz="1100" dirty="0" err="1" smtClean="0"/>
              <a:t>стрижня</a:t>
            </a:r>
            <a:r>
              <a:rPr lang="ru-RU" sz="1100" dirty="0" smtClean="0"/>
              <a:t> </a:t>
            </a:r>
            <a:r>
              <a:rPr lang="ru-RU" sz="1100" dirty="0" err="1" smtClean="0"/>
              <a:t>змінить</a:t>
            </a:r>
            <a:r>
              <a:rPr lang="ru-RU" sz="1100" dirty="0" smtClean="0"/>
              <a:t> </a:t>
            </a:r>
            <a:r>
              <a:rPr lang="ru-RU" sz="1100" dirty="0" err="1" smtClean="0"/>
              <a:t>поділ</a:t>
            </a:r>
            <a:r>
              <a:rPr lang="ru-RU" sz="1100" dirty="0" smtClean="0"/>
              <a:t> сил і </a:t>
            </a:r>
            <a:r>
              <a:rPr lang="ru-RU" sz="1100" dirty="0" err="1" smtClean="0"/>
              <a:t>людина</a:t>
            </a:r>
            <a:r>
              <a:rPr lang="ru-RU" sz="1100" dirty="0" smtClean="0"/>
              <a:t> </a:t>
            </a:r>
            <a:r>
              <a:rPr lang="ru-RU" sz="1100" dirty="0" err="1" smtClean="0"/>
              <a:t>меншого</a:t>
            </a:r>
            <a:r>
              <a:rPr lang="ru-RU" sz="1100" dirty="0" smtClean="0"/>
              <a:t> </a:t>
            </a:r>
            <a:r>
              <a:rPr lang="ru-RU" sz="1100" dirty="0" err="1" smtClean="0"/>
              <a:t>зросту</a:t>
            </a:r>
            <a:r>
              <a:rPr lang="ru-RU" sz="1100" dirty="0" smtClean="0"/>
              <a:t> буде </a:t>
            </a:r>
            <a:r>
              <a:rPr lang="ru-RU" sz="1100" dirty="0" err="1" smtClean="0"/>
              <a:t>відчувати</a:t>
            </a:r>
            <a:r>
              <a:rPr lang="ru-RU" sz="1100" dirty="0" smtClean="0"/>
              <a:t> </a:t>
            </a:r>
            <a:r>
              <a:rPr lang="ru-RU" sz="1100" dirty="0" err="1" smtClean="0"/>
              <a:t>дію</a:t>
            </a:r>
            <a:r>
              <a:rPr lang="ru-RU" sz="1100" dirty="0" smtClean="0"/>
              <a:t> </a:t>
            </a:r>
            <a:r>
              <a:rPr lang="ru-RU" sz="1100" dirty="0" err="1" smtClean="0"/>
              <a:t>сили</a:t>
            </a:r>
            <a:r>
              <a:rPr lang="ru-RU" sz="1100" dirty="0" smtClean="0"/>
              <a:t> </a:t>
            </a:r>
            <a:r>
              <a:rPr lang="ru-RU" sz="1100" dirty="0" err="1" smtClean="0"/>
              <a:t>більше</a:t>
            </a:r>
            <a:r>
              <a:rPr lang="ru-RU" sz="1100" dirty="0" smtClean="0"/>
              <a:t>. Таким чином, </a:t>
            </a:r>
            <a:r>
              <a:rPr lang="ru-RU" sz="1100" dirty="0" err="1" smtClean="0"/>
              <a:t>змінивши</a:t>
            </a:r>
            <a:r>
              <a:rPr lang="ru-RU" sz="1100" dirty="0" smtClean="0"/>
              <a:t> точку </a:t>
            </a:r>
            <a:r>
              <a:rPr lang="ru-RU" sz="1100" dirty="0" err="1" smtClean="0"/>
              <a:t>дії</a:t>
            </a:r>
            <a:r>
              <a:rPr lang="ru-RU" sz="1100" dirty="0" smtClean="0"/>
              <a:t> </a:t>
            </a:r>
            <a:r>
              <a:rPr lang="ru-RU" sz="1100" dirty="0" err="1" smtClean="0"/>
              <a:t>сили</a:t>
            </a:r>
            <a:r>
              <a:rPr lang="ru-RU" sz="1100" dirty="0" smtClean="0"/>
              <a:t>‚ </a:t>
            </a:r>
            <a:r>
              <a:rPr lang="ru-RU" sz="1100" dirty="0" err="1" smtClean="0"/>
              <a:t>можна</a:t>
            </a:r>
            <a:r>
              <a:rPr lang="ru-RU" sz="1100" dirty="0" smtClean="0"/>
              <a:t> </a:t>
            </a:r>
            <a:r>
              <a:rPr lang="ru-RU" sz="1100" dirty="0" err="1" smtClean="0"/>
              <a:t>змінити</a:t>
            </a:r>
            <a:r>
              <a:rPr lang="ru-RU" sz="1100" dirty="0" smtClean="0"/>
              <a:t> </a:t>
            </a:r>
            <a:r>
              <a:rPr lang="ru-RU" sz="1100" dirty="0" err="1" smtClean="0"/>
              <a:t>кількісні</a:t>
            </a:r>
            <a:r>
              <a:rPr lang="ru-RU" sz="1100" dirty="0" smtClean="0"/>
              <a:t> </a:t>
            </a:r>
            <a:r>
              <a:rPr lang="ru-RU" sz="1100" dirty="0" err="1" smtClean="0"/>
              <a:t>показники</a:t>
            </a:r>
            <a:r>
              <a:rPr lang="ru-RU" sz="1100" dirty="0" smtClean="0"/>
              <a:t> </a:t>
            </a:r>
            <a:r>
              <a:rPr lang="ru-RU" sz="1100" dirty="0" err="1" smtClean="0"/>
              <a:t>сили</a:t>
            </a:r>
            <a:r>
              <a:rPr lang="ru-RU" sz="1100" dirty="0" smtClean="0"/>
              <a:t>.</a:t>
            </a:r>
          </a:p>
          <a:p>
            <a:r>
              <a:rPr lang="ru-RU" sz="1100" dirty="0" err="1" smtClean="0"/>
              <a:t>Iсторія</a:t>
            </a:r>
            <a:endParaRPr lang="ru-RU" sz="1100" dirty="0" smtClean="0"/>
          </a:p>
          <a:p>
            <a:r>
              <a:rPr lang="ru-RU" sz="1100" dirty="0" smtClean="0"/>
              <a:t>Одним з перших </a:t>
            </a:r>
            <a:r>
              <a:rPr lang="ru-RU" sz="1100" dirty="0" err="1" smtClean="0"/>
              <a:t>трактатів</a:t>
            </a:r>
            <a:r>
              <a:rPr lang="ru-RU" sz="1100" dirty="0" smtClean="0"/>
              <a:t>, у </a:t>
            </a:r>
            <a:r>
              <a:rPr lang="ru-RU" sz="1100" dirty="0" err="1" smtClean="0"/>
              <a:t>якому</a:t>
            </a:r>
            <a:r>
              <a:rPr lang="ru-RU" sz="1100" dirty="0" smtClean="0"/>
              <a:t> </a:t>
            </a:r>
            <a:r>
              <a:rPr lang="ru-RU" sz="1100" dirty="0" err="1" smtClean="0"/>
              <a:t>докладно</a:t>
            </a:r>
            <a:r>
              <a:rPr lang="ru-RU" sz="1100" dirty="0" smtClean="0"/>
              <a:t> </a:t>
            </a:r>
            <a:r>
              <a:rPr lang="ru-RU" sz="1100" dirty="0" err="1" smtClean="0"/>
              <a:t>розглядалася</a:t>
            </a:r>
            <a:r>
              <a:rPr lang="ru-RU" sz="1100" dirty="0" smtClean="0"/>
              <a:t> проблема </a:t>
            </a:r>
            <a:r>
              <a:rPr lang="ru-RU" sz="1100" dirty="0" err="1" smtClean="0"/>
              <a:t>важеля</a:t>
            </a:r>
            <a:r>
              <a:rPr lang="ru-RU" sz="1100" dirty="0" smtClean="0"/>
              <a:t> </a:t>
            </a:r>
            <a:r>
              <a:rPr lang="ru-RU" sz="1100" dirty="0" err="1" smtClean="0"/>
              <a:t>був</a:t>
            </a:r>
            <a:r>
              <a:rPr lang="ru-RU" sz="1100" dirty="0" smtClean="0"/>
              <a:t> трактат "</a:t>
            </a:r>
            <a:r>
              <a:rPr lang="ru-RU" sz="1100" dirty="0" err="1" smtClean="0"/>
              <a:t>Механічні</a:t>
            </a:r>
            <a:r>
              <a:rPr lang="ru-RU" sz="1100" dirty="0" smtClean="0"/>
              <a:t> </a:t>
            </a:r>
            <a:r>
              <a:rPr lang="ru-RU" sz="1100" dirty="0" err="1" smtClean="0"/>
              <a:t>проблеми</a:t>
            </a:r>
            <a:r>
              <a:rPr lang="ru-RU" sz="1100" dirty="0" smtClean="0"/>
              <a:t>" </a:t>
            </a:r>
            <a:r>
              <a:rPr lang="ru-RU" sz="1100" dirty="0" err="1" smtClean="0"/>
              <a:t>невідомого</a:t>
            </a:r>
            <a:r>
              <a:rPr lang="ru-RU" sz="1100" dirty="0" smtClean="0"/>
              <a:t> автора з </a:t>
            </a:r>
            <a:r>
              <a:rPr lang="ru-RU" sz="1100" dirty="0" err="1" smtClean="0"/>
              <a:t>аристотелівського</a:t>
            </a:r>
            <a:r>
              <a:rPr lang="ru-RU" sz="1100" dirty="0" smtClean="0"/>
              <a:t> корпусу. </a:t>
            </a:r>
            <a:r>
              <a:rPr lang="ru-RU" sz="1100" dirty="0" err="1" smtClean="0"/>
              <a:t>Важіль</a:t>
            </a:r>
            <a:r>
              <a:rPr lang="ru-RU" sz="1100" dirty="0" smtClean="0"/>
              <a:t> </a:t>
            </a:r>
            <a:r>
              <a:rPr lang="ru-RU" sz="1100" dirty="0" err="1" smtClean="0"/>
              <a:t>використовувався</a:t>
            </a:r>
            <a:r>
              <a:rPr lang="ru-RU" sz="1100" dirty="0" smtClean="0"/>
              <a:t> </a:t>
            </a:r>
            <a:r>
              <a:rPr lang="ru-RU" sz="1100" dirty="0" err="1" smtClean="0"/>
              <a:t>людством</a:t>
            </a:r>
            <a:r>
              <a:rPr lang="ru-RU" sz="1100" dirty="0" smtClean="0"/>
              <a:t> з </a:t>
            </a:r>
            <a:r>
              <a:rPr lang="ru-RU" sz="1100" dirty="0" err="1" smtClean="0"/>
              <a:t>древніх</a:t>
            </a:r>
            <a:r>
              <a:rPr lang="ru-RU" sz="1100" dirty="0" smtClean="0"/>
              <a:t> </a:t>
            </a:r>
            <a:r>
              <a:rPr lang="ru-RU" sz="1100" dirty="0" err="1" smtClean="0"/>
              <a:t>часів</a:t>
            </a:r>
            <a:r>
              <a:rPr lang="ru-RU" sz="1100" dirty="0" smtClean="0"/>
              <a:t>, а от </a:t>
            </a:r>
            <a:r>
              <a:rPr lang="ru-RU" sz="1100" dirty="0" err="1" smtClean="0"/>
              <a:t>повністю</a:t>
            </a:r>
            <a:r>
              <a:rPr lang="ru-RU" sz="1100" dirty="0" smtClean="0"/>
              <a:t> </a:t>
            </a:r>
            <a:r>
              <a:rPr lang="ru-RU" sz="1100" dirty="0" err="1" smtClean="0"/>
              <a:t>зрозумів</a:t>
            </a:r>
            <a:r>
              <a:rPr lang="ru-RU" sz="1100" dirty="0" smtClean="0"/>
              <a:t> і </a:t>
            </a:r>
            <a:r>
              <a:rPr lang="ru-RU" sz="1100" dirty="0" err="1" smtClean="0"/>
              <a:t>зумів</a:t>
            </a:r>
            <a:r>
              <a:rPr lang="ru-RU" sz="1100" dirty="0" smtClean="0"/>
              <a:t> </a:t>
            </a:r>
            <a:r>
              <a:rPr lang="ru-RU" sz="1100" dirty="0" err="1" smtClean="0"/>
              <a:t>сформулювати</a:t>
            </a:r>
            <a:r>
              <a:rPr lang="ru-RU" sz="1100" dirty="0" smtClean="0"/>
              <a:t> принцип </a:t>
            </a:r>
            <a:r>
              <a:rPr lang="ru-RU" sz="1100" dirty="0" err="1" smtClean="0"/>
              <a:t>дії</a:t>
            </a:r>
            <a:r>
              <a:rPr lang="ru-RU" sz="1100" dirty="0" smtClean="0"/>
              <a:t> </a:t>
            </a:r>
            <a:r>
              <a:rPr lang="ru-RU" sz="1100" dirty="0" err="1" smtClean="0"/>
              <a:t>цього</a:t>
            </a:r>
            <a:r>
              <a:rPr lang="ru-RU" sz="1100" dirty="0" smtClean="0"/>
              <a:t> простого </a:t>
            </a:r>
            <a:r>
              <a:rPr lang="ru-RU" sz="1100" dirty="0" err="1" smtClean="0"/>
              <a:t>механізму</a:t>
            </a:r>
            <a:r>
              <a:rPr lang="ru-RU" sz="1100" dirty="0" smtClean="0"/>
              <a:t> </a:t>
            </a:r>
            <a:r>
              <a:rPr lang="ru-RU" sz="1100" dirty="0" err="1" smtClean="0"/>
              <a:t>Архімед</a:t>
            </a:r>
            <a:r>
              <a:rPr lang="ru-RU" sz="1100" dirty="0" smtClean="0"/>
              <a:t>. </a:t>
            </a:r>
            <a:r>
              <a:rPr lang="ru-RU" sz="1100" dirty="0" err="1" smtClean="0"/>
              <a:t>Йому</a:t>
            </a:r>
            <a:r>
              <a:rPr lang="ru-RU" sz="1100" dirty="0" smtClean="0"/>
              <a:t> </a:t>
            </a:r>
            <a:r>
              <a:rPr lang="ru-RU" sz="1100" dirty="0" err="1" smtClean="0"/>
              <a:t>належить</a:t>
            </a:r>
            <a:r>
              <a:rPr lang="ru-RU" sz="1100" dirty="0" smtClean="0"/>
              <a:t> </a:t>
            </a:r>
            <a:r>
              <a:rPr lang="ru-RU" sz="1100" dirty="0" err="1" smtClean="0"/>
              <a:t>крилатий</a:t>
            </a:r>
            <a:r>
              <a:rPr lang="ru-RU" sz="1100" dirty="0" smtClean="0"/>
              <a:t> </a:t>
            </a:r>
            <a:r>
              <a:rPr lang="ru-RU" sz="1100" dirty="0" err="1" smtClean="0"/>
              <a:t>вираз</a:t>
            </a:r>
            <a:r>
              <a:rPr lang="ru-RU" sz="1100" dirty="0" smtClean="0"/>
              <a:t> "Дайте </a:t>
            </a:r>
            <a:r>
              <a:rPr lang="ru-RU" sz="1100" dirty="0" err="1" smtClean="0"/>
              <a:t>меті</a:t>
            </a:r>
            <a:r>
              <a:rPr lang="ru-RU" sz="1100" dirty="0" smtClean="0"/>
              <a:t> точку опори, і я переверну Землю".</a:t>
            </a:r>
          </a:p>
          <a:p>
            <a:r>
              <a:rPr lang="ru-RU" sz="1100" dirty="0" smtClean="0"/>
              <a:t>Принцип </a:t>
            </a:r>
            <a:r>
              <a:rPr lang="ru-RU" sz="1100" dirty="0" err="1" smtClean="0"/>
              <a:t>дії</a:t>
            </a:r>
            <a:endParaRPr lang="ru-RU" sz="1100" dirty="0" smtClean="0"/>
          </a:p>
          <a:p>
            <a:r>
              <a:rPr lang="ru-RU" sz="1100" dirty="0" smtClean="0"/>
              <a:t>Принцип </a:t>
            </a:r>
            <a:r>
              <a:rPr lang="ru-RU" sz="1100" dirty="0" err="1" smtClean="0"/>
              <a:t>дії</a:t>
            </a:r>
            <a:r>
              <a:rPr lang="ru-RU" sz="1100" dirty="0" smtClean="0"/>
              <a:t> </a:t>
            </a:r>
            <a:r>
              <a:rPr lang="ru-RU" sz="1100" dirty="0" err="1" smtClean="0"/>
              <a:t>важеля</a:t>
            </a:r>
            <a:r>
              <a:rPr lang="ru-RU" sz="1100" dirty="0" smtClean="0"/>
              <a:t> оснований на </a:t>
            </a:r>
            <a:r>
              <a:rPr lang="ru-RU" sz="1100" dirty="0" err="1" smtClean="0"/>
              <a:t>основних</a:t>
            </a:r>
            <a:r>
              <a:rPr lang="ru-RU" sz="1100" dirty="0" smtClean="0"/>
              <a:t> законах статики. Статична </a:t>
            </a:r>
            <a:r>
              <a:rPr lang="ru-RU" sz="1100" dirty="0" err="1" smtClean="0"/>
              <a:t>рівновага</a:t>
            </a:r>
            <a:r>
              <a:rPr lang="ru-RU" sz="1100" dirty="0" smtClean="0"/>
              <a:t> </a:t>
            </a:r>
            <a:r>
              <a:rPr lang="ru-RU" sz="1100" dirty="0" err="1" smtClean="0"/>
              <a:t>досягається</a:t>
            </a:r>
            <a:r>
              <a:rPr lang="ru-RU" sz="1100" dirty="0" smtClean="0"/>
              <a:t> </a:t>
            </a:r>
            <a:r>
              <a:rPr lang="ru-RU" sz="1100" dirty="0" err="1" smtClean="0"/>
              <a:t>тоді</a:t>
            </a:r>
            <a:r>
              <a:rPr lang="ru-RU" sz="1100" dirty="0" smtClean="0"/>
              <a:t>, коли </a:t>
            </a:r>
            <a:r>
              <a:rPr lang="ru-RU" sz="1100" dirty="0" err="1" smtClean="0"/>
              <a:t>алгебраїчна</a:t>
            </a:r>
            <a:r>
              <a:rPr lang="ru-RU" sz="1100" dirty="0" smtClean="0"/>
              <a:t> сума </a:t>
            </a:r>
            <a:r>
              <a:rPr lang="ru-RU" sz="1100" dirty="0" err="1" smtClean="0"/>
              <a:t>добутків</a:t>
            </a:r>
            <a:r>
              <a:rPr lang="ru-RU" sz="1100" dirty="0" smtClean="0"/>
              <a:t> </a:t>
            </a:r>
            <a:r>
              <a:rPr lang="ru-RU" sz="1100" dirty="0" err="1" smtClean="0"/>
              <a:t>сили</a:t>
            </a:r>
            <a:r>
              <a:rPr lang="ru-RU" sz="1100" dirty="0" smtClean="0"/>
              <a:t> на плече </a:t>
            </a:r>
            <a:r>
              <a:rPr lang="ru-RU" sz="1100" dirty="0" err="1" smtClean="0"/>
              <a:t>дорівнює</a:t>
            </a:r>
            <a:r>
              <a:rPr lang="ru-RU" sz="1100" dirty="0" smtClean="0"/>
              <a:t> нулю.</a:t>
            </a:r>
          </a:p>
          <a:p>
            <a:r>
              <a:rPr lang="ru-RU" sz="1100" dirty="0" err="1" smtClean="0"/>
              <a:t>Сили</a:t>
            </a:r>
            <a:r>
              <a:rPr lang="ru-RU" sz="1100" dirty="0" smtClean="0"/>
              <a:t> </a:t>
            </a:r>
            <a:r>
              <a:rPr lang="ru-RU" sz="1100" dirty="0" err="1" smtClean="0"/>
              <a:t>потрібно</a:t>
            </a:r>
            <a:r>
              <a:rPr lang="ru-RU" sz="1100" dirty="0" smtClean="0"/>
              <a:t> </a:t>
            </a:r>
            <a:r>
              <a:rPr lang="ru-RU" sz="1100" dirty="0" err="1" smtClean="0"/>
              <a:t>брати</a:t>
            </a:r>
            <a:r>
              <a:rPr lang="ru-RU" sz="1100" dirty="0" smtClean="0"/>
              <a:t> </a:t>
            </a:r>
            <a:r>
              <a:rPr lang="ru-RU" sz="1100" dirty="0" err="1" smtClean="0"/>
              <a:t>зі</a:t>
            </a:r>
            <a:r>
              <a:rPr lang="ru-RU" sz="1100" dirty="0" smtClean="0"/>
              <a:t> знаком плюс, </a:t>
            </a:r>
            <a:r>
              <a:rPr lang="ru-RU" sz="1100" dirty="0" err="1" smtClean="0"/>
              <a:t>якщо</a:t>
            </a:r>
            <a:r>
              <a:rPr lang="ru-RU" sz="1100" dirty="0" smtClean="0"/>
              <a:t> вони </a:t>
            </a:r>
            <a:r>
              <a:rPr lang="ru-RU" sz="1100" dirty="0" err="1" smtClean="0"/>
              <a:t>намагаються</a:t>
            </a:r>
            <a:r>
              <a:rPr lang="ru-RU" sz="1100" dirty="0" smtClean="0"/>
              <a:t> </a:t>
            </a:r>
            <a:r>
              <a:rPr lang="ru-RU" sz="1100" dirty="0" err="1" smtClean="0"/>
              <a:t>повернути</a:t>
            </a:r>
            <a:r>
              <a:rPr lang="ru-RU" sz="1100" dirty="0" smtClean="0"/>
              <a:t> </a:t>
            </a:r>
            <a:r>
              <a:rPr lang="ru-RU" sz="1100" dirty="0" err="1" smtClean="0"/>
              <a:t>важіль</a:t>
            </a:r>
            <a:r>
              <a:rPr lang="ru-RU" sz="1100" dirty="0" smtClean="0"/>
              <a:t> в один </a:t>
            </a:r>
            <a:r>
              <a:rPr lang="ru-RU" sz="1100" dirty="0" err="1" smtClean="0"/>
              <a:t>бік</a:t>
            </a:r>
            <a:r>
              <a:rPr lang="ru-RU" sz="1100" dirty="0" smtClean="0"/>
              <a:t> (</a:t>
            </a:r>
            <a:r>
              <a:rPr lang="ru-RU" sz="1100" dirty="0" err="1" smtClean="0"/>
              <a:t>наприклад</a:t>
            </a:r>
            <a:r>
              <a:rPr lang="ru-RU" sz="1100" dirty="0" smtClean="0"/>
              <a:t>, за </a:t>
            </a:r>
            <a:r>
              <a:rPr lang="ru-RU" sz="1100" dirty="0" err="1" smtClean="0"/>
              <a:t>годинниковою</a:t>
            </a:r>
            <a:r>
              <a:rPr lang="ru-RU" sz="1100" dirty="0" smtClean="0"/>
              <a:t> </a:t>
            </a:r>
            <a:r>
              <a:rPr lang="ru-RU" sz="1100" dirty="0" err="1" smtClean="0"/>
              <a:t>стрілкою</a:t>
            </a:r>
            <a:r>
              <a:rPr lang="ru-RU" sz="1100" dirty="0" smtClean="0"/>
              <a:t>), і </a:t>
            </a:r>
            <a:r>
              <a:rPr lang="ru-RU" sz="1100" dirty="0" err="1" smtClean="0"/>
              <a:t>зі</a:t>
            </a:r>
            <a:r>
              <a:rPr lang="ru-RU" sz="1100" dirty="0" smtClean="0"/>
              <a:t> знаком </a:t>
            </a:r>
            <a:r>
              <a:rPr lang="ru-RU" sz="1100" dirty="0" err="1" smtClean="0"/>
              <a:t>мінус</a:t>
            </a:r>
            <a:r>
              <a:rPr lang="ru-RU" sz="1100" dirty="0" smtClean="0"/>
              <a:t>, </a:t>
            </a:r>
            <a:r>
              <a:rPr lang="ru-RU" sz="1100" dirty="0" err="1" smtClean="0"/>
              <a:t>якщо</a:t>
            </a:r>
            <a:r>
              <a:rPr lang="ru-RU" sz="1100" dirty="0" smtClean="0"/>
              <a:t> вони </a:t>
            </a:r>
            <a:r>
              <a:rPr lang="ru-RU" sz="1100" dirty="0" err="1" smtClean="0"/>
              <a:t>намагаються</a:t>
            </a:r>
            <a:r>
              <a:rPr lang="ru-RU" sz="1100" dirty="0" smtClean="0"/>
              <a:t> </a:t>
            </a:r>
            <a:r>
              <a:rPr lang="ru-RU" sz="1100" dirty="0" err="1" smtClean="0"/>
              <a:t>повернути</a:t>
            </a:r>
            <a:r>
              <a:rPr lang="ru-RU" sz="1100" dirty="0" smtClean="0"/>
              <a:t> </a:t>
            </a:r>
            <a:r>
              <a:rPr lang="ru-RU" sz="1100" dirty="0" err="1" smtClean="0"/>
              <a:t>його</a:t>
            </a:r>
            <a:r>
              <a:rPr lang="ru-RU" sz="1100" dirty="0" smtClean="0"/>
              <a:t> в </a:t>
            </a:r>
            <a:r>
              <a:rPr lang="ru-RU" sz="1100" dirty="0" err="1" smtClean="0"/>
              <a:t>протилежний</a:t>
            </a:r>
            <a:r>
              <a:rPr lang="ru-RU" sz="1100" dirty="0" smtClean="0"/>
              <a:t> </a:t>
            </a:r>
            <a:r>
              <a:rPr lang="ru-RU" sz="1100" dirty="0" err="1" smtClean="0"/>
              <a:t>бік</a:t>
            </a:r>
            <a:r>
              <a:rPr lang="ru-RU" sz="1100" dirty="0" smtClean="0"/>
              <a:t>.</a:t>
            </a:r>
          </a:p>
          <a:p>
            <a:r>
              <a:rPr lang="ru-RU" sz="1100" dirty="0" smtClean="0"/>
              <a:t>Для того, </a:t>
            </a:r>
            <a:r>
              <a:rPr lang="ru-RU" sz="1100" dirty="0" err="1" smtClean="0"/>
              <a:t>щоб</a:t>
            </a:r>
            <a:r>
              <a:rPr lang="ru-RU" sz="1100" dirty="0" smtClean="0"/>
              <a:t> </a:t>
            </a:r>
            <a:r>
              <a:rPr lang="ru-RU" sz="1100" dirty="0" err="1" smtClean="0"/>
              <a:t>отримати</a:t>
            </a:r>
            <a:r>
              <a:rPr lang="ru-RU" sz="1100" dirty="0" smtClean="0"/>
              <a:t> </a:t>
            </a:r>
            <a:r>
              <a:rPr lang="ru-RU" sz="1100" dirty="0" err="1" smtClean="0"/>
              <a:t>виграш</a:t>
            </a:r>
            <a:r>
              <a:rPr lang="ru-RU" sz="1100" dirty="0" smtClean="0"/>
              <a:t> у </a:t>
            </a:r>
            <a:r>
              <a:rPr lang="ru-RU" sz="1100" dirty="0" err="1" smtClean="0"/>
              <a:t>силі</a:t>
            </a:r>
            <a:r>
              <a:rPr lang="ru-RU" sz="1100" dirty="0" smtClean="0"/>
              <a:t>, </a:t>
            </a:r>
            <a:r>
              <a:rPr lang="ru-RU" sz="1100" dirty="0" err="1" smtClean="0"/>
              <a:t>тобто</a:t>
            </a:r>
            <a:r>
              <a:rPr lang="ru-RU" sz="1100" dirty="0" smtClean="0"/>
              <a:t> </a:t>
            </a:r>
            <a:r>
              <a:rPr lang="ru-RU" sz="1100" dirty="0" err="1" smtClean="0"/>
              <a:t>піднімати</a:t>
            </a:r>
            <a:r>
              <a:rPr lang="ru-RU" sz="1100" dirty="0" smtClean="0"/>
              <a:t> </a:t>
            </a:r>
            <a:r>
              <a:rPr lang="ru-RU" sz="1100" dirty="0" err="1" smtClean="0"/>
              <a:t>більший</a:t>
            </a:r>
            <a:r>
              <a:rPr lang="ru-RU" sz="1100" dirty="0" smtClean="0"/>
              <a:t> </a:t>
            </a:r>
            <a:r>
              <a:rPr lang="ru-RU" sz="1100" dirty="0" err="1" smtClean="0"/>
              <a:t>вантаж</a:t>
            </a:r>
            <a:r>
              <a:rPr lang="ru-RU" sz="1100" dirty="0" smtClean="0"/>
              <a:t>, </a:t>
            </a:r>
            <a:r>
              <a:rPr lang="ru-RU" sz="1100" dirty="0" err="1" smtClean="0"/>
              <a:t>застосовуючи</a:t>
            </a:r>
            <a:r>
              <a:rPr lang="ru-RU" sz="1100" dirty="0" smtClean="0"/>
              <a:t> </a:t>
            </a:r>
            <a:r>
              <a:rPr lang="ru-RU" sz="1100" dirty="0" err="1" smtClean="0"/>
              <a:t>меншу</a:t>
            </a:r>
            <a:r>
              <a:rPr lang="ru-RU" sz="1100" dirty="0" smtClean="0"/>
              <a:t> силу, </a:t>
            </a:r>
            <a:r>
              <a:rPr lang="ru-RU" sz="1100" dirty="0" err="1" smtClean="0"/>
              <a:t>необхідно</a:t>
            </a:r>
            <a:r>
              <a:rPr lang="ru-RU" sz="1100" dirty="0" smtClean="0"/>
              <a:t> </a:t>
            </a:r>
            <a:r>
              <a:rPr lang="ru-RU" sz="1100" dirty="0" err="1" smtClean="0"/>
              <a:t>прикладати</a:t>
            </a:r>
            <a:r>
              <a:rPr lang="ru-RU" sz="1100" dirty="0" smtClean="0"/>
              <a:t> </a:t>
            </a:r>
            <a:r>
              <a:rPr lang="ru-RU" sz="1100" dirty="0" err="1" smtClean="0"/>
              <a:t>її</a:t>
            </a:r>
            <a:r>
              <a:rPr lang="ru-RU" sz="1100" dirty="0" smtClean="0"/>
              <a:t> до </a:t>
            </a:r>
            <a:r>
              <a:rPr lang="ru-RU" sz="1100" dirty="0" err="1" smtClean="0"/>
              <a:t>довшого</a:t>
            </a:r>
            <a:r>
              <a:rPr lang="ru-RU" sz="1100" dirty="0" smtClean="0"/>
              <a:t> плеча.</a:t>
            </a:r>
          </a:p>
          <a:p>
            <a:r>
              <a:rPr lang="ru-RU" sz="1100" dirty="0" err="1" smtClean="0"/>
              <a:t>Типи</a:t>
            </a:r>
            <a:r>
              <a:rPr lang="ru-RU" sz="1100" dirty="0" smtClean="0"/>
              <a:t> </a:t>
            </a:r>
            <a:r>
              <a:rPr lang="ru-RU" sz="1100" dirty="0" err="1" smtClean="0"/>
              <a:t>важелів</a:t>
            </a:r>
            <a:endParaRPr lang="ru-RU" sz="1100" dirty="0" smtClean="0"/>
          </a:p>
          <a:p>
            <a:r>
              <a:rPr lang="ru-RU" sz="1100" dirty="0" smtClean="0"/>
              <a:t>За </a:t>
            </a:r>
            <a:r>
              <a:rPr lang="ru-RU" sz="1100" dirty="0" err="1" smtClean="0"/>
              <a:t>будовою</a:t>
            </a:r>
            <a:r>
              <a:rPr lang="ru-RU" sz="1100" dirty="0" smtClean="0"/>
              <a:t> </a:t>
            </a:r>
            <a:r>
              <a:rPr lang="ru-RU" sz="1100" dirty="0" err="1" smtClean="0"/>
              <a:t>можна</a:t>
            </a:r>
            <a:r>
              <a:rPr lang="ru-RU" sz="1100" dirty="0" smtClean="0"/>
              <a:t> </a:t>
            </a:r>
            <a:r>
              <a:rPr lang="ru-RU" sz="1100" dirty="0" err="1" smtClean="0"/>
              <a:t>виділити</a:t>
            </a:r>
            <a:r>
              <a:rPr lang="ru-RU" sz="1100" dirty="0" smtClean="0"/>
              <a:t> </a:t>
            </a:r>
            <a:r>
              <a:rPr lang="ru-RU" sz="1100" dirty="0" err="1" smtClean="0"/>
              <a:t>важелі</a:t>
            </a:r>
            <a:r>
              <a:rPr lang="ru-RU" sz="1100" dirty="0" smtClean="0"/>
              <a:t> </a:t>
            </a:r>
            <a:r>
              <a:rPr lang="ru-RU" sz="1100" dirty="0" err="1" smtClean="0"/>
              <a:t>трьох</a:t>
            </a:r>
            <a:r>
              <a:rPr lang="ru-RU" sz="1100" dirty="0" smtClean="0"/>
              <a:t> </a:t>
            </a:r>
            <a:r>
              <a:rPr lang="ru-RU" sz="1100" dirty="0" err="1" smtClean="0"/>
              <a:t>типів</a:t>
            </a:r>
            <a:r>
              <a:rPr lang="ru-RU" sz="1100" dirty="0" smtClean="0"/>
              <a:t>.</a:t>
            </a:r>
          </a:p>
          <a:p>
            <a:r>
              <a:rPr lang="ru-RU" sz="1100" dirty="0" smtClean="0"/>
              <a:t>У </a:t>
            </a:r>
            <a:r>
              <a:rPr lang="ru-RU" sz="1100" dirty="0" err="1" smtClean="0"/>
              <a:t>важелі</a:t>
            </a:r>
            <a:r>
              <a:rPr lang="ru-RU" sz="1100" dirty="0" smtClean="0"/>
              <a:t> </a:t>
            </a:r>
            <a:r>
              <a:rPr lang="ru-RU" sz="1100" dirty="0" err="1" smtClean="0"/>
              <a:t>першого</a:t>
            </a:r>
            <a:r>
              <a:rPr lang="ru-RU" sz="1100" dirty="0" smtClean="0"/>
              <a:t> типу точки </a:t>
            </a:r>
            <a:r>
              <a:rPr lang="ru-RU" sz="1100" dirty="0" err="1" smtClean="0"/>
              <a:t>прикладення</a:t>
            </a:r>
            <a:r>
              <a:rPr lang="ru-RU" sz="1100" dirty="0" smtClean="0"/>
              <a:t> сил лежать з </a:t>
            </a:r>
            <a:r>
              <a:rPr lang="ru-RU" sz="1100" dirty="0" err="1" smtClean="0"/>
              <a:t>різних</a:t>
            </a:r>
            <a:r>
              <a:rPr lang="ru-RU" sz="1100" dirty="0" smtClean="0"/>
              <a:t> </a:t>
            </a:r>
            <a:r>
              <a:rPr lang="ru-RU" sz="1100" dirty="0" err="1" smtClean="0"/>
              <a:t>боків</a:t>
            </a:r>
            <a:r>
              <a:rPr lang="ru-RU" sz="1100" dirty="0" smtClean="0"/>
              <a:t> </a:t>
            </a:r>
            <a:r>
              <a:rPr lang="ru-RU" sz="1100" dirty="0" err="1" smtClean="0"/>
              <a:t>від</a:t>
            </a:r>
            <a:r>
              <a:rPr lang="ru-RU" sz="1100" dirty="0" smtClean="0"/>
              <a:t> точки опори. Одна з сил </a:t>
            </a:r>
            <a:r>
              <a:rPr lang="ru-RU" sz="1100" dirty="0" err="1" smtClean="0"/>
              <a:t>намагається</a:t>
            </a:r>
            <a:r>
              <a:rPr lang="ru-RU" sz="1100" dirty="0" smtClean="0"/>
              <a:t> </a:t>
            </a:r>
            <a:r>
              <a:rPr lang="ru-RU" sz="1100" dirty="0" err="1" smtClean="0"/>
              <a:t>повернути</a:t>
            </a:r>
            <a:r>
              <a:rPr lang="ru-RU" sz="1100" dirty="0" smtClean="0"/>
              <a:t> </a:t>
            </a:r>
            <a:r>
              <a:rPr lang="ru-RU" sz="1100" dirty="0" err="1" smtClean="0"/>
              <a:t>важель</a:t>
            </a:r>
            <a:r>
              <a:rPr lang="ru-RU" sz="1100" dirty="0" smtClean="0"/>
              <a:t> за </a:t>
            </a:r>
            <a:r>
              <a:rPr lang="ru-RU" sz="1100" dirty="0" err="1" smtClean="0"/>
              <a:t>годинниковою</a:t>
            </a:r>
            <a:r>
              <a:rPr lang="ru-RU" sz="1100" dirty="0" smtClean="0"/>
              <a:t> </a:t>
            </a:r>
            <a:r>
              <a:rPr lang="ru-RU" sz="1100" dirty="0" err="1" smtClean="0"/>
              <a:t>стрілкою</a:t>
            </a:r>
            <a:r>
              <a:rPr lang="ru-RU" sz="1100" dirty="0" smtClean="0"/>
              <a:t>, </a:t>
            </a:r>
            <a:r>
              <a:rPr lang="ru-RU" sz="1100" dirty="0" err="1" smtClean="0"/>
              <a:t>інша</a:t>
            </a:r>
            <a:r>
              <a:rPr lang="ru-RU" sz="1100" dirty="0" smtClean="0"/>
              <a:t> — </a:t>
            </a:r>
            <a:r>
              <a:rPr lang="ru-RU" sz="1100" dirty="0" err="1" smtClean="0"/>
              <a:t>проти</a:t>
            </a:r>
            <a:r>
              <a:rPr lang="ru-RU" sz="1100" dirty="0" smtClean="0"/>
              <a:t> </a:t>
            </a:r>
            <a:r>
              <a:rPr lang="ru-RU" sz="1100" dirty="0" err="1" smtClean="0"/>
              <a:t>годинникової</a:t>
            </a:r>
            <a:r>
              <a:rPr lang="ru-RU" sz="1100" dirty="0" smtClean="0"/>
              <a:t> </a:t>
            </a:r>
            <a:r>
              <a:rPr lang="ru-RU" sz="1100" dirty="0" err="1" smtClean="0"/>
              <a:t>стрілки</a:t>
            </a:r>
            <a:r>
              <a:rPr lang="ru-RU" sz="1100" dirty="0" smtClean="0"/>
              <a:t>. Для того, </a:t>
            </a:r>
            <a:r>
              <a:rPr lang="ru-RU" sz="1100" dirty="0" err="1" smtClean="0"/>
              <a:t>щоб</a:t>
            </a:r>
            <a:r>
              <a:rPr lang="ru-RU" sz="1100" dirty="0" smtClean="0"/>
              <a:t> </a:t>
            </a:r>
            <a:r>
              <a:rPr lang="ru-RU" sz="1100" dirty="0" err="1" smtClean="0"/>
              <a:t>отримати</a:t>
            </a:r>
            <a:r>
              <a:rPr lang="ru-RU" sz="1100" dirty="0" smtClean="0"/>
              <a:t> </a:t>
            </a:r>
            <a:r>
              <a:rPr lang="ru-RU" sz="1100" dirty="0" err="1" smtClean="0"/>
              <a:t>виграш</a:t>
            </a:r>
            <a:r>
              <a:rPr lang="ru-RU" sz="1100" dirty="0" smtClean="0"/>
              <a:t> у </a:t>
            </a:r>
            <a:r>
              <a:rPr lang="ru-RU" sz="1100" dirty="0" err="1" smtClean="0"/>
              <a:t>силі</a:t>
            </a:r>
            <a:r>
              <a:rPr lang="ru-RU" sz="1100" dirty="0" smtClean="0"/>
              <a:t>, </a:t>
            </a:r>
            <a:r>
              <a:rPr lang="ru-RU" sz="1100" dirty="0" err="1" smtClean="0"/>
              <a:t>потрібно</a:t>
            </a:r>
            <a:r>
              <a:rPr lang="ru-RU" sz="1100" dirty="0" smtClean="0"/>
              <a:t>, </a:t>
            </a:r>
            <a:r>
              <a:rPr lang="ru-RU" sz="1100" dirty="0" err="1" smtClean="0"/>
              <a:t>щоб</a:t>
            </a:r>
            <a:r>
              <a:rPr lang="ru-RU" sz="1100" dirty="0" smtClean="0"/>
              <a:t> плече, до </a:t>
            </a:r>
            <a:r>
              <a:rPr lang="ru-RU" sz="1100" dirty="0" err="1" smtClean="0"/>
              <a:t>якого</a:t>
            </a:r>
            <a:r>
              <a:rPr lang="ru-RU" sz="1100" dirty="0" smtClean="0"/>
              <a:t> </a:t>
            </a:r>
            <a:r>
              <a:rPr lang="ru-RU" sz="1100" dirty="0" err="1" smtClean="0"/>
              <a:t>прикладена</a:t>
            </a:r>
            <a:r>
              <a:rPr lang="ru-RU" sz="1100" dirty="0" smtClean="0"/>
              <a:t> сила, </a:t>
            </a:r>
            <a:r>
              <a:rPr lang="ru-RU" sz="1100" dirty="0" err="1" smtClean="0"/>
              <a:t>було</a:t>
            </a:r>
            <a:r>
              <a:rPr lang="ru-RU" sz="1100" dirty="0" smtClean="0"/>
              <a:t> </a:t>
            </a:r>
            <a:r>
              <a:rPr lang="ru-RU" sz="1100" dirty="0" err="1" smtClean="0"/>
              <a:t>довшим</a:t>
            </a:r>
            <a:r>
              <a:rPr lang="ru-RU" sz="1100" dirty="0" smtClean="0"/>
              <a:t> за плече </a:t>
            </a:r>
            <a:r>
              <a:rPr lang="ru-RU" sz="1100" dirty="0" err="1" smtClean="0"/>
              <a:t>навантаження</a:t>
            </a:r>
            <a:r>
              <a:rPr lang="ru-RU" sz="1100" dirty="0" smtClean="0"/>
              <a:t>.</a:t>
            </a:r>
          </a:p>
          <a:p>
            <a:r>
              <a:rPr lang="ru-RU" sz="1100" dirty="0" smtClean="0"/>
              <a:t>У </a:t>
            </a:r>
            <a:r>
              <a:rPr lang="ru-RU" sz="1100" dirty="0" err="1" smtClean="0"/>
              <a:t>важелі</a:t>
            </a:r>
            <a:r>
              <a:rPr lang="ru-RU" sz="1100" dirty="0" smtClean="0"/>
              <a:t> другого типу </a:t>
            </a:r>
            <a:r>
              <a:rPr lang="ru-RU" sz="1100" dirty="0" err="1" smtClean="0"/>
              <a:t>обидві</a:t>
            </a:r>
            <a:r>
              <a:rPr lang="ru-RU" sz="1100" dirty="0" smtClean="0"/>
              <a:t> точки </a:t>
            </a:r>
            <a:r>
              <a:rPr lang="ru-RU" sz="1100" dirty="0" err="1" smtClean="0"/>
              <a:t>прикладення</a:t>
            </a:r>
            <a:r>
              <a:rPr lang="ru-RU" sz="1100" dirty="0" smtClean="0"/>
              <a:t> сил лежать по один </a:t>
            </a:r>
            <a:r>
              <a:rPr lang="ru-RU" sz="1100" dirty="0" err="1" smtClean="0"/>
              <a:t>бік</a:t>
            </a:r>
            <a:r>
              <a:rPr lang="ru-RU" sz="1100" dirty="0" smtClean="0"/>
              <a:t> </a:t>
            </a:r>
            <a:r>
              <a:rPr lang="ru-RU" sz="1100" dirty="0" err="1" smtClean="0"/>
              <a:t>від</a:t>
            </a:r>
            <a:r>
              <a:rPr lang="ru-RU" sz="1100" dirty="0" smtClean="0"/>
              <a:t> точки опори і </a:t>
            </a:r>
            <a:r>
              <a:rPr lang="ru-RU" sz="1100" dirty="0" err="1" smtClean="0"/>
              <a:t>тягар</a:t>
            </a:r>
            <a:r>
              <a:rPr lang="ru-RU" sz="1100" dirty="0" smtClean="0"/>
              <a:t> </a:t>
            </a:r>
            <a:r>
              <a:rPr lang="ru-RU" sz="1100" dirty="0" err="1" smtClean="0"/>
              <a:t>має</a:t>
            </a:r>
            <a:r>
              <a:rPr lang="ru-RU" sz="1100" dirty="0" smtClean="0"/>
              <a:t> </a:t>
            </a:r>
            <a:r>
              <a:rPr lang="ru-RU" sz="1100" dirty="0" err="1" smtClean="0"/>
              <a:t>менше</a:t>
            </a:r>
            <a:r>
              <a:rPr lang="ru-RU" sz="1100" dirty="0" smtClean="0"/>
              <a:t> плече. </a:t>
            </a:r>
            <a:r>
              <a:rPr lang="ru-RU" sz="1100" dirty="0" err="1" smtClean="0"/>
              <a:t>Щоб</a:t>
            </a:r>
            <a:r>
              <a:rPr lang="ru-RU" sz="1100" dirty="0" smtClean="0"/>
              <a:t> </a:t>
            </a:r>
            <a:r>
              <a:rPr lang="ru-RU" sz="1100" dirty="0" err="1" smtClean="0"/>
              <a:t>підняти</a:t>
            </a:r>
            <a:r>
              <a:rPr lang="ru-RU" sz="1100" dirty="0" smtClean="0"/>
              <a:t> </a:t>
            </a:r>
            <a:r>
              <a:rPr lang="ru-RU" sz="1100" dirty="0" err="1" smtClean="0"/>
              <a:t>тягар</a:t>
            </a:r>
            <a:r>
              <a:rPr lang="ru-RU" sz="1100" dirty="0" smtClean="0"/>
              <a:t>, </a:t>
            </a:r>
            <a:r>
              <a:rPr lang="ru-RU" sz="1100" dirty="0" err="1" smtClean="0"/>
              <a:t>необхідно</a:t>
            </a:r>
            <a:r>
              <a:rPr lang="ru-RU" sz="1100" dirty="0" smtClean="0"/>
              <a:t> </a:t>
            </a:r>
            <a:r>
              <a:rPr lang="ru-RU" sz="1100" dirty="0" err="1" smtClean="0"/>
              <a:t>направити</a:t>
            </a:r>
            <a:r>
              <a:rPr lang="ru-RU" sz="1100" dirty="0" smtClean="0"/>
              <a:t> силу </a:t>
            </a:r>
            <a:r>
              <a:rPr lang="ru-RU" sz="1100" dirty="0" err="1" smtClean="0"/>
              <a:t>вгору</a:t>
            </a:r>
            <a:r>
              <a:rPr lang="ru-RU" sz="1100" dirty="0" smtClean="0"/>
              <a:t>. </a:t>
            </a:r>
            <a:r>
              <a:rPr lang="ru-RU" sz="1100" dirty="0" err="1" smtClean="0"/>
              <a:t>Приклади</a:t>
            </a:r>
            <a:r>
              <a:rPr lang="ru-RU" sz="1100" dirty="0" smtClean="0"/>
              <a:t> таких </a:t>
            </a:r>
            <a:r>
              <a:rPr lang="ru-RU" sz="1100" dirty="0" err="1" smtClean="0"/>
              <a:t>важелів</a:t>
            </a:r>
            <a:r>
              <a:rPr lang="ru-RU" sz="1100" dirty="0" smtClean="0"/>
              <a:t> — тачка, лом.</a:t>
            </a:r>
          </a:p>
          <a:p>
            <a:r>
              <a:rPr lang="ru-RU" sz="1100" dirty="0" smtClean="0"/>
              <a:t>У </a:t>
            </a:r>
            <a:r>
              <a:rPr lang="ru-RU" sz="1100" dirty="0" err="1" smtClean="0"/>
              <a:t>важелі</a:t>
            </a:r>
            <a:r>
              <a:rPr lang="ru-RU" sz="1100" dirty="0" smtClean="0"/>
              <a:t> </a:t>
            </a:r>
            <a:r>
              <a:rPr lang="ru-RU" sz="1100" dirty="0" err="1" smtClean="0"/>
              <a:t>третього</a:t>
            </a:r>
            <a:r>
              <a:rPr lang="ru-RU" sz="1100" dirty="0" smtClean="0"/>
              <a:t> типу </a:t>
            </a:r>
            <a:r>
              <a:rPr lang="ru-RU" sz="1100" dirty="0" err="1" smtClean="0"/>
              <a:t>обидві</a:t>
            </a:r>
            <a:r>
              <a:rPr lang="ru-RU" sz="1100" dirty="0" smtClean="0"/>
              <a:t> точки </a:t>
            </a:r>
            <a:r>
              <a:rPr lang="ru-RU" sz="1100" dirty="0" err="1" smtClean="0"/>
              <a:t>прикладення</a:t>
            </a:r>
            <a:r>
              <a:rPr lang="ru-RU" sz="1100" dirty="0" smtClean="0"/>
              <a:t> сил лежать по один </a:t>
            </a:r>
            <a:r>
              <a:rPr lang="ru-RU" sz="1100" dirty="0" err="1" smtClean="0"/>
              <a:t>бік</a:t>
            </a:r>
            <a:r>
              <a:rPr lang="ru-RU" sz="1100" dirty="0" smtClean="0"/>
              <a:t> </a:t>
            </a:r>
            <a:r>
              <a:rPr lang="ru-RU" sz="1100" dirty="0" err="1" smtClean="0"/>
              <a:t>від</a:t>
            </a:r>
            <a:r>
              <a:rPr lang="ru-RU" sz="1100" dirty="0" smtClean="0"/>
              <a:t> точки опори, але </a:t>
            </a:r>
            <a:r>
              <a:rPr lang="ru-RU" sz="1100" dirty="0" err="1" smtClean="0"/>
              <a:t>тягар</a:t>
            </a:r>
            <a:r>
              <a:rPr lang="ru-RU" sz="1100" dirty="0" smtClean="0"/>
              <a:t> </a:t>
            </a:r>
            <a:r>
              <a:rPr lang="ru-RU" sz="1100" dirty="0" err="1" smtClean="0"/>
              <a:t>має</a:t>
            </a:r>
            <a:r>
              <a:rPr lang="ru-RU" sz="1100" dirty="0" smtClean="0"/>
              <a:t> </a:t>
            </a:r>
            <a:r>
              <a:rPr lang="ru-RU" sz="1100" dirty="0" err="1" smtClean="0"/>
              <a:t>більше</a:t>
            </a:r>
            <a:r>
              <a:rPr lang="ru-RU" sz="1100" dirty="0" smtClean="0"/>
              <a:t> плече. При </a:t>
            </a:r>
            <a:r>
              <a:rPr lang="ru-RU" sz="1100" dirty="0" err="1" smtClean="0"/>
              <a:t>цьому</a:t>
            </a:r>
            <a:r>
              <a:rPr lang="ru-RU" sz="1100" dirty="0" smtClean="0"/>
              <a:t> </a:t>
            </a:r>
            <a:r>
              <a:rPr lang="ru-RU" sz="1100" dirty="0" err="1" smtClean="0"/>
              <a:t>потрібно</a:t>
            </a:r>
            <a:r>
              <a:rPr lang="ru-RU" sz="1100" dirty="0" smtClean="0"/>
              <a:t> </a:t>
            </a:r>
            <a:r>
              <a:rPr lang="ru-RU" sz="1100" dirty="0" err="1" smtClean="0"/>
              <a:t>прикладати</a:t>
            </a:r>
            <a:r>
              <a:rPr lang="ru-RU" sz="1100" dirty="0" smtClean="0"/>
              <a:t> силу, </a:t>
            </a:r>
            <a:r>
              <a:rPr lang="ru-RU" sz="1100" dirty="0" err="1" smtClean="0"/>
              <a:t>більшу</a:t>
            </a:r>
            <a:r>
              <a:rPr lang="ru-RU" sz="1100" dirty="0" smtClean="0"/>
              <a:t> за </a:t>
            </a:r>
            <a:r>
              <a:rPr lang="ru-RU" sz="1100" dirty="0" err="1" smtClean="0"/>
              <a:t>тягар</a:t>
            </a:r>
            <a:r>
              <a:rPr lang="ru-RU" sz="1100" dirty="0" smtClean="0"/>
              <a:t>. Приклад такого </a:t>
            </a:r>
            <a:r>
              <a:rPr lang="ru-RU" sz="1100" dirty="0" err="1" smtClean="0"/>
              <a:t>важеля</a:t>
            </a:r>
            <a:r>
              <a:rPr lang="ru-RU" sz="1100" dirty="0" smtClean="0"/>
              <a:t> — ложка.</a:t>
            </a:r>
          </a:p>
          <a:p>
            <a:r>
              <a:rPr lang="ru-RU" sz="1100" dirty="0" err="1" smtClean="0"/>
              <a:t>Іноді</a:t>
            </a:r>
            <a:r>
              <a:rPr lang="ru-RU" sz="1100" dirty="0" smtClean="0"/>
              <a:t>, </a:t>
            </a:r>
            <a:r>
              <a:rPr lang="ru-RU" sz="1100" dirty="0" err="1" smtClean="0"/>
              <a:t>важелі</a:t>
            </a:r>
            <a:r>
              <a:rPr lang="ru-RU" sz="1100" dirty="0" smtClean="0"/>
              <a:t> </a:t>
            </a:r>
            <a:r>
              <a:rPr lang="ru-RU" sz="1100" dirty="0" err="1" smtClean="0"/>
              <a:t>використовуються</a:t>
            </a:r>
            <a:r>
              <a:rPr lang="ru-RU" sz="1100" dirty="0" smtClean="0"/>
              <a:t> не для того, </a:t>
            </a:r>
            <a:r>
              <a:rPr lang="ru-RU" sz="1100" dirty="0" err="1" smtClean="0"/>
              <a:t>щоб</a:t>
            </a:r>
            <a:r>
              <a:rPr lang="ru-RU" sz="1100" dirty="0" smtClean="0"/>
              <a:t> </a:t>
            </a:r>
            <a:r>
              <a:rPr lang="ru-RU" sz="1100" dirty="0" err="1" smtClean="0"/>
              <a:t>отримати</a:t>
            </a:r>
            <a:r>
              <a:rPr lang="ru-RU" sz="1100" dirty="0" smtClean="0"/>
              <a:t> </a:t>
            </a:r>
            <a:r>
              <a:rPr lang="ru-RU" sz="1100" dirty="0" err="1" smtClean="0"/>
              <a:t>виграш</a:t>
            </a:r>
            <a:r>
              <a:rPr lang="ru-RU" sz="1100" dirty="0" smtClean="0"/>
              <a:t> у </a:t>
            </a:r>
            <a:r>
              <a:rPr lang="ru-RU" sz="1100" dirty="0" err="1" smtClean="0"/>
              <a:t>силі</a:t>
            </a:r>
            <a:r>
              <a:rPr lang="ru-RU" sz="1100" dirty="0" smtClean="0"/>
              <a:t>, а для того, </a:t>
            </a:r>
            <a:r>
              <a:rPr lang="ru-RU" sz="1100" dirty="0" err="1" smtClean="0"/>
              <a:t>щоб</a:t>
            </a:r>
            <a:r>
              <a:rPr lang="ru-RU" sz="1100" dirty="0" smtClean="0"/>
              <a:t> </a:t>
            </a:r>
            <a:r>
              <a:rPr lang="ru-RU" sz="1100" dirty="0" err="1" smtClean="0"/>
              <a:t>отримати</a:t>
            </a:r>
            <a:r>
              <a:rPr lang="ru-RU" sz="1100" dirty="0" smtClean="0"/>
              <a:t> </a:t>
            </a:r>
            <a:r>
              <a:rPr lang="ru-RU" sz="1100" dirty="0" err="1" smtClean="0"/>
              <a:t>виграш</a:t>
            </a:r>
            <a:r>
              <a:rPr lang="ru-RU" sz="1100" dirty="0" smtClean="0"/>
              <a:t> у </a:t>
            </a:r>
            <a:r>
              <a:rPr lang="ru-RU" sz="1100" dirty="0" err="1" smtClean="0"/>
              <a:t>віддалі</a:t>
            </a:r>
            <a:r>
              <a:rPr lang="ru-RU" sz="1100" dirty="0" smtClean="0"/>
              <a:t>, н яку </a:t>
            </a:r>
            <a:r>
              <a:rPr lang="ru-RU" sz="1100" dirty="0" err="1" smtClean="0"/>
              <a:t>переміщається</a:t>
            </a:r>
            <a:r>
              <a:rPr lang="ru-RU" sz="1100" dirty="0" smtClean="0"/>
              <a:t> </a:t>
            </a:r>
            <a:r>
              <a:rPr lang="ru-RU" sz="1100" dirty="0" err="1" smtClean="0"/>
              <a:t>вантаж</a:t>
            </a:r>
            <a:r>
              <a:rPr lang="ru-RU" sz="1100" dirty="0" smtClean="0"/>
              <a:t>. Приклад такого </a:t>
            </a:r>
            <a:r>
              <a:rPr lang="ru-RU" sz="1100" dirty="0" err="1" smtClean="0"/>
              <a:t>використання</a:t>
            </a:r>
            <a:r>
              <a:rPr lang="ru-RU" sz="1100" dirty="0" smtClean="0"/>
              <a:t> - </a:t>
            </a:r>
            <a:r>
              <a:rPr lang="ru-RU" sz="1100" dirty="0" err="1" smtClean="0"/>
              <a:t>криничний</a:t>
            </a:r>
            <a:r>
              <a:rPr lang="ru-RU" sz="1100" dirty="0" smtClean="0"/>
              <a:t> журавель </a:t>
            </a:r>
            <a:r>
              <a:rPr lang="ru-RU" sz="1100" dirty="0" err="1" smtClean="0"/>
              <a:t>або</a:t>
            </a:r>
            <a:r>
              <a:rPr lang="ru-RU" sz="1100" dirty="0" smtClean="0"/>
              <a:t> </a:t>
            </a:r>
            <a:r>
              <a:rPr lang="ru-RU" sz="1100" dirty="0" err="1" smtClean="0"/>
              <a:t>будівельний</a:t>
            </a:r>
            <a:r>
              <a:rPr lang="ru-RU" sz="1100" dirty="0" smtClean="0"/>
              <a:t> кран. У </a:t>
            </a:r>
            <a:r>
              <a:rPr lang="ru-RU" sz="1100" dirty="0" err="1" smtClean="0"/>
              <a:t>цьому</a:t>
            </a:r>
            <a:r>
              <a:rPr lang="ru-RU" sz="1100" dirty="0" smtClean="0"/>
              <a:t> </a:t>
            </a:r>
            <a:r>
              <a:rPr lang="ru-RU" sz="1100" dirty="0" err="1" smtClean="0"/>
              <a:t>випадку</a:t>
            </a:r>
            <a:r>
              <a:rPr lang="ru-RU" sz="1100" dirty="0" smtClean="0"/>
              <a:t> </a:t>
            </a:r>
            <a:r>
              <a:rPr lang="ru-RU" sz="1100" dirty="0" err="1" smtClean="0"/>
              <a:t>вантаж</a:t>
            </a:r>
            <a:r>
              <a:rPr lang="ru-RU" sz="1100" dirty="0" smtClean="0"/>
              <a:t> легкий </a:t>
            </a:r>
            <a:r>
              <a:rPr lang="ru-RU" sz="1100" dirty="0" err="1" smtClean="0"/>
              <a:t>порівняно</a:t>
            </a:r>
            <a:r>
              <a:rPr lang="ru-RU" sz="1100" dirty="0" smtClean="0"/>
              <a:t> з </a:t>
            </a:r>
            <a:r>
              <a:rPr lang="ru-RU" sz="1100" dirty="0" err="1" smtClean="0"/>
              <a:t>противагою</a:t>
            </a:r>
            <a:r>
              <a:rPr lang="ru-RU" sz="1100" dirty="0" smtClean="0"/>
              <a:t> на </a:t>
            </a:r>
            <a:r>
              <a:rPr lang="ru-RU" sz="1100" dirty="0" err="1" smtClean="0"/>
              <a:t>кінці</a:t>
            </a:r>
            <a:r>
              <a:rPr lang="ru-RU" sz="1100" dirty="0" smtClean="0"/>
              <a:t> </a:t>
            </a:r>
            <a:r>
              <a:rPr lang="ru-RU" sz="1100" dirty="0" err="1" smtClean="0"/>
              <a:t>протилежного</a:t>
            </a:r>
            <a:r>
              <a:rPr lang="ru-RU" sz="1100" dirty="0" smtClean="0"/>
              <a:t> плеча.</a:t>
            </a:r>
          </a:p>
          <a:p>
            <a:r>
              <a:rPr lang="ru-RU" sz="1100" dirty="0" err="1" smtClean="0"/>
              <a:t>Виграш</a:t>
            </a:r>
            <a:r>
              <a:rPr lang="ru-RU" sz="1100" dirty="0" smtClean="0"/>
              <a:t> у </a:t>
            </a:r>
            <a:r>
              <a:rPr lang="ru-RU" sz="1100" dirty="0" err="1" smtClean="0"/>
              <a:t>швидкості</a:t>
            </a:r>
            <a:endParaRPr lang="ru-RU" sz="1100" dirty="0" smtClean="0"/>
          </a:p>
          <a:p>
            <a:r>
              <a:rPr lang="ru-RU" sz="1100" dirty="0" smtClean="0"/>
              <a:t>В </a:t>
            </a:r>
            <a:r>
              <a:rPr lang="ru-RU" sz="1100" dirty="0" err="1" smtClean="0"/>
              <a:t>метальних</a:t>
            </a:r>
            <a:r>
              <a:rPr lang="ru-RU" sz="1100" dirty="0" smtClean="0"/>
              <a:t> </a:t>
            </a:r>
            <a:r>
              <a:rPr lang="ru-RU" sz="1100" dirty="0" err="1" smtClean="0"/>
              <a:t>знаряддях</a:t>
            </a:r>
            <a:r>
              <a:rPr lang="ru-RU" sz="1100" dirty="0" smtClean="0"/>
              <a:t>, </a:t>
            </a:r>
            <a:r>
              <a:rPr lang="ru-RU" sz="1100" dirty="0" err="1" smtClean="0"/>
              <a:t>наприклад</a:t>
            </a:r>
            <a:r>
              <a:rPr lang="ru-RU" sz="1100" dirty="0" smtClean="0"/>
              <a:t>, катапультах </a:t>
            </a:r>
            <a:r>
              <a:rPr lang="ru-RU" sz="1100" dirty="0" err="1" smtClean="0"/>
              <a:t>використовується</a:t>
            </a:r>
            <a:r>
              <a:rPr lang="ru-RU" sz="1100" dirty="0" smtClean="0"/>
              <a:t> </a:t>
            </a:r>
            <a:r>
              <a:rPr lang="ru-RU" sz="1100" dirty="0" err="1" smtClean="0"/>
              <a:t>виграш</a:t>
            </a:r>
            <a:r>
              <a:rPr lang="ru-RU" sz="1100" dirty="0" smtClean="0"/>
              <a:t> у </a:t>
            </a:r>
            <a:r>
              <a:rPr lang="ru-RU" sz="1100" dirty="0" err="1" smtClean="0"/>
              <a:t>швидкості</a:t>
            </a:r>
            <a:r>
              <a:rPr lang="ru-RU" sz="1100" dirty="0" smtClean="0"/>
              <a:t>. </a:t>
            </a:r>
            <a:r>
              <a:rPr lang="ru-RU" sz="1100" dirty="0" err="1" smtClean="0"/>
              <a:t>Оскільки</a:t>
            </a:r>
            <a:r>
              <a:rPr lang="ru-RU" sz="1100" dirty="0" smtClean="0"/>
              <a:t> кут повороту </a:t>
            </a:r>
            <a:r>
              <a:rPr lang="ru-RU" sz="1100" dirty="0" err="1" smtClean="0"/>
              <a:t>обох</a:t>
            </a:r>
            <a:r>
              <a:rPr lang="ru-RU" sz="1100" dirty="0" smtClean="0"/>
              <a:t> </a:t>
            </a:r>
            <a:r>
              <a:rPr lang="ru-RU" sz="1100" dirty="0" err="1" smtClean="0"/>
              <a:t>пліч</a:t>
            </a:r>
            <a:r>
              <a:rPr lang="ru-RU" sz="1100" dirty="0" smtClean="0"/>
              <a:t> </a:t>
            </a:r>
            <a:r>
              <a:rPr lang="ru-RU" sz="1100" dirty="0" err="1" smtClean="0"/>
              <a:t>важеля</a:t>
            </a:r>
            <a:r>
              <a:rPr lang="ru-RU" sz="1100" dirty="0" smtClean="0"/>
              <a:t> </a:t>
            </a:r>
            <a:r>
              <a:rPr lang="ru-RU" sz="1100" dirty="0" err="1" smtClean="0"/>
              <a:t>однаковий</a:t>
            </a:r>
            <a:r>
              <a:rPr lang="ru-RU" sz="1100" dirty="0" smtClean="0"/>
              <a:t>, то </a:t>
            </a:r>
            <a:r>
              <a:rPr lang="ru-RU" sz="1100" dirty="0" err="1" smtClean="0"/>
              <a:t>віддаль</a:t>
            </a:r>
            <a:r>
              <a:rPr lang="ru-RU" sz="1100" dirty="0" smtClean="0"/>
              <a:t>, яку проходить за </a:t>
            </a:r>
            <a:r>
              <a:rPr lang="ru-RU" sz="1100" dirty="0" err="1" smtClean="0"/>
              <a:t>певний</a:t>
            </a:r>
            <a:r>
              <a:rPr lang="ru-RU" sz="1100" dirty="0" smtClean="0"/>
              <a:t> час </a:t>
            </a:r>
            <a:r>
              <a:rPr lang="ru-RU" sz="1100" dirty="0" err="1" smtClean="0"/>
              <a:t>довший</a:t>
            </a:r>
            <a:r>
              <a:rPr lang="ru-RU" sz="1100" dirty="0" smtClean="0"/>
              <a:t> </a:t>
            </a:r>
            <a:r>
              <a:rPr lang="ru-RU" sz="1100" dirty="0" err="1" smtClean="0"/>
              <a:t>кінець</a:t>
            </a:r>
            <a:r>
              <a:rPr lang="ru-RU" sz="1100" dirty="0" smtClean="0"/>
              <a:t> </a:t>
            </a:r>
            <a:r>
              <a:rPr lang="ru-RU" sz="1100" dirty="0" err="1" smtClean="0"/>
              <a:t>більша</a:t>
            </a:r>
            <a:r>
              <a:rPr lang="ru-RU" sz="1100" dirty="0" smtClean="0"/>
              <a:t>, </a:t>
            </a:r>
            <a:r>
              <a:rPr lang="ru-RU" sz="1100" dirty="0" err="1" smtClean="0"/>
              <a:t>ніж</a:t>
            </a:r>
            <a:r>
              <a:rPr lang="ru-RU" sz="1100" dirty="0" smtClean="0"/>
              <a:t> </a:t>
            </a:r>
            <a:r>
              <a:rPr lang="ru-RU" sz="1100" dirty="0" err="1" smtClean="0"/>
              <a:t>віддаль</a:t>
            </a:r>
            <a:r>
              <a:rPr lang="ru-RU" sz="1100" dirty="0" smtClean="0"/>
              <a:t>, яку проходить </a:t>
            </a:r>
            <a:r>
              <a:rPr lang="ru-RU" sz="1100" dirty="0" err="1" smtClean="0"/>
              <a:t>коротший</a:t>
            </a:r>
            <a:r>
              <a:rPr lang="ru-RU" sz="1100" dirty="0" smtClean="0"/>
              <a:t> </a:t>
            </a:r>
            <a:r>
              <a:rPr lang="ru-RU" sz="1100" dirty="0" err="1" smtClean="0"/>
              <a:t>кінець</a:t>
            </a:r>
            <a:r>
              <a:rPr lang="ru-RU" sz="1100" dirty="0" smtClean="0"/>
              <a:t>. </a:t>
            </a:r>
            <a:r>
              <a:rPr lang="ru-RU" sz="1100" dirty="0" err="1" smtClean="0"/>
              <a:t>Математично</a:t>
            </a:r>
            <a:r>
              <a:rPr lang="ru-RU" sz="1100" dirty="0" smtClean="0"/>
              <a:t> </a:t>
            </a:r>
            <a:r>
              <a:rPr lang="ru-RU" sz="1100" dirty="0" err="1" smtClean="0"/>
              <a:t>це</a:t>
            </a:r>
            <a:r>
              <a:rPr lang="ru-RU" sz="1100" dirty="0" smtClean="0"/>
              <a:t> </a:t>
            </a:r>
            <a:r>
              <a:rPr lang="ru-RU" sz="1100" dirty="0" err="1" smtClean="0"/>
              <a:t>твердження</a:t>
            </a:r>
            <a:r>
              <a:rPr lang="ru-RU" sz="1100" dirty="0" smtClean="0"/>
              <a:t> </a:t>
            </a:r>
            <a:r>
              <a:rPr lang="ru-RU" sz="1100" dirty="0" err="1" smtClean="0"/>
              <a:t>можна</a:t>
            </a:r>
            <a:r>
              <a:rPr lang="ru-RU" sz="1100" dirty="0" smtClean="0"/>
              <a:t> </a:t>
            </a:r>
            <a:r>
              <a:rPr lang="ru-RU" sz="1100" dirty="0" err="1" smtClean="0"/>
              <a:t>виразити</a:t>
            </a:r>
            <a:r>
              <a:rPr lang="ru-RU" sz="1100" dirty="0" smtClean="0"/>
              <a:t> формулою.</a:t>
            </a:r>
          </a:p>
          <a:p>
            <a:r>
              <a:rPr lang="ru-RU" sz="1100" dirty="0" smtClean="0"/>
              <a:t>Таким чином, </a:t>
            </a:r>
            <a:r>
              <a:rPr lang="ru-RU" sz="1100" dirty="0" err="1" smtClean="0"/>
              <a:t>прикладаючи</a:t>
            </a:r>
            <a:r>
              <a:rPr lang="ru-RU" sz="1100" dirty="0" smtClean="0"/>
              <a:t> силу до </a:t>
            </a:r>
            <a:r>
              <a:rPr lang="ru-RU" sz="1100" dirty="0" err="1" smtClean="0"/>
              <a:t>коротшого</a:t>
            </a:r>
            <a:r>
              <a:rPr lang="ru-RU" sz="1100" dirty="0" smtClean="0"/>
              <a:t> </a:t>
            </a:r>
            <a:r>
              <a:rPr lang="ru-RU" sz="1100" dirty="0" err="1" smtClean="0"/>
              <a:t>кінця</a:t>
            </a:r>
            <a:r>
              <a:rPr lang="ru-RU" sz="1100" dirty="0" smtClean="0"/>
              <a:t> й </a:t>
            </a:r>
            <a:r>
              <a:rPr lang="ru-RU" sz="1100" dirty="0" err="1" smtClean="0"/>
              <a:t>змушуючи</a:t>
            </a:r>
            <a:r>
              <a:rPr lang="ru-RU" sz="1100" dirty="0" smtClean="0"/>
              <a:t> </a:t>
            </a:r>
            <a:r>
              <a:rPr lang="ru-RU" sz="1100" dirty="0" err="1" smtClean="0"/>
              <a:t>його</a:t>
            </a:r>
            <a:r>
              <a:rPr lang="ru-RU" sz="1100" dirty="0" smtClean="0"/>
              <a:t> </a:t>
            </a:r>
            <a:r>
              <a:rPr lang="ru-RU" sz="1100" dirty="0" err="1" smtClean="0"/>
              <a:t>рухатися</a:t>
            </a:r>
            <a:r>
              <a:rPr lang="ru-RU" sz="1100" dirty="0" smtClean="0"/>
              <a:t>, </a:t>
            </a:r>
            <a:r>
              <a:rPr lang="ru-RU" sz="1100" dirty="0" err="1" smtClean="0"/>
              <a:t>можна</a:t>
            </a:r>
            <a:r>
              <a:rPr lang="ru-RU" sz="1100" dirty="0" smtClean="0"/>
              <a:t> </a:t>
            </a:r>
            <a:r>
              <a:rPr lang="ru-RU" sz="1100" dirty="0" err="1" smtClean="0"/>
              <a:t>водночас</a:t>
            </a:r>
            <a:r>
              <a:rPr lang="ru-RU" sz="1100" dirty="0" smtClean="0"/>
              <a:t> </a:t>
            </a:r>
            <a:r>
              <a:rPr lang="ru-RU" sz="1100" dirty="0" err="1" smtClean="0"/>
              <a:t>досягти</a:t>
            </a:r>
            <a:r>
              <a:rPr lang="ru-RU" sz="1100" dirty="0" smtClean="0"/>
              <a:t> </a:t>
            </a:r>
            <a:r>
              <a:rPr lang="ru-RU" sz="1100" dirty="0" err="1" smtClean="0"/>
              <a:t>дуже</a:t>
            </a:r>
            <a:r>
              <a:rPr lang="ru-RU" sz="1100" dirty="0" smtClean="0"/>
              <a:t> </a:t>
            </a:r>
            <a:r>
              <a:rPr lang="ru-RU" sz="1100" dirty="0" err="1" smtClean="0"/>
              <a:t>високої</a:t>
            </a:r>
            <a:r>
              <a:rPr lang="ru-RU" sz="1100" dirty="0" smtClean="0"/>
              <a:t> </a:t>
            </a:r>
            <a:r>
              <a:rPr lang="ru-RU" sz="1100" dirty="0" err="1" smtClean="0"/>
              <a:t>швидкості</a:t>
            </a:r>
            <a:r>
              <a:rPr lang="ru-RU" sz="1100" dirty="0" smtClean="0"/>
              <a:t> </a:t>
            </a:r>
            <a:r>
              <a:rPr lang="ru-RU" sz="1100" dirty="0" err="1" smtClean="0"/>
              <a:t>довшого</a:t>
            </a:r>
            <a:r>
              <a:rPr lang="ru-RU" sz="1100" dirty="0" smtClean="0"/>
              <a:t> </a:t>
            </a:r>
            <a:r>
              <a:rPr lang="ru-RU" sz="1100" dirty="0" err="1" smtClean="0"/>
              <a:t>кінця</a:t>
            </a:r>
            <a:r>
              <a:rPr lang="ru-RU" sz="1100" dirty="0" smtClean="0"/>
              <a:t>, </a:t>
            </a:r>
            <a:r>
              <a:rPr lang="ru-RU" sz="1100" dirty="0" err="1" smtClean="0"/>
              <a:t>що</a:t>
            </a:r>
            <a:r>
              <a:rPr lang="ru-RU" sz="1100" dirty="0" smtClean="0"/>
              <a:t> </a:t>
            </a:r>
            <a:r>
              <a:rPr lang="ru-RU" sz="1100" dirty="0" err="1" smtClean="0"/>
              <a:t>потрібно</a:t>
            </a:r>
            <a:r>
              <a:rPr lang="ru-RU" sz="1100" dirty="0" smtClean="0"/>
              <a:t> для </a:t>
            </a:r>
            <a:r>
              <a:rPr lang="ru-RU" sz="1100" dirty="0" err="1" smtClean="0"/>
              <a:t>метання</a:t>
            </a:r>
            <a:r>
              <a:rPr lang="ru-RU" sz="1100" dirty="0" smtClean="0"/>
              <a:t> </a:t>
            </a:r>
            <a:r>
              <a:rPr lang="ru-RU" sz="1100" dirty="0" err="1" smtClean="0"/>
              <a:t>снарядів</a:t>
            </a:r>
            <a:r>
              <a:rPr lang="ru-RU" sz="1100" dirty="0" smtClean="0"/>
              <a:t>.</a:t>
            </a:r>
          </a:p>
          <a:p>
            <a:pPr algn="ctr"/>
            <a:r>
              <a:rPr lang="ru-RU" dirty="0" smtClean="0"/>
              <a:t> </a:t>
            </a:r>
            <a:endParaRPr lang="uk-UA" dirty="0"/>
          </a:p>
        </p:txBody>
      </p:sp>
    </p:spTree>
    <p:extLst>
      <p:ext uri="{BB962C8B-B14F-4D97-AF65-F5344CB8AC3E}">
        <p14:creationId xmlns:p14="http://schemas.microsoft.com/office/powerpoint/2010/main" val="2591117086"/>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процесс 1"/>
          <p:cNvSpPr/>
          <p:nvPr/>
        </p:nvSpPr>
        <p:spPr>
          <a:xfrm>
            <a:off x="0" y="0"/>
            <a:ext cx="9144000" cy="6858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0458" y="1196752"/>
            <a:ext cx="7718395" cy="524268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4" name="Блок-схема: процесс 3"/>
          <p:cNvSpPr/>
          <p:nvPr/>
        </p:nvSpPr>
        <p:spPr>
          <a:xfrm>
            <a:off x="1763688" y="188640"/>
            <a:ext cx="3672408" cy="720080"/>
          </a:xfrm>
          <a:prstGeom prst="flowChartProcess">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uk-UA" sz="2800" dirty="0" smtClean="0"/>
              <a:t>Похила площина </a:t>
            </a:r>
            <a:endParaRPr lang="uk-UA" sz="2800" dirty="0"/>
          </a:p>
        </p:txBody>
      </p:sp>
    </p:spTree>
    <p:extLst>
      <p:ext uri="{BB962C8B-B14F-4D97-AF65-F5344CB8AC3E}">
        <p14:creationId xmlns:p14="http://schemas.microsoft.com/office/powerpoint/2010/main" val="3659262877"/>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процесс 1"/>
          <p:cNvSpPr/>
          <p:nvPr/>
        </p:nvSpPr>
        <p:spPr>
          <a:xfrm>
            <a:off x="0" y="0"/>
            <a:ext cx="9144000" cy="6858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1200" dirty="0" smtClean="0"/>
              <a:t>Похи́ла площина́ — один із простих механізмів, призначений для зменшення сили, за допомогою якої можна підняти вантаж на висоту. Переріз похилої площини — прямокутний трикутник із гострим кутом .</a:t>
            </a:r>
          </a:p>
          <a:p>
            <a:pPr algn="ctr"/>
            <a:r>
              <a:rPr lang="vi-VN" sz="1200" dirty="0" smtClean="0"/>
              <a:t>Сили, які діють на тіло</a:t>
            </a:r>
          </a:p>
          <a:p>
            <a:pPr algn="ctr"/>
            <a:r>
              <a:rPr lang="vi-VN" sz="1200" dirty="0" smtClean="0"/>
              <a:t>Силу тяжіння, направлену вертикально вниз, можна розкласти на дві складові: складову паралельну похилій площині, й складову, перперндикулярну похилій площині. Складова сили, яка перпендикулярна до похилої площини, урівноважується силою реакції </a:t>
            </a:r>
            <a:r>
              <a:rPr lang="en-US" sz="1200" dirty="0" smtClean="0"/>
              <a:t>N.  </a:t>
            </a:r>
            <a:r>
              <a:rPr lang="vi-VN" sz="1200" dirty="0" smtClean="0"/>
              <a:t>Оскільки , для того, щоб урівноважити цю силу, потрібно прикласти силу меншу за вагу тіла в умовах, коли воно лежить на горизонтальній опорі (</a:t>
            </a:r>
            <a:r>
              <a:rPr lang="en-US" sz="1200" dirty="0" smtClean="0"/>
              <a:t>mg). </a:t>
            </a:r>
            <a:r>
              <a:rPr lang="vi-VN" sz="1200" dirty="0" smtClean="0"/>
              <a:t>Чим менший кут  — тим меншу потрібно прикладати силу, і тим більший шлях повинно пройти тіло.</a:t>
            </a:r>
          </a:p>
          <a:p>
            <a:pPr algn="ctr"/>
            <a:r>
              <a:rPr lang="vi-VN" sz="1200" dirty="0" smtClean="0"/>
              <a:t>При русі тіла вгору, навіть у випадку, коли цей рух рівномірний, руху перешкоджає також сила тертя.</a:t>
            </a:r>
          </a:p>
          <a:p>
            <a:pPr algn="ctr"/>
            <a:r>
              <a:rPr lang="vi-VN" sz="1200" dirty="0" smtClean="0"/>
              <a:t>В цьому випадку для рівномірного руху тіла вгору необхідно прикласти силу. Ця сила все ж менша за </a:t>
            </a:r>
            <a:r>
              <a:rPr lang="en-US" sz="1200" dirty="0" smtClean="0"/>
              <a:t>mg. </a:t>
            </a:r>
            <a:r>
              <a:rPr lang="vi-VN" sz="1200" dirty="0" smtClean="0"/>
              <a:t>Щодо роботи, яку необхідно виконати для підйому тіла, то похила площина не дає жодного виграшу. Навпаки, частина затрачених зусиль йде на подолання сили тертя.</a:t>
            </a:r>
          </a:p>
          <a:p>
            <a:pPr algn="ctr"/>
            <a:r>
              <a:rPr lang="vi-VN" sz="1200" dirty="0" smtClean="0"/>
              <a:t>Рівновага тіла на похилій площині </a:t>
            </a:r>
          </a:p>
          <a:p>
            <a:pPr algn="ctr"/>
            <a:r>
              <a:rPr lang="vi-VN" sz="1200" dirty="0" smtClean="0"/>
              <a:t> Якщо до тіла не прикладати жодної зовнішньої сили, то воно може залишатися на похилій площині в стані спокою, або скотитися вниз. Оскільки потенційний чи дійсний рух тіла в такому випадку спрямований вниз, то сила тертя діє проти паралельної до площини складової сили тяжіння. </a:t>
            </a:r>
          </a:p>
          <a:p>
            <a:pPr algn="ctr"/>
            <a:r>
              <a:rPr lang="vi-VN" sz="1200" dirty="0" smtClean="0"/>
              <a:t>Якщо коефіцієнт тертя менший за тангенс кута , то тіло зісковзуватиме вниз. Якщо більший, то тіло залишатиметься на похилій площині. Ця умова не залежить від маси тіла.</a:t>
            </a:r>
          </a:p>
          <a:p>
            <a:pPr algn="ctr"/>
            <a:r>
              <a:rPr lang="vi-VN" sz="1200" dirty="0" smtClean="0"/>
              <a:t>Прискорення тіла, що скочується похилою площиною</a:t>
            </a:r>
          </a:p>
          <a:p>
            <a:pPr algn="ctr"/>
            <a:r>
              <a:rPr lang="vi-VN" sz="1200" dirty="0" smtClean="0"/>
              <a:t>Похилу площину можна використати для дослідження рівноприскореного руху. Рівнодійна сил, які діють на тіло на похилій площині, направлена паралельно площині. Тіло, що скочується з похилої площини матиме прискорення. При малих кутах при основі похилої площини, це прискорення можна зробити малим, що дозволяє спостерігати, як тіло набирає швидкість, тобто які відрізки воно проходить за рівні проміжки часу. Такі дослідження провів Галілео Галілей, визначивши, що прискорення тіла не залежить від його маси.</a:t>
            </a:r>
          </a:p>
          <a:p>
            <a:pPr algn="ctr"/>
            <a:r>
              <a:rPr lang="vi-VN" sz="1200" dirty="0" smtClean="0"/>
              <a:t>Похила площина в природі й техніці</a:t>
            </a:r>
          </a:p>
          <a:p>
            <a:pPr algn="ctr"/>
            <a:r>
              <a:rPr lang="vi-VN" sz="1200" dirty="0" smtClean="0"/>
              <a:t>Похилі площини часто зустрічаються в повсякденному житті. Наприклад, для підйому вантажів використовуються пандуси. Завдяки нахилу пандуса сила, необхідна для збільшення висоти менша, хоча шлях, який потрібно подолати, збільшується.</a:t>
            </a:r>
          </a:p>
          <a:p>
            <a:pPr algn="ctr"/>
            <a:r>
              <a:rPr lang="vi-VN" sz="1200" dirty="0" smtClean="0"/>
              <a:t>Менш очевидно те, що на принципі похилої площини ґрунтується дія інших простих механізмів: клину і гвинта. У випадку клину використовується похила площина з дуже гострим кутом. У випадку гвинта різь теж є викривленою похилою площиною.</a:t>
            </a:r>
            <a:endParaRPr lang="uk-UA" sz="1200" dirty="0"/>
          </a:p>
        </p:txBody>
      </p:sp>
      <p:sp>
        <p:nvSpPr>
          <p:cNvPr id="3" name="Блок-схема: процесс 2"/>
          <p:cNvSpPr/>
          <p:nvPr/>
        </p:nvSpPr>
        <p:spPr>
          <a:xfrm>
            <a:off x="2674603" y="188640"/>
            <a:ext cx="2376264" cy="432048"/>
          </a:xfrm>
          <a:prstGeom prst="flowChartProcess">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uk-UA" dirty="0" smtClean="0"/>
              <a:t>Похила площина </a:t>
            </a:r>
            <a:endParaRPr lang="uk-UA" dirty="0"/>
          </a:p>
        </p:txBody>
      </p:sp>
    </p:spTree>
    <p:extLst>
      <p:ext uri="{BB962C8B-B14F-4D97-AF65-F5344CB8AC3E}">
        <p14:creationId xmlns:p14="http://schemas.microsoft.com/office/powerpoint/2010/main" val="640666675"/>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процесс 1"/>
          <p:cNvSpPr/>
          <p:nvPr/>
        </p:nvSpPr>
        <p:spPr>
          <a:xfrm>
            <a:off x="0" y="0"/>
            <a:ext cx="9144000" cy="6858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3" name="Прямоугольник 2"/>
          <p:cNvSpPr/>
          <p:nvPr/>
        </p:nvSpPr>
        <p:spPr>
          <a:xfrm>
            <a:off x="107504" y="206369"/>
            <a:ext cx="2664296" cy="864096"/>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uk-UA" sz="2800" dirty="0" smtClean="0"/>
              <a:t>Висновок</a:t>
            </a:r>
            <a:r>
              <a:rPr lang="uk-UA" sz="3600" dirty="0" smtClean="0"/>
              <a:t> :</a:t>
            </a:r>
            <a:endParaRPr lang="uk-UA" sz="3600" dirty="0"/>
          </a:p>
        </p:txBody>
      </p:sp>
      <p:sp>
        <p:nvSpPr>
          <p:cNvPr id="4" name="Прямоугольник 3"/>
          <p:cNvSpPr/>
          <p:nvPr/>
        </p:nvSpPr>
        <p:spPr>
          <a:xfrm>
            <a:off x="323528" y="1196752"/>
            <a:ext cx="7776864" cy="511256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uk-UA" sz="2800" dirty="0" smtClean="0"/>
              <a:t>Отже, біомеханіка людини  використовується для медичної діагностики, пізнання  рухових можливостей людини, захисту її від шкідливих впливів навколишнього середовища  під час функціонування  в </a:t>
            </a:r>
            <a:r>
              <a:rPr lang="uk-UA" sz="2800" dirty="0" err="1" smtClean="0"/>
              <a:t>екстримальних</a:t>
            </a:r>
            <a:r>
              <a:rPr lang="uk-UA" sz="2800" dirty="0" smtClean="0"/>
              <a:t> умовах.</a:t>
            </a:r>
            <a:endParaRPr lang="uk-UA" sz="2800" dirty="0"/>
          </a:p>
        </p:txBody>
      </p:sp>
    </p:spTree>
    <p:extLst>
      <p:ext uri="{BB962C8B-B14F-4D97-AF65-F5344CB8AC3E}">
        <p14:creationId xmlns:p14="http://schemas.microsoft.com/office/powerpoint/2010/main" val="2835113632"/>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260648"/>
            <a:ext cx="3384376" cy="1296144"/>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uk-UA"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Мета: дослідити  </a:t>
            </a:r>
            <a:br>
              <a:rPr lang="uk-UA"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uk-UA"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використання  в опорно-руховому апараті людини простих механізмів .</a:t>
            </a:r>
            <a:endParaRPr lang="uk-UA"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Подзаголовок 2"/>
          <p:cNvSpPr>
            <a:spLocks noGrp="1"/>
          </p:cNvSpPr>
          <p:nvPr>
            <p:ph type="subTitle" idx="1"/>
          </p:nvPr>
        </p:nvSpPr>
        <p:spPr>
          <a:xfrm flipH="1">
            <a:off x="1325881" y="3886200"/>
            <a:ext cx="45719" cy="118864"/>
          </a:xfrm>
        </p:spPr>
        <p:txBody>
          <a:bodyPr>
            <a:normAutofit fontScale="25000" lnSpcReduction="20000"/>
          </a:bodyPr>
          <a:lstStyle/>
          <a:p>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1988840"/>
            <a:ext cx="7972736" cy="4500738"/>
          </a:xfrm>
          <a:prstGeom prst="rect">
            <a:avLst/>
          </a:prstGeom>
        </p:spPr>
      </p:pic>
    </p:spTree>
    <p:extLst>
      <p:ext uri="{BB962C8B-B14F-4D97-AF65-F5344CB8AC3E}">
        <p14:creationId xmlns:p14="http://schemas.microsoft.com/office/powerpoint/2010/main" val="1391586850"/>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Блок-схема: типовой процесс 4"/>
          <p:cNvSpPr/>
          <p:nvPr/>
        </p:nvSpPr>
        <p:spPr>
          <a:xfrm>
            <a:off x="107504" y="116632"/>
            <a:ext cx="8928992" cy="6624736"/>
          </a:xfrm>
          <a:prstGeom prst="flowChartPredefined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smtClean="0"/>
              <a:t>Біомеха́ніка — наука, яка на основі ідей та методів механіки вивчає властивості біологічних об'єктів (м'язових і кісткових тканин), закономірності їх адаптації до навколишнього середовища, поведінку та механічні рухи в них на всіх рівнях організації та в різних станах, включаючи періоди розвитку й старіння, а також при патологіях</a:t>
            </a:r>
            <a:endParaRPr lang="uk-UA" sz="2800" dirty="0"/>
          </a:p>
        </p:txBody>
      </p:sp>
    </p:spTree>
    <p:extLst>
      <p:ext uri="{BB962C8B-B14F-4D97-AF65-F5344CB8AC3E}">
        <p14:creationId xmlns:p14="http://schemas.microsoft.com/office/powerpoint/2010/main" val="275751197"/>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процесс 1"/>
          <p:cNvSpPr/>
          <p:nvPr/>
        </p:nvSpPr>
        <p:spPr>
          <a:xfrm>
            <a:off x="0" y="-35418"/>
            <a:ext cx="9144000" cy="685799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3" name="Блок-схема: процесс 2"/>
          <p:cNvSpPr/>
          <p:nvPr/>
        </p:nvSpPr>
        <p:spPr>
          <a:xfrm>
            <a:off x="1187624" y="101274"/>
            <a:ext cx="5904656" cy="792088"/>
          </a:xfrm>
          <a:prstGeom prst="flowChartProcess">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uk-UA" sz="2400" dirty="0" err="1" smtClean="0"/>
              <a:t>Опорно</a:t>
            </a:r>
            <a:r>
              <a:rPr lang="uk-UA" sz="2400" dirty="0" smtClean="0"/>
              <a:t> – рухова система</a:t>
            </a:r>
            <a:endParaRPr lang="uk-UA" sz="24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1147" y="1036075"/>
            <a:ext cx="6423145" cy="5657812"/>
          </a:xfrm>
          <a:prstGeom prst="rect">
            <a:avLst/>
          </a:prstGeom>
        </p:spPr>
      </p:pic>
    </p:spTree>
    <p:extLst>
      <p:ext uri="{BB962C8B-B14F-4D97-AF65-F5344CB8AC3E}">
        <p14:creationId xmlns:p14="http://schemas.microsoft.com/office/powerpoint/2010/main" val="315994262"/>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процесс 1"/>
          <p:cNvSpPr/>
          <p:nvPr/>
        </p:nvSpPr>
        <p:spPr>
          <a:xfrm>
            <a:off x="0" y="0"/>
            <a:ext cx="9144000" cy="6858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3" name="Скругленный прямоугольник 2"/>
          <p:cNvSpPr/>
          <p:nvPr/>
        </p:nvSpPr>
        <p:spPr>
          <a:xfrm>
            <a:off x="323528" y="260648"/>
            <a:ext cx="7992888" cy="5904656"/>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ru-RU" sz="2800" dirty="0" smtClean="0"/>
              <a:t>Опорно-</a:t>
            </a:r>
            <a:r>
              <a:rPr lang="ru-RU" sz="2800" dirty="0" err="1" smtClean="0"/>
              <a:t>рухова</a:t>
            </a:r>
            <a:r>
              <a:rPr lang="ru-RU" sz="2800" dirty="0" smtClean="0"/>
              <a:t> система.(Опорно-</a:t>
            </a:r>
            <a:r>
              <a:rPr lang="ru-RU" sz="2800" dirty="0" err="1" smtClean="0"/>
              <a:t>рухова</a:t>
            </a:r>
            <a:r>
              <a:rPr lang="ru-RU" sz="2800" dirty="0" smtClean="0"/>
              <a:t> система (</a:t>
            </a:r>
            <a:r>
              <a:rPr lang="ru-RU" sz="2800" dirty="0" err="1" smtClean="0"/>
              <a:t>синоніми</a:t>
            </a:r>
            <a:r>
              <a:rPr lang="ru-RU" sz="2800" dirty="0" smtClean="0"/>
              <a:t>: опорно-</a:t>
            </a:r>
            <a:r>
              <a:rPr lang="ru-RU" sz="2800" dirty="0" err="1" smtClean="0"/>
              <a:t>руховий</a:t>
            </a:r>
            <a:r>
              <a:rPr lang="ru-RU" sz="2800" dirty="0" smtClean="0"/>
              <a:t> </a:t>
            </a:r>
            <a:r>
              <a:rPr lang="ru-RU" sz="2800" dirty="0" err="1" smtClean="0"/>
              <a:t>апарат</a:t>
            </a:r>
            <a:r>
              <a:rPr lang="ru-RU" sz="2800" dirty="0" smtClean="0"/>
              <a:t>, </a:t>
            </a:r>
            <a:r>
              <a:rPr lang="ru-RU" sz="2800" dirty="0" err="1" smtClean="0"/>
              <a:t>кістково-м'язова</a:t>
            </a:r>
            <a:r>
              <a:rPr lang="ru-RU" sz="2800" dirty="0" smtClean="0"/>
              <a:t> система, </a:t>
            </a:r>
            <a:r>
              <a:rPr lang="ru-RU" sz="2800" dirty="0" err="1" smtClean="0"/>
              <a:t>локомоторна</a:t>
            </a:r>
            <a:r>
              <a:rPr lang="ru-RU" sz="2800" dirty="0" smtClean="0"/>
              <a:t> система, скелетно-</a:t>
            </a:r>
            <a:r>
              <a:rPr lang="ru-RU" sz="2800" dirty="0" err="1" smtClean="0"/>
              <a:t>м'язова</a:t>
            </a:r>
            <a:r>
              <a:rPr lang="ru-RU" sz="2800" dirty="0" smtClean="0"/>
              <a:t> система) — комплекс структур, </a:t>
            </a:r>
            <a:r>
              <a:rPr lang="ru-RU" sz="2800" dirty="0" err="1" smtClean="0"/>
              <a:t>який</a:t>
            </a:r>
            <a:r>
              <a:rPr lang="ru-RU" sz="2800" dirty="0" smtClean="0"/>
              <a:t> </a:t>
            </a:r>
            <a:r>
              <a:rPr lang="ru-RU" sz="2800" dirty="0" err="1" smtClean="0"/>
              <a:t>утворює</a:t>
            </a:r>
            <a:r>
              <a:rPr lang="ru-RU" sz="2800" dirty="0" smtClean="0"/>
              <a:t> каркас, </a:t>
            </a:r>
            <a:r>
              <a:rPr lang="ru-RU" sz="2800" dirty="0" err="1" smtClean="0"/>
              <a:t>надає</a:t>
            </a:r>
            <a:r>
              <a:rPr lang="ru-RU" sz="2800" dirty="0" smtClean="0"/>
              <a:t> форму </a:t>
            </a:r>
            <a:r>
              <a:rPr lang="ru-RU" sz="2800" dirty="0" err="1" smtClean="0"/>
              <a:t>організму</a:t>
            </a:r>
            <a:r>
              <a:rPr lang="ru-RU" sz="2800" dirty="0" smtClean="0"/>
              <a:t>, </a:t>
            </a:r>
            <a:r>
              <a:rPr lang="ru-RU" sz="2800" dirty="0" err="1" smtClean="0"/>
              <a:t>дає</a:t>
            </a:r>
            <a:r>
              <a:rPr lang="ru-RU" sz="2800" dirty="0" smtClean="0"/>
              <a:t> </a:t>
            </a:r>
            <a:r>
              <a:rPr lang="ru-RU" sz="2800" dirty="0" err="1" smtClean="0"/>
              <a:t>йому</a:t>
            </a:r>
            <a:r>
              <a:rPr lang="ru-RU" sz="2800" dirty="0" smtClean="0"/>
              <a:t> опору та </a:t>
            </a:r>
            <a:r>
              <a:rPr lang="ru-RU" sz="2800" dirty="0" err="1" smtClean="0"/>
              <a:t>забезпечує</a:t>
            </a:r>
            <a:r>
              <a:rPr lang="ru-RU" sz="2800" dirty="0" smtClean="0"/>
              <a:t> </a:t>
            </a:r>
            <a:r>
              <a:rPr lang="ru-RU" sz="2800" dirty="0" err="1" smtClean="0"/>
              <a:t>захист</a:t>
            </a:r>
            <a:r>
              <a:rPr lang="ru-RU" sz="2800" dirty="0" smtClean="0"/>
              <a:t> </a:t>
            </a:r>
            <a:r>
              <a:rPr lang="ru-RU" sz="2800" dirty="0" err="1" smtClean="0"/>
              <a:t>внутрішніх</a:t>
            </a:r>
            <a:r>
              <a:rPr lang="ru-RU" sz="2800" dirty="0" smtClean="0"/>
              <a:t> </a:t>
            </a:r>
            <a:r>
              <a:rPr lang="ru-RU" sz="2800" dirty="0" err="1" smtClean="0"/>
              <a:t>органів</a:t>
            </a:r>
            <a:r>
              <a:rPr lang="ru-RU" sz="2800" dirty="0" smtClean="0"/>
              <a:t> і </a:t>
            </a:r>
            <a:r>
              <a:rPr lang="ru-RU" sz="2800" dirty="0" err="1" smtClean="0"/>
              <a:t>можливість</a:t>
            </a:r>
            <a:r>
              <a:rPr lang="ru-RU" sz="2800" dirty="0" smtClean="0"/>
              <a:t> </a:t>
            </a:r>
            <a:r>
              <a:rPr lang="ru-RU" sz="2800" dirty="0" err="1" smtClean="0"/>
              <a:t>пересування</a:t>
            </a:r>
            <a:r>
              <a:rPr lang="ru-RU" sz="2800" dirty="0" smtClean="0"/>
              <a:t> у </a:t>
            </a:r>
            <a:r>
              <a:rPr lang="ru-RU" sz="2800" dirty="0" err="1" smtClean="0"/>
              <a:t>просторі</a:t>
            </a:r>
            <a:endParaRPr lang="uk-UA" sz="2800" dirty="0"/>
          </a:p>
        </p:txBody>
      </p:sp>
    </p:spTree>
    <p:extLst>
      <p:ext uri="{BB962C8B-B14F-4D97-AF65-F5344CB8AC3E}">
        <p14:creationId xmlns:p14="http://schemas.microsoft.com/office/powerpoint/2010/main" val="2690499651"/>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8580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uk-UA"/>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58" y="476672"/>
            <a:ext cx="8129126" cy="5832648"/>
          </a:xfrm>
          <a:prstGeom prst="rect">
            <a:avLst/>
          </a:prstGeom>
        </p:spPr>
      </p:pic>
    </p:spTree>
    <p:extLst>
      <p:ext uri="{BB962C8B-B14F-4D97-AF65-F5344CB8AC3E}">
        <p14:creationId xmlns:p14="http://schemas.microsoft.com/office/powerpoint/2010/main" val="23095454"/>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Блок-схема: процесс 4"/>
          <p:cNvSpPr/>
          <p:nvPr/>
        </p:nvSpPr>
        <p:spPr>
          <a:xfrm>
            <a:off x="0" y="0"/>
            <a:ext cx="9252520" cy="6858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sz="2000" dirty="0" smtClean="0"/>
          </a:p>
          <a:p>
            <a:pPr algn="ctr"/>
            <a:endParaRPr lang="uk-UA" sz="1200" dirty="0" smtClean="0"/>
          </a:p>
          <a:p>
            <a:pPr algn="ctr"/>
            <a:r>
              <a:rPr lang="uk-UA" sz="1200" dirty="0" smtClean="0"/>
              <a:t>Прості механізми – це різні пристрої, які дозволяють виконувати роботу за умови прикладання до тіла порівняно невеликої сили  та змінювати напрям дії сили на зручніший для людини.</a:t>
            </a:r>
          </a:p>
          <a:p>
            <a:pPr algn="ctr"/>
            <a:r>
              <a:rPr lang="uk-UA" sz="1200" dirty="0" smtClean="0"/>
              <a:t>Традиційно виділяють шість простих механізмів:</a:t>
            </a:r>
          </a:p>
          <a:p>
            <a:pPr algn="ctr"/>
            <a:r>
              <a:rPr lang="uk-UA" sz="1600" dirty="0" smtClean="0"/>
              <a:t>Важіль</a:t>
            </a:r>
          </a:p>
          <a:p>
            <a:pPr algn="ctr"/>
            <a:r>
              <a:rPr lang="uk-UA" sz="1600" dirty="0" smtClean="0"/>
              <a:t>Колесо</a:t>
            </a:r>
          </a:p>
          <a:p>
            <a:pPr algn="ctr"/>
            <a:r>
              <a:rPr lang="uk-UA" sz="1600" dirty="0" smtClean="0"/>
              <a:t>Блок</a:t>
            </a:r>
          </a:p>
          <a:p>
            <a:pPr algn="ctr"/>
            <a:r>
              <a:rPr lang="uk-UA" sz="1600" dirty="0" smtClean="0"/>
              <a:t>Похила площина</a:t>
            </a:r>
          </a:p>
          <a:p>
            <a:pPr algn="ctr"/>
            <a:r>
              <a:rPr lang="uk-UA" sz="1600" dirty="0" smtClean="0"/>
              <a:t>Клин</a:t>
            </a:r>
          </a:p>
          <a:p>
            <a:pPr algn="ctr"/>
            <a:r>
              <a:rPr lang="uk-UA" sz="1600" dirty="0" smtClean="0"/>
              <a:t>Гвинт</a:t>
            </a:r>
          </a:p>
          <a:p>
            <a:pPr algn="ctr"/>
            <a:r>
              <a:rPr lang="uk-UA" sz="1400" dirty="0" smtClean="0"/>
              <a:t>Іноді цей список скорочують, вважаючи, наприклад, що клин та гвинт є різновидами похилої площини. Іноді до простих механізмів додають також гідравлічні пристрої, такі як поршень.</a:t>
            </a:r>
          </a:p>
          <a:p>
            <a:pPr algn="ctr"/>
            <a:r>
              <a:rPr lang="uk-UA" sz="1400" dirty="0" smtClean="0"/>
              <a:t>Тисячі років люди працювали, використовуючи переважно силу власних м'язів. Але можливості м'язів людини обмежені.  Найсильніші люди планети можуть підняти вантажі масою 200-250 кг, прикладаючи відповідно при цьому силу 2000-2500 Н. А як піднімали важкі кам'яні брили, з яких будували піраміди в Єгипті, колони, куполи та дзвони під час зведення храмів? Використовуючи знання про перерозподіл сил, люди створили прості механізми, які дозволяють виконувати більшу роботу з меншими витратами </a:t>
            </a:r>
            <a:r>
              <a:rPr lang="uk-UA" sz="1400" dirty="0" err="1" smtClean="0"/>
              <a:t>енергії.Отже</a:t>
            </a:r>
            <a:r>
              <a:rPr lang="uk-UA" sz="1400" dirty="0" smtClean="0"/>
              <a:t>, вже в далекі часи виникла потреба мати пристрої, які б дали можливість отримати виграш у силі. Іншими словами, пристрої, застосування яких дає змогу піднімати вантажі, які без таких пристроїв не можна навіть зрушити з місця.</a:t>
            </a:r>
          </a:p>
          <a:p>
            <a:pPr algn="ctr"/>
            <a:r>
              <a:rPr lang="uk-UA" sz="1400" dirty="0" smtClean="0"/>
              <a:t>Пристрої, призначені для збільшення сили чи зміни її напрямку, дістали назву механізми. До механізму прикладається сила, яку він передає тілам, переміщуючи їх та виконуючи роботу. Щоб полегшити свою працю, тобто отримати виграш у силі, людина винайшла, виготовила та почала використовувати прості механізми. За допомогою таких механізмів люди і будували піраміди, храми тощо. Прості механізми - це не що інше як знаряддя праці. На уроках праці ви вже ознайомились із деякими з них.</a:t>
            </a:r>
          </a:p>
          <a:p>
            <a:pPr algn="ctr"/>
            <a:r>
              <a:rPr lang="uk-UA" sz="1400" dirty="0" smtClean="0"/>
              <a:t>Набагато легше переміщувати вантажі, поставивши їх на колеса, колоти кам'яні брили або дерев'яні колоди, користуючись клином. І нині важкі речі, як-от: камені, ящики, навіть автомобілі, людина здатна підняти за допомогою важеля. У сільській місцевості воду з колодязів зазвичай дістають за допомогою коловорота. Це також простий механізм. До простих механізмів належить і похила площина, її використовують для отримання виграшу в силі під час переміщення тіл(похилу площину використовували ще під час будівництва єгипетських пірамід. Вона застосовується і зараз для підйому на незначну висоту). </a:t>
            </a:r>
          </a:p>
          <a:p>
            <a:pPr algn="ctr"/>
            <a:r>
              <a:rPr lang="uk-UA" sz="1000" dirty="0" smtClean="0"/>
              <a:t> </a:t>
            </a:r>
            <a:endParaRPr lang="uk-UA" sz="1000" dirty="0"/>
          </a:p>
        </p:txBody>
      </p:sp>
      <p:sp>
        <p:nvSpPr>
          <p:cNvPr id="6" name="Прямоугольник 5"/>
          <p:cNvSpPr/>
          <p:nvPr/>
        </p:nvSpPr>
        <p:spPr>
          <a:xfrm>
            <a:off x="3419872" y="116632"/>
            <a:ext cx="2232248" cy="288032"/>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uk-UA" dirty="0" smtClean="0"/>
              <a:t>Прості механізми </a:t>
            </a:r>
            <a:endParaRPr lang="uk-UA" dirty="0"/>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854" y="764704"/>
            <a:ext cx="2373819" cy="1703215"/>
          </a:xfrm>
          <a:prstGeom prst="rect">
            <a:avLst/>
          </a:prstGeom>
        </p:spPr>
      </p:pic>
    </p:spTree>
    <p:extLst>
      <p:ext uri="{BB962C8B-B14F-4D97-AF65-F5344CB8AC3E}">
        <p14:creationId xmlns:p14="http://schemas.microsoft.com/office/powerpoint/2010/main" val="3976970664"/>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процесс 1"/>
          <p:cNvSpPr/>
          <p:nvPr/>
        </p:nvSpPr>
        <p:spPr>
          <a:xfrm>
            <a:off x="0" y="0"/>
            <a:ext cx="9144000" cy="6858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147" y="737320"/>
            <a:ext cx="8903706" cy="6120680"/>
          </a:xfrm>
          <a:prstGeom prst="rect">
            <a:avLst/>
          </a:prstGeom>
        </p:spPr>
      </p:pic>
      <p:sp>
        <p:nvSpPr>
          <p:cNvPr id="4" name="Блок-схема: процесс 3"/>
          <p:cNvSpPr/>
          <p:nvPr/>
        </p:nvSpPr>
        <p:spPr>
          <a:xfrm>
            <a:off x="3347864" y="188640"/>
            <a:ext cx="2592288" cy="360040"/>
          </a:xfrm>
          <a:prstGeom prst="flowChartProcess">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uk-UA" dirty="0" smtClean="0"/>
              <a:t>Блок </a:t>
            </a:r>
            <a:endParaRPr lang="uk-UA" dirty="0"/>
          </a:p>
        </p:txBody>
      </p:sp>
    </p:spTree>
    <p:extLst>
      <p:ext uri="{BB962C8B-B14F-4D97-AF65-F5344CB8AC3E}">
        <p14:creationId xmlns:p14="http://schemas.microsoft.com/office/powerpoint/2010/main" val="2920625741"/>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процесс 1"/>
          <p:cNvSpPr/>
          <p:nvPr/>
        </p:nvSpPr>
        <p:spPr>
          <a:xfrm>
            <a:off x="0" y="0"/>
            <a:ext cx="9252520" cy="76054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smtClean="0"/>
              <a:t>Блок</a:t>
            </a:r>
            <a:endParaRPr lang="en-US" sz="1400" dirty="0" smtClean="0"/>
          </a:p>
          <a:p>
            <a:pPr algn="ctr"/>
            <a:r>
              <a:rPr lang="uk-UA" sz="1200" dirty="0" smtClean="0"/>
              <a:t>конструктивно та </a:t>
            </a:r>
            <a:r>
              <a:rPr lang="uk-UA" sz="1200" dirty="0" err="1" smtClean="0"/>
              <a:t>схемно</a:t>
            </a:r>
            <a:r>
              <a:rPr lang="uk-UA" sz="1200" dirty="0" smtClean="0"/>
              <a:t> закінчена частина пристрою, що виконує самостійні (окремі) функції та являє собою сукупність вузлів або групи елементів та деталей.</a:t>
            </a:r>
          </a:p>
          <a:p>
            <a:pPr algn="ctr"/>
            <a:r>
              <a:rPr lang="uk-UA" sz="1200" dirty="0" smtClean="0"/>
              <a:t>вузол машини з кількох однакових частин.</a:t>
            </a:r>
          </a:p>
          <a:p>
            <a:pPr algn="ctr"/>
            <a:r>
              <a:rPr lang="uk-UA" sz="1200" dirty="0" smtClean="0"/>
              <a:t>Блок - простий механічний пристрій, що дозволяє регулювати силу, вісь </a:t>
            </a:r>
            <a:r>
              <a:rPr lang="uk-UA" sz="1200" dirty="0" err="1" smtClean="0"/>
              <a:t>яко</a:t>
            </a:r>
            <a:r>
              <a:rPr lang="en-US" sz="1200" dirty="0" smtClean="0"/>
              <a:t>i </a:t>
            </a:r>
            <a:r>
              <a:rPr lang="uk-UA" sz="1200" dirty="0" smtClean="0"/>
              <a:t>закріплена при підйомі вантажів, не піднімається і не опускається. Блок виготовляють у вигляді колеса із заглибиною для мотузки чи ланцюга, </a:t>
            </a:r>
            <a:r>
              <a:rPr lang="uk-UA" sz="1200" dirty="0" err="1" smtClean="0"/>
              <a:t>каната</a:t>
            </a:r>
            <a:r>
              <a:rPr lang="uk-UA" sz="1200" dirty="0" smtClean="0"/>
              <a:t>, </a:t>
            </a:r>
            <a:r>
              <a:rPr lang="en-US" sz="1200" dirty="0" smtClean="0"/>
              <a:t>i </a:t>
            </a:r>
            <a:r>
              <a:rPr lang="uk-UA" sz="1200" dirty="0" smtClean="0"/>
              <a:t>т.п., в</a:t>
            </a:r>
            <a:r>
              <a:rPr lang="en-US" sz="1200" dirty="0" smtClean="0"/>
              <a:t>i</a:t>
            </a:r>
            <a:r>
              <a:rPr lang="uk-UA" sz="1200" dirty="0" smtClean="0"/>
              <a:t>н </a:t>
            </a:r>
            <a:r>
              <a:rPr lang="uk-UA" sz="1200" dirty="0" err="1" smtClean="0"/>
              <a:t>кр</a:t>
            </a:r>
            <a:r>
              <a:rPr lang="en-US" sz="1200" dirty="0" smtClean="0"/>
              <a:t>i</a:t>
            </a:r>
            <a:r>
              <a:rPr lang="uk-UA" sz="1200" dirty="0" err="1" smtClean="0"/>
              <a:t>питься</a:t>
            </a:r>
            <a:r>
              <a:rPr lang="uk-UA" sz="1200" dirty="0" smtClean="0"/>
              <a:t> на в</a:t>
            </a:r>
            <a:r>
              <a:rPr lang="en-US" sz="1200" dirty="0" smtClean="0"/>
              <a:t>i</a:t>
            </a:r>
            <a:r>
              <a:rPr lang="uk-UA" sz="1200" dirty="0" err="1" smtClean="0"/>
              <a:t>сь</a:t>
            </a:r>
            <a:r>
              <a:rPr lang="uk-UA" sz="1200" dirty="0" smtClean="0"/>
              <a:t> </a:t>
            </a:r>
            <a:r>
              <a:rPr lang="en-US" sz="1200" dirty="0" smtClean="0"/>
              <a:t>i </a:t>
            </a:r>
            <a:r>
              <a:rPr lang="uk-UA" sz="1200" dirty="0" smtClean="0"/>
              <a:t>тому може обертатися.  Якщо блок закріпити на потрібній висоті і перекинути через нього мотузку або ланцюг, то піднімати вантажі буде зручніше і швидше. Проте блок не дає виграшу в силі, а лише змінює напрямок її дії. Тривалий час цей простий механізм був незамінний у будівництві. Ним і тепер користуються під час індивідуального будівництва. За допомогою блоків можна підняти вантаж угору на значну висоту, використовуючи лише силу м’язів. Людина, використовуючи вагу свого тіла, може тягти мотузку вниз, а вантаж буде підніматися вгору, що значно легше, ніж нести його в руках.</a:t>
            </a:r>
          </a:p>
          <a:p>
            <a:pPr algn="ctr"/>
            <a:r>
              <a:rPr lang="uk-UA" sz="1200" dirty="0" smtClean="0"/>
              <a:t>Вісь блоку міститься в обіймах, прикріплених на балці або стіні, такий блок називається нерухомим, коли ж до цих обойма прикріплюється вантаж, і блок разом з ним може рухатися, то такий блок називається рухомим.</a:t>
            </a:r>
          </a:p>
          <a:p>
            <a:pPr algn="ctr"/>
            <a:r>
              <a:rPr lang="uk-UA" sz="1200" dirty="0" smtClean="0"/>
              <a:t>Нерухомий блок вживається для підйому невеликих вантажів або для зміни напрямку сили.</a:t>
            </a:r>
          </a:p>
          <a:p>
            <a:pPr algn="ctr"/>
            <a:r>
              <a:rPr lang="uk-UA" sz="1200" dirty="0" smtClean="0"/>
              <a:t>Умова рівноваги блоку:</a:t>
            </a:r>
          </a:p>
          <a:p>
            <a:pPr algn="ctr"/>
            <a:r>
              <a:rPr lang="uk-UA" sz="1200" dirty="0" smtClean="0"/>
              <a:t>, де  </a:t>
            </a:r>
            <a:r>
              <a:rPr lang="en-US" sz="1200" dirty="0" smtClean="0"/>
              <a:t>F - </a:t>
            </a:r>
            <a:r>
              <a:rPr lang="uk-UA" sz="1200" dirty="0" err="1" smtClean="0"/>
              <a:t>додаваєме</a:t>
            </a:r>
            <a:r>
              <a:rPr lang="uk-UA" sz="1200" dirty="0" smtClean="0"/>
              <a:t> зовнішнє зусилля, </a:t>
            </a:r>
            <a:r>
              <a:rPr lang="en-US" sz="1200" dirty="0" smtClean="0"/>
              <a:t>m - </a:t>
            </a:r>
            <a:r>
              <a:rPr lang="uk-UA" sz="1200" dirty="0" smtClean="0"/>
              <a:t>маса вантажу, </a:t>
            </a:r>
            <a:r>
              <a:rPr lang="en-US" sz="1200" dirty="0" smtClean="0"/>
              <a:t>g - </a:t>
            </a:r>
            <a:r>
              <a:rPr lang="uk-UA" sz="1200" dirty="0" smtClean="0"/>
              <a:t>прискорення вільного падіння, </a:t>
            </a:r>
            <a:r>
              <a:rPr lang="en-US" sz="1200" dirty="0" smtClean="0"/>
              <a:t>f - </a:t>
            </a:r>
            <a:r>
              <a:rPr lang="uk-UA" sz="1200" dirty="0" smtClean="0"/>
              <a:t>коефіцієнт опору в блоці (для ланцюгів приблизно 1.05, а для мотузок - 1.1). При відсутності тертя для підйому потрібна сила, рівна вазі вантажу().</a:t>
            </a:r>
          </a:p>
          <a:p>
            <a:pPr algn="ctr"/>
            <a:r>
              <a:rPr lang="uk-UA" sz="1200" dirty="0" smtClean="0"/>
              <a:t>Рухомий блок має вільну вісь і призначений для зміни величини прикладених зусиль. Якщо кінці мотузки, </a:t>
            </a:r>
            <a:r>
              <a:rPr lang="uk-UA" sz="1200" dirty="0" err="1" smtClean="0"/>
              <a:t>охоплюючий</a:t>
            </a:r>
            <a:r>
              <a:rPr lang="uk-UA" sz="1200" dirty="0" smtClean="0"/>
              <a:t> блок, складають з горизонтом рівні між собою кути, то діюча на вантаж сила належить до його ваги, як радіус блоку до хорди дуги, </a:t>
            </a:r>
            <a:r>
              <a:rPr lang="uk-UA" sz="1200" dirty="0" err="1" smtClean="0"/>
              <a:t>обхопленної</a:t>
            </a:r>
            <a:r>
              <a:rPr lang="uk-UA" sz="1200" dirty="0" smtClean="0"/>
              <a:t> канатом; звідси, якщо мотузки паралельні (тобто коли дуга, охоплює мотузкою, дорівнює </a:t>
            </a:r>
            <a:r>
              <a:rPr lang="uk-UA" sz="1200" dirty="0" err="1" smtClean="0"/>
              <a:t>напівокружності</a:t>
            </a:r>
            <a:r>
              <a:rPr lang="uk-UA" sz="1200" dirty="0" smtClean="0"/>
              <a:t>), то для підйому вантажу сили буде потрібно вдвічі менше, ніж вагу вантажу, тобто:</a:t>
            </a:r>
          </a:p>
          <a:p>
            <a:pPr algn="ctr"/>
            <a:r>
              <a:rPr lang="uk-UA" sz="1200" dirty="0" smtClean="0"/>
              <a:t> </a:t>
            </a:r>
          </a:p>
          <a:p>
            <a:pPr algn="ctr"/>
            <a:r>
              <a:rPr lang="uk-UA" sz="1200" dirty="0" smtClean="0"/>
              <a:t>При цьому вантаж пройде відстань, удвічі меншу пройденого точкою прикладання сили </a:t>
            </a:r>
            <a:r>
              <a:rPr lang="en-US" sz="1200" dirty="0" smtClean="0"/>
              <a:t>F, </a:t>
            </a:r>
            <a:r>
              <a:rPr lang="uk-UA" sz="1200" dirty="0" smtClean="0"/>
              <a:t>відповідно, виграш у силі рухомого блоку дорівнює 2.</a:t>
            </a:r>
          </a:p>
          <a:p>
            <a:pPr algn="ctr"/>
            <a:r>
              <a:rPr lang="uk-UA" sz="1200" dirty="0" smtClean="0"/>
              <a:t>Фактично, будь-який блок являє собою важіль, у випадку нерухомого блоку - рівноплечий, у разі рухомого - з співвідношенням плечей 1 до 2. Як і для будь-якого іншого важеля, для блоку справедливо правило: У скільки разів виграємо в зусиллі, в стільки ж разів програємо у далечині. Іншими словами, що здійснюються під час переміщення вантажу на яке-небудь відстань без використання блоку робота дорівнює роботі, затрачуваної під час переміщення вантажу на те ж саме відстань із застосуванням блоку за умови відсутності тертя. У реальному блоці завжди присутні деякі втрати.</a:t>
            </a:r>
          </a:p>
          <a:p>
            <a:pPr algn="ctr"/>
            <a:r>
              <a:rPr lang="uk-UA" sz="1200" dirty="0" smtClean="0"/>
              <a:t>Також використовується система, що складається з комбінації декількох рухомих і нерухомих блоків. Така система називається Поліспаст. Найпростіша така система зображена на малюнку і дає виграш у силі в 2 рази.</a:t>
            </a:r>
          </a:p>
          <a:p>
            <a:pPr algn="ctr"/>
            <a:r>
              <a:rPr lang="uk-UA" sz="1200" dirty="0" smtClean="0"/>
              <a:t>На відміну від шківа, блок обертається на осі вільно і забезпечує виключно зміна напрямку руху ременя або </a:t>
            </a:r>
            <a:r>
              <a:rPr lang="uk-UA" sz="1200" dirty="0" err="1" smtClean="0"/>
              <a:t>каната</a:t>
            </a:r>
            <a:r>
              <a:rPr lang="uk-UA" sz="1200" dirty="0" smtClean="0"/>
              <a:t>, не передаючи зусилля з осі на ремінь або з ременя на вісь.</a:t>
            </a:r>
          </a:p>
          <a:p>
            <a:pPr algn="ctr"/>
            <a:r>
              <a:rPr lang="uk-UA" sz="1200" dirty="0" smtClean="0"/>
              <a:t> при </a:t>
            </a:r>
            <a:r>
              <a:rPr lang="en-US" sz="1200" dirty="0" smtClean="0"/>
              <a:t>f=0.</a:t>
            </a:r>
            <a:endParaRPr lang="uk-UA" sz="1200" dirty="0"/>
          </a:p>
        </p:txBody>
      </p:sp>
      <p:sp>
        <p:nvSpPr>
          <p:cNvPr id="3" name="Блок-схема: процесс 2"/>
          <p:cNvSpPr/>
          <p:nvPr/>
        </p:nvSpPr>
        <p:spPr>
          <a:xfrm>
            <a:off x="2987824" y="0"/>
            <a:ext cx="2232248" cy="404664"/>
          </a:xfrm>
          <a:prstGeom prst="flowChartProcess">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uk-UA" dirty="0" smtClean="0"/>
              <a:t>Блок </a:t>
            </a:r>
            <a:endParaRPr lang="uk-UA" dirty="0"/>
          </a:p>
        </p:txBody>
      </p:sp>
    </p:spTree>
    <p:extLst>
      <p:ext uri="{BB962C8B-B14F-4D97-AF65-F5344CB8AC3E}">
        <p14:creationId xmlns:p14="http://schemas.microsoft.com/office/powerpoint/2010/main" val="4258998949"/>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2185</Words>
  <Application>Microsoft Office PowerPoint</Application>
  <PresentationFormat>Экран (4:3)</PresentationFormat>
  <Paragraphs>73</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Презентация PowerPoint</vt:lpstr>
      <vt:lpstr>Мета: дослідити   використання  в опорно-руховому апараті людини простих механізмів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6</dc:creator>
  <cp:lastModifiedBy>6</cp:lastModifiedBy>
  <cp:revision>6</cp:revision>
  <dcterms:created xsi:type="dcterms:W3CDTF">2017-05-24T17:23:45Z</dcterms:created>
  <dcterms:modified xsi:type="dcterms:W3CDTF">2017-05-24T18:25:28Z</dcterms:modified>
</cp:coreProperties>
</file>