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67" r:id="rId15"/>
  </p:sldIdLst>
  <p:sldSz cx="9144000" cy="6858000" type="screen4x3"/>
  <p:notesSz cx="6742113" cy="9872663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4" y="3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9.6988515925847896E-2"/>
          <c:y val="0.22205841672045612"/>
          <c:w val="0.82871277734631188"/>
          <c:h val="0.7068238755097955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8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</c:v>
                </c:pt>
                <c:pt idx="1">
                  <c:v>9</c:v>
                </c:pt>
                <c:pt idx="2">
                  <c:v>3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</c:v>
                </c:pt>
                <c:pt idx="1">
                  <c:v>0.5</c:v>
                </c:pt>
                <c:pt idx="2">
                  <c:v>2</c:v>
                </c:pt>
                <c:pt idx="3">
                  <c:v>5</c:v>
                </c:pt>
              </c:numCache>
            </c:numRef>
          </c:val>
        </c:ser>
        <c:shape val="cone"/>
        <c:axId val="102427264"/>
        <c:axId val="72159616"/>
        <c:axId val="0"/>
      </c:bar3DChart>
      <c:catAx>
        <c:axId val="102427264"/>
        <c:scaling>
          <c:orientation val="minMax"/>
        </c:scaling>
        <c:delete val="1"/>
        <c:axPos val="b"/>
        <c:majorTickMark val="none"/>
        <c:tickLblPos val="none"/>
        <c:crossAx val="72159616"/>
        <c:crosses val="autoZero"/>
        <c:auto val="1"/>
        <c:lblAlgn val="ctr"/>
        <c:lblOffset val="100"/>
      </c:catAx>
      <c:valAx>
        <c:axId val="721596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24272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6CD00-0A16-4FD6-8E16-9219D26CAD30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688" y="4689475"/>
            <a:ext cx="5392737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6A112-664C-4EFB-BCB0-05D59FA34EE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6A112-664C-4EFB-BCB0-05D59FA34EE2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6A112-664C-4EFB-BCB0-05D59FA34EE2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2C3D42-CDAB-40E6-A0C0-1DBFA8B97416}" type="datetimeFigureOut">
              <a:rPr lang="uk-UA" smtClean="0"/>
              <a:pPr/>
              <a:t>12.02.2012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9402CBF-AEE0-4F78-A119-EE1AB02A281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928802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“Батько</a:t>
            </a:r>
            <a:r>
              <a:rPr lang="uk-UA" dirty="0" smtClean="0"/>
              <a:t> і мати –</a:t>
            </a:r>
            <a:br>
              <a:rPr lang="uk-UA" dirty="0" smtClean="0"/>
            </a:br>
            <a:r>
              <a:rPr lang="uk-UA" dirty="0" smtClean="0"/>
              <a:t>                           </a:t>
            </a:r>
            <a:br>
              <a:rPr lang="uk-UA" dirty="0" smtClean="0"/>
            </a:br>
            <a:r>
              <a:rPr lang="uk-UA" dirty="0" smtClean="0"/>
              <a:t>                    ДВА СОНЦЯ ГАРЯЧИХ…”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 </a:t>
            </a:r>
            <a:r>
              <a:rPr lang="uk-UA" sz="2000" dirty="0" err="1" smtClean="0"/>
              <a:t>новосілківська</a:t>
            </a:r>
            <a:r>
              <a:rPr lang="uk-UA" sz="2000" dirty="0" smtClean="0"/>
              <a:t> </a:t>
            </a:r>
            <a:r>
              <a:rPr lang="uk-UA" sz="2000" dirty="0" err="1" smtClean="0"/>
              <a:t>зош</a:t>
            </a:r>
            <a:r>
              <a:rPr lang="uk-UA" sz="2000" dirty="0" smtClean="0"/>
              <a:t> 1-3 ступенів</a:t>
            </a:r>
            <a:br>
              <a:rPr lang="uk-UA" sz="2000" dirty="0" smtClean="0"/>
            </a:br>
            <a:r>
              <a:rPr lang="uk-UA" sz="2000" dirty="0" smtClean="0"/>
              <a:t>                                                      2012</a:t>
            </a:r>
            <a:r>
              <a:rPr lang="uk-UA" sz="1400" dirty="0" smtClean="0"/>
              <a:t>р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8458200" cy="914400"/>
          </a:xfrm>
        </p:spPr>
        <p:txBody>
          <a:bodyPr/>
          <a:lstStyle/>
          <a:p>
            <a:r>
              <a:rPr lang="uk-UA" dirty="0" smtClean="0"/>
              <a:t>ПРОЕКТ</a:t>
            </a:r>
            <a:endParaRPr lang="uk-UA" dirty="0"/>
          </a:p>
        </p:txBody>
      </p:sp>
      <p:sp>
        <p:nvSpPr>
          <p:cNvPr id="4" name="Подзаголовок 4"/>
          <p:cNvSpPr>
            <a:spLocks noGrp="1"/>
          </p:cNvSpPr>
          <p:nvPr/>
        </p:nvSpPr>
        <p:spPr>
          <a:xfrm>
            <a:off x="321438" y="1893082"/>
            <a:ext cx="8822561" cy="4964917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802" y="-214338"/>
            <a:ext cx="2124060" cy="938234"/>
          </a:xfrm>
        </p:spPr>
        <p:txBody>
          <a:bodyPr/>
          <a:lstStyle/>
          <a:p>
            <a:r>
              <a:rPr lang="uk-UA" dirty="0" smtClean="0"/>
              <a:t>План дії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462893"/>
          <a:ext cx="9143999" cy="63951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46004"/>
                <a:gridCol w="2786765"/>
                <a:gridCol w="1439441"/>
                <a:gridCol w="1733354"/>
                <a:gridCol w="1238435"/>
              </a:tblGrid>
              <a:tr h="648779">
                <a:tc>
                  <a:txBody>
                    <a:bodyPr/>
                    <a:lstStyle/>
                    <a:p>
                      <a:r>
                        <a:rPr lang="uk-UA" dirty="0" smtClean="0"/>
                        <a:t>Етап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.Термін</a:t>
                      </a:r>
                      <a:r>
                        <a:rPr lang="uk-UA" baseline="0" dirty="0" smtClean="0"/>
                        <a:t>  реалізації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Назва заходів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Термін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Виконавці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Ресурси</a:t>
                      </a:r>
                      <a:endParaRPr lang="uk-UA" dirty="0"/>
                    </a:p>
                  </a:txBody>
                  <a:tcPr/>
                </a:tc>
              </a:tr>
              <a:tr h="2595116">
                <a:tc>
                  <a:txBody>
                    <a:bodyPr/>
                    <a:lstStyle/>
                    <a:p>
                      <a:r>
                        <a:rPr lang="uk-UA" dirty="0" smtClean="0"/>
                        <a:t>Підготовчий з 1.09 по 30.09  2011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Створити творчі групи та розподілити </a:t>
                      </a:r>
                      <a:r>
                        <a:rPr lang="uk-UA" dirty="0" err="1" smtClean="0"/>
                        <a:t>обов”язки</a:t>
                      </a:r>
                      <a:r>
                        <a:rPr lang="uk-UA" baseline="0" dirty="0" smtClean="0"/>
                        <a:t> між ними.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err="1" smtClean="0"/>
                        <a:t>Огранізувати</a:t>
                      </a:r>
                      <a:r>
                        <a:rPr lang="uk-UA" baseline="0" dirty="0" smtClean="0"/>
                        <a:t> діяльність пункту надання інформації щодо реалізації проекту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До</a:t>
                      </a:r>
                    </a:p>
                    <a:p>
                      <a:r>
                        <a:rPr lang="uk-UA" dirty="0" smtClean="0"/>
                        <a:t>09.09.2011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      До</a:t>
                      </a:r>
                    </a:p>
                    <a:p>
                      <a:r>
                        <a:rPr lang="uk-UA" dirty="0" smtClean="0"/>
                        <a:t>23.09.2011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Учителі,</a:t>
                      </a:r>
                      <a:r>
                        <a:rPr lang="uk-UA" baseline="0" dirty="0" smtClean="0"/>
                        <a:t> вчителі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Вчителі, практичний психолог, педагог - </a:t>
                      </a:r>
                      <a:r>
                        <a:rPr lang="uk-UA" baseline="0" dirty="0" err="1" smtClean="0"/>
                        <a:t>огранізатор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Папір, ручки,</a:t>
                      </a:r>
                      <a:r>
                        <a:rPr lang="uk-UA" baseline="0" dirty="0" smtClean="0"/>
                        <a:t> папки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Методична</a:t>
                      </a:r>
                    </a:p>
                    <a:p>
                      <a:r>
                        <a:rPr lang="uk-UA" baseline="0" dirty="0" smtClean="0"/>
                        <a:t>Література, плакати</a:t>
                      </a:r>
                      <a:endParaRPr lang="uk-UA" dirty="0"/>
                    </a:p>
                  </a:txBody>
                  <a:tcPr/>
                </a:tc>
              </a:tr>
              <a:tr h="3151212">
                <a:tc>
                  <a:txBody>
                    <a:bodyPr/>
                    <a:lstStyle/>
                    <a:p>
                      <a:r>
                        <a:rPr lang="uk-UA" dirty="0" smtClean="0"/>
                        <a:t>Організаційний з 03.10 по 31.10.2011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Створити методичне забезпечення</a:t>
                      </a:r>
                      <a:r>
                        <a:rPr lang="uk-UA" baseline="0" dirty="0" smtClean="0"/>
                        <a:t> реалізації </a:t>
                      </a:r>
                    </a:p>
                    <a:p>
                      <a:r>
                        <a:rPr lang="uk-UA" baseline="0" dirty="0" smtClean="0"/>
                        <a:t>        проекту.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Організувати навчання  </a:t>
                      </a:r>
                    </a:p>
                    <a:p>
                      <a:r>
                        <a:rPr lang="uk-UA" baseline="0" dirty="0" smtClean="0"/>
                        <a:t>       лідерів груп.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Випуск  стінгазети з висвітленням плану проекту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До</a:t>
                      </a:r>
                    </a:p>
                    <a:p>
                      <a:r>
                        <a:rPr lang="uk-UA" dirty="0" smtClean="0"/>
                        <a:t>12.10.2011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06.10 – 14.10.2011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31.10.2011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Вчителі християнської етики.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dirty="0" err="1" smtClean="0"/>
                        <a:t>“Група</a:t>
                      </a:r>
                      <a:r>
                        <a:rPr lang="uk-UA" dirty="0" smtClean="0"/>
                        <a:t> 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Духовності”</a:t>
                      </a:r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Вчителі християнської етики, лідери груп.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Методична література, плакати.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Папір,</a:t>
                      </a:r>
                      <a:r>
                        <a:rPr lang="uk-UA" baseline="0" dirty="0" smtClean="0"/>
                        <a:t> ручки</a:t>
                      </a:r>
                      <a:endParaRPr lang="uk-UA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42852"/>
          <a:ext cx="9143998" cy="67151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639"/>
                <a:gridCol w="2649873"/>
                <a:gridCol w="1351972"/>
                <a:gridCol w="1419572"/>
                <a:gridCol w="1351942"/>
              </a:tblGrid>
              <a:tr h="6715148">
                <a:tc>
                  <a:txBody>
                    <a:bodyPr/>
                    <a:lstStyle/>
                    <a:p>
                      <a:r>
                        <a:rPr lang="uk-UA" dirty="0" smtClean="0"/>
                        <a:t>Діяльність</a:t>
                      </a:r>
                    </a:p>
                    <a:p>
                      <a:r>
                        <a:rPr lang="uk-UA" dirty="0" smtClean="0"/>
                        <a:t>з 01.11</a:t>
                      </a:r>
                      <a:r>
                        <a:rPr lang="uk-UA" baseline="0" dirty="0" smtClean="0"/>
                        <a:t>  по 30.04.2012</a:t>
                      </a:r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ГОДИНА СПІЛКУВАННЯ</a:t>
                      </a:r>
                    </a:p>
                    <a:p>
                      <a:r>
                        <a:rPr lang="uk-UA" dirty="0" err="1" smtClean="0"/>
                        <a:t>“Сім”я</a:t>
                      </a:r>
                      <a:r>
                        <a:rPr lang="uk-UA" dirty="0" smtClean="0"/>
                        <a:t> – перша школа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виховання”</a:t>
                      </a:r>
                      <a:r>
                        <a:rPr lang="uk-UA" baseline="0" dirty="0" smtClean="0"/>
                        <a:t> </a:t>
                      </a:r>
                    </a:p>
                    <a:p>
                      <a:r>
                        <a:rPr lang="uk-UA" baseline="0" dirty="0" smtClean="0"/>
                        <a:t>   </a:t>
                      </a:r>
                      <a:r>
                        <a:rPr lang="uk-UA" baseline="0" dirty="0" err="1" smtClean="0"/>
                        <a:t>“Батько</a:t>
                      </a:r>
                      <a:r>
                        <a:rPr lang="uk-UA" baseline="0" dirty="0" smtClean="0"/>
                        <a:t> і мати – два сонця гарячих…”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КОНКУРС ТВОРІВ НА       </a:t>
                      </a:r>
                    </a:p>
                    <a:p>
                      <a:r>
                        <a:rPr lang="uk-UA" baseline="0" dirty="0" smtClean="0"/>
                        <a:t>            ТЕМУ</a:t>
                      </a:r>
                    </a:p>
                    <a:p>
                      <a:r>
                        <a:rPr lang="uk-UA" baseline="0" dirty="0" err="1" smtClean="0"/>
                        <a:t>“Яким</a:t>
                      </a:r>
                      <a:r>
                        <a:rPr lang="uk-UA" baseline="0" dirty="0" smtClean="0"/>
                        <a:t> би я був батьком…”</a:t>
                      </a:r>
                    </a:p>
                    <a:p>
                      <a:r>
                        <a:rPr lang="uk-UA" baseline="0" dirty="0" err="1" smtClean="0"/>
                        <a:t>“Якою</a:t>
                      </a:r>
                      <a:r>
                        <a:rPr lang="uk-UA" baseline="0" dirty="0" smtClean="0"/>
                        <a:t> б я була </a:t>
                      </a:r>
                      <a:r>
                        <a:rPr lang="uk-UA" baseline="0" dirty="0" err="1" smtClean="0"/>
                        <a:t>матір”ю</a:t>
                      </a:r>
                      <a:r>
                        <a:rPr lang="uk-UA" baseline="0" dirty="0" smtClean="0"/>
                        <a:t>…”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БАТЬКІВСЬКІ ЗБОРИ:</a:t>
                      </a:r>
                    </a:p>
                    <a:p>
                      <a:r>
                        <a:rPr lang="uk-UA" baseline="0" dirty="0" err="1" smtClean="0"/>
                        <a:t>“Родина</a:t>
                      </a:r>
                      <a:r>
                        <a:rPr lang="uk-UA" baseline="0" dirty="0" smtClean="0"/>
                        <a:t>: ми і наші </a:t>
                      </a:r>
                      <a:r>
                        <a:rPr lang="uk-UA" baseline="0" dirty="0" err="1" smtClean="0"/>
                        <a:t>діти”</a:t>
                      </a:r>
                      <a:endParaRPr lang="uk-UA" baseline="0" dirty="0" smtClean="0"/>
                    </a:p>
                    <a:p>
                      <a:r>
                        <a:rPr lang="uk-UA" baseline="0" dirty="0" err="1" smtClean="0"/>
                        <a:t>“Родина”</a:t>
                      </a:r>
                      <a:r>
                        <a:rPr lang="uk-UA" baseline="0" dirty="0" smtClean="0"/>
                        <a:t> – школа </a:t>
                      </a:r>
                      <a:r>
                        <a:rPr lang="uk-UA" baseline="0" dirty="0" err="1" smtClean="0"/>
                        <a:t>любові”</a:t>
                      </a:r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ТРЕНІНГ ДЛЯ БАЛЬКІВ:</a:t>
                      </a:r>
                    </a:p>
                    <a:p>
                      <a:r>
                        <a:rPr lang="uk-UA" baseline="0" dirty="0" err="1" smtClean="0"/>
                        <a:t>“Мистецтво</a:t>
                      </a:r>
                      <a:r>
                        <a:rPr lang="uk-UA" baseline="0" dirty="0" smtClean="0"/>
                        <a:t> бути </a:t>
                      </a:r>
                      <a:r>
                        <a:rPr lang="uk-UA" baseline="0" dirty="0" err="1" smtClean="0"/>
                        <a:t>батьками”</a:t>
                      </a:r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КОНКУРС МАЛЮНКІВ</a:t>
                      </a:r>
                    </a:p>
                    <a:p>
                      <a:r>
                        <a:rPr lang="uk-UA" baseline="0" dirty="0" err="1" smtClean="0"/>
                        <a:t>“Моя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сім”я</a:t>
                      </a:r>
                      <a:r>
                        <a:rPr lang="uk-UA" baseline="0" dirty="0" smtClean="0"/>
                        <a:t> – найкраща в </a:t>
                      </a:r>
                      <a:r>
                        <a:rPr lang="uk-UA" baseline="0" dirty="0" err="1" smtClean="0"/>
                        <a:t>світі”</a:t>
                      </a:r>
                      <a:endParaRPr lang="uk-UA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Протягом </a:t>
                      </a:r>
                    </a:p>
                    <a:p>
                      <a:r>
                        <a:rPr lang="uk-UA" dirty="0" smtClean="0"/>
                        <a:t>Етапу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Протягом</a:t>
                      </a:r>
                      <a:r>
                        <a:rPr lang="uk-UA" baseline="0" dirty="0" smtClean="0"/>
                        <a:t> етапу</a:t>
                      </a:r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Грудень  лютий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Січень</a:t>
                      </a:r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Протягом етапу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Кл. керівник,</a:t>
                      </a:r>
                    </a:p>
                    <a:p>
                      <a:r>
                        <a:rPr lang="uk-UA" dirty="0" smtClean="0"/>
                        <a:t>Вчителі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Вчителі, </a:t>
                      </a:r>
                      <a:r>
                        <a:rPr lang="uk-UA" dirty="0" err="1" smtClean="0"/>
                        <a:t>вчит</a:t>
                      </a:r>
                      <a:r>
                        <a:rPr lang="uk-UA" dirty="0" smtClean="0"/>
                        <a:t>. </a:t>
                      </a:r>
                      <a:r>
                        <a:rPr lang="uk-UA" dirty="0" err="1" smtClean="0"/>
                        <a:t>Укр.мови</a:t>
                      </a:r>
                      <a:r>
                        <a:rPr lang="uk-UA" dirty="0" smtClean="0"/>
                        <a:t>,</a:t>
                      </a:r>
                      <a:r>
                        <a:rPr lang="uk-UA" baseline="0" dirty="0" smtClean="0"/>
                        <a:t> учні</a:t>
                      </a:r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Вчителі, батьки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Практичний психолог, </a:t>
                      </a:r>
                      <a:r>
                        <a:rPr lang="uk-UA" baseline="0" dirty="0" err="1" smtClean="0"/>
                        <a:t>священник</a:t>
                      </a:r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Учні 1-11кл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Папір,</a:t>
                      </a:r>
                      <a:r>
                        <a:rPr lang="uk-UA" baseline="0" dirty="0" smtClean="0"/>
                        <a:t> плакат, </a:t>
                      </a:r>
                      <a:r>
                        <a:rPr lang="uk-UA" baseline="0" dirty="0" err="1" smtClean="0"/>
                        <a:t>фломачтери</a:t>
                      </a:r>
                      <a:r>
                        <a:rPr lang="uk-UA" baseline="0" dirty="0" smtClean="0"/>
                        <a:t>, маркери</a:t>
                      </a:r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Папір, ручки</a:t>
                      </a:r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Папір, ручки, книги з домашніх бібліотек учнів.</a:t>
                      </a:r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Ватман, олівці, папір, маркери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166"/>
                <a:gridCol w="2786082"/>
                <a:gridCol w="1643074"/>
                <a:gridCol w="1714512"/>
                <a:gridCol w="1500166"/>
              </a:tblGrid>
              <a:tr h="685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БАТЬКІВСЬКИЙ</a:t>
                      </a:r>
                      <a:r>
                        <a:rPr lang="uk-UA" baseline="0" dirty="0" smtClean="0"/>
                        <a:t> ЛЕКТОРІІЙ:</a:t>
                      </a:r>
                    </a:p>
                    <a:p>
                      <a:r>
                        <a:rPr lang="uk-UA" baseline="0" dirty="0" err="1" smtClean="0"/>
                        <a:t>“Сутність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подружжя”</a:t>
                      </a:r>
                      <a:r>
                        <a:rPr lang="uk-UA" baseline="0" dirty="0" smtClean="0"/>
                        <a:t>,</a:t>
                      </a:r>
                    </a:p>
                    <a:p>
                      <a:r>
                        <a:rPr lang="uk-UA" baseline="0" dirty="0" err="1" smtClean="0"/>
                        <a:t>“Цінність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подружжя”</a:t>
                      </a:r>
                      <a:endParaRPr lang="uk-UA" baseline="0" dirty="0" smtClean="0"/>
                    </a:p>
                    <a:p>
                      <a:r>
                        <a:rPr lang="uk-UA" baseline="0" dirty="0" err="1" smtClean="0"/>
                        <a:t>“Розуми</a:t>
                      </a:r>
                      <a:r>
                        <a:rPr lang="uk-UA" baseline="0" dirty="0" smtClean="0"/>
                        <a:t> про спільноту </a:t>
                      </a:r>
                      <a:r>
                        <a:rPr lang="uk-UA" baseline="0" dirty="0" err="1" smtClean="0"/>
                        <a:t>подружжя”</a:t>
                      </a:r>
                      <a:endParaRPr lang="uk-UA" baseline="0" dirty="0" smtClean="0"/>
                    </a:p>
                    <a:p>
                      <a:r>
                        <a:rPr lang="uk-UA" baseline="0" dirty="0" err="1" smtClean="0"/>
                        <a:t>“Вчення</a:t>
                      </a:r>
                      <a:r>
                        <a:rPr lang="uk-UA" baseline="0" dirty="0" smtClean="0"/>
                        <a:t> святих про </a:t>
                      </a:r>
                      <a:r>
                        <a:rPr lang="uk-UA" baseline="0" dirty="0" err="1" smtClean="0"/>
                        <a:t>сім”ю”</a:t>
                      </a:r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ВИСТАВКА НАУКОВО – МЕТОДИЧНОЇ ЛІТЕРАТУРИ З ДАНОЇ ПРОБЛЕМАТИКИ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УЧНІВСЬКИЙ ЛЕКТОРІЙ</a:t>
                      </a:r>
                    </a:p>
                    <a:p>
                      <a:r>
                        <a:rPr lang="uk-UA" baseline="0" dirty="0" err="1" smtClean="0"/>
                        <a:t>“Збережи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житя</a:t>
                      </a:r>
                      <a:r>
                        <a:rPr lang="uk-UA" baseline="0" dirty="0" smtClean="0"/>
                        <a:t> для </a:t>
                      </a:r>
                      <a:r>
                        <a:rPr lang="uk-UA" baseline="0" dirty="0" err="1" smtClean="0"/>
                        <a:t>майбутнього”</a:t>
                      </a:r>
                      <a:r>
                        <a:rPr lang="uk-UA" baseline="0" dirty="0" smtClean="0"/>
                        <a:t> (зустрічі з лікарями, духовенством, науковцями);</a:t>
                      </a:r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Акція </a:t>
                      </a:r>
                      <a:r>
                        <a:rPr lang="uk-UA" baseline="0" dirty="0" err="1" smtClean="0"/>
                        <a:t>“Милосердя”</a:t>
                      </a:r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(психологічна та матеріальна допомога </a:t>
                      </a:r>
                      <a:r>
                        <a:rPr lang="uk-UA" baseline="0" dirty="0" err="1" smtClean="0"/>
                        <a:t>сім”ям</a:t>
                      </a:r>
                      <a:r>
                        <a:rPr lang="uk-UA" baseline="0" dirty="0" smtClean="0"/>
                        <a:t>, що потребують такої допомоги).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Листопад, січень березень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Протягом етапу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Протягом</a:t>
                      </a:r>
                      <a:r>
                        <a:rPr lang="uk-UA" baseline="0" dirty="0" smtClean="0"/>
                        <a:t> грудня</a:t>
                      </a:r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12-17.12.11</a:t>
                      </a:r>
                    </a:p>
                    <a:p>
                      <a:r>
                        <a:rPr lang="uk-UA" baseline="0" dirty="0" smtClean="0"/>
                        <a:t>26.03  - 13.04.12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Лікарі, </a:t>
                      </a:r>
                      <a:r>
                        <a:rPr lang="uk-UA" dirty="0" err="1" smtClean="0"/>
                        <a:t>дужовенсво</a:t>
                      </a:r>
                      <a:r>
                        <a:rPr lang="uk-UA" dirty="0" smtClean="0"/>
                        <a:t>,</a:t>
                      </a:r>
                      <a:r>
                        <a:rPr lang="uk-UA" baseline="0" dirty="0" smtClean="0"/>
                        <a:t> науковці</a:t>
                      </a:r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err="1" smtClean="0"/>
                        <a:t>“Група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Духовності”</a:t>
                      </a:r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err="1" smtClean="0"/>
                        <a:t>“Група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Духовності”</a:t>
                      </a:r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Вчителі, учні, меценати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Книги, </a:t>
                      </a:r>
                      <a:r>
                        <a:rPr lang="uk-UA" dirty="0" err="1" smtClean="0"/>
                        <a:t>ауді</a:t>
                      </a:r>
                      <a:r>
                        <a:rPr lang="uk-UA" dirty="0" smtClean="0"/>
                        <a:t> та відео матеріали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Природні матеріали,</a:t>
                      </a:r>
                      <a:r>
                        <a:rPr lang="uk-UA" baseline="0" dirty="0" smtClean="0"/>
                        <a:t> аудіо та відео матеріали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2400" y="0"/>
          <a:ext cx="89916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8320"/>
                <a:gridCol w="1906900"/>
                <a:gridCol w="1689740"/>
                <a:gridCol w="1798320"/>
                <a:gridCol w="1798320"/>
              </a:tblGrid>
              <a:tr h="6858000">
                <a:tc>
                  <a:txBody>
                    <a:bodyPr/>
                    <a:lstStyle/>
                    <a:p>
                      <a:r>
                        <a:rPr lang="uk-UA" dirty="0" smtClean="0"/>
                        <a:t>Узагальнюючий</a:t>
                      </a:r>
                    </a:p>
                    <a:p>
                      <a:r>
                        <a:rPr lang="uk-UA" dirty="0" smtClean="0"/>
                        <a:t>01.05 – 25.05.2012р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Провести моніторинг рівня особистісного ставлення учнів до родинних цінностей;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Загальношкільне</a:t>
                      </a:r>
                    </a:p>
                    <a:p>
                      <a:r>
                        <a:rPr lang="uk-UA" dirty="0" smtClean="0"/>
                        <a:t>свято  </a:t>
                      </a:r>
                      <a:r>
                        <a:rPr lang="uk-UA" dirty="0" err="1" smtClean="0"/>
                        <a:t>“Фестиваль</a:t>
                      </a:r>
                      <a:r>
                        <a:rPr lang="uk-UA" baseline="0" dirty="0" smtClean="0"/>
                        <a:t> шкільних </a:t>
                      </a:r>
                      <a:r>
                        <a:rPr lang="uk-UA" baseline="0" dirty="0" err="1" smtClean="0"/>
                        <a:t>родин”</a:t>
                      </a:r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Загальношкільна конференція на тему </a:t>
                      </a:r>
                      <a:r>
                        <a:rPr lang="uk-UA" baseline="0" dirty="0" err="1" smtClean="0"/>
                        <a:t>“Сім”я</a:t>
                      </a:r>
                      <a:r>
                        <a:rPr lang="uk-UA" baseline="0" dirty="0" smtClean="0"/>
                        <a:t> – погляд </a:t>
                      </a:r>
                      <a:r>
                        <a:rPr lang="uk-UA" baseline="0" dirty="0" err="1" smtClean="0"/>
                        <a:t>сучасностя”</a:t>
                      </a:r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smtClean="0"/>
                        <a:t>Підготовка та показ мультимедійної презентації проекту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До</a:t>
                      </a:r>
                    </a:p>
                    <a:p>
                      <a:r>
                        <a:rPr lang="uk-UA" dirty="0" smtClean="0"/>
                        <a:t>04.05.2012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23.05.2012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         До</a:t>
                      </a:r>
                    </a:p>
                    <a:p>
                      <a:r>
                        <a:rPr lang="uk-UA" dirty="0" smtClean="0"/>
                        <a:t>15.05.2012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15.02.2012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Практ.психолог</a:t>
                      </a:r>
                      <a:r>
                        <a:rPr lang="uk-UA" dirty="0" smtClean="0"/>
                        <a:t>, учні 1 – 11 класів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err="1" smtClean="0"/>
                        <a:t>“Група</a:t>
                      </a:r>
                      <a:r>
                        <a:rPr lang="uk-UA" dirty="0" smtClean="0"/>
                        <a:t> </a:t>
                      </a:r>
                      <a:r>
                        <a:rPr lang="uk-UA" dirty="0" err="1" smtClean="0"/>
                        <a:t>Духовності”</a:t>
                      </a:r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Учні, батьки, вчителі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“Група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Духовності”</a:t>
                      </a:r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endParaRPr lang="uk-UA" baseline="0" dirty="0" smtClean="0"/>
                    </a:p>
                    <a:p>
                      <a:r>
                        <a:rPr lang="uk-UA" baseline="0" dirty="0" err="1" smtClean="0"/>
                        <a:t>“Група</a:t>
                      </a:r>
                      <a:r>
                        <a:rPr lang="uk-UA" baseline="0" dirty="0" smtClean="0"/>
                        <a:t> </a:t>
                      </a:r>
                      <a:r>
                        <a:rPr lang="uk-UA" baseline="0" dirty="0" err="1" smtClean="0"/>
                        <a:t>Творчості”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Папір, ручки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Папір, ручки, кольоровий папір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err="1" smtClean="0"/>
                        <a:t>Фоторгафії</a:t>
                      </a:r>
                      <a:r>
                        <a:rPr lang="uk-UA" dirty="0" smtClean="0"/>
                        <a:t>, папір, ватман, фломастери</a:t>
                      </a:r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r>
                        <a:rPr lang="uk-UA" dirty="0" err="1" smtClean="0"/>
                        <a:t>Мультимедія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0"/>
            <a:ext cx="2552688" cy="795358"/>
          </a:xfrm>
        </p:spPr>
        <p:txBody>
          <a:bodyPr/>
          <a:lstStyle/>
          <a:p>
            <a:r>
              <a:rPr lang="uk-UA" dirty="0" smtClean="0"/>
              <a:t>Кошторис</a:t>
            </a:r>
            <a:endParaRPr lang="uk-UA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2845" y="785794"/>
          <a:ext cx="8758238" cy="5786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5300"/>
                <a:gridCol w="2850858"/>
                <a:gridCol w="1737360"/>
                <a:gridCol w="1737360"/>
                <a:gridCol w="1737360"/>
              </a:tblGrid>
              <a:tr h="678226">
                <a:tc>
                  <a:txBody>
                    <a:bodyPr/>
                    <a:lstStyle/>
                    <a:p>
                      <a:r>
                        <a:rPr lang="uk-UA" dirty="0" smtClean="0"/>
                        <a:t>№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Назва використаних матеріалів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Кількість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Ціна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Сума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r>
                        <a:rPr lang="uk-UA" dirty="0" smtClean="0"/>
                        <a:t>1.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Канцтовари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папір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2п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34грн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68грн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ватман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3грн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15грн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маркери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4грн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40грн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фломастери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3п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9грн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27грн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ручки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20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0.75грн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15грн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Кольоровий</a:t>
                      </a:r>
                      <a:r>
                        <a:rPr lang="uk-UA" baseline="0" dirty="0" smtClean="0"/>
                        <a:t> папір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5п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12грн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60грн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клей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5грн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25грн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r>
                        <a:rPr lang="uk-UA" dirty="0" smtClean="0"/>
                        <a:t>2.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Фотографії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30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1.30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39грн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r>
                        <a:rPr lang="uk-UA" dirty="0" smtClean="0"/>
                        <a:t>3.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Аудіодиск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6грн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r>
                        <a:rPr lang="uk-UA" dirty="0" smtClean="0"/>
                        <a:t>4.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Транспортні</a:t>
                      </a:r>
                      <a:r>
                        <a:rPr lang="uk-UA" baseline="0" dirty="0" smtClean="0"/>
                        <a:t> витрати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20грн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r>
                        <a:rPr lang="uk-UA" dirty="0" smtClean="0"/>
                        <a:t>5.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Друковані матеріали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20грн</a:t>
                      </a:r>
                      <a:endParaRPr lang="uk-UA" dirty="0"/>
                    </a:p>
                  </a:txBody>
                  <a:tcPr/>
                </a:tc>
              </a:tr>
              <a:tr h="392941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ВСЬОГО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335грн 00 </a:t>
                      </a:r>
                      <a:r>
                        <a:rPr lang="uk-UA" dirty="0" err="1" smtClean="0"/>
                        <a:t>коп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Вертикальный свиток 14"/>
          <p:cNvSpPr/>
          <p:nvPr/>
        </p:nvSpPr>
        <p:spPr>
          <a:xfrm>
            <a:off x="1643042" y="642918"/>
            <a:ext cx="5643602" cy="600076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Тема:</a:t>
            </a:r>
          </a:p>
          <a:p>
            <a:pPr algn="ctr"/>
            <a:r>
              <a:rPr lang="uk-UA" sz="2800" dirty="0" smtClean="0"/>
              <a:t>Батько і мати – два сонця гарячих…</a:t>
            </a:r>
          </a:p>
          <a:p>
            <a:pPr algn="ctr"/>
            <a:endParaRPr lang="uk-UA" sz="2800" dirty="0"/>
          </a:p>
          <a:p>
            <a:pPr algn="ctr"/>
            <a:r>
              <a:rPr lang="uk-UA" sz="2800" dirty="0" smtClean="0"/>
              <a:t>Автор: </a:t>
            </a:r>
          </a:p>
          <a:p>
            <a:pPr algn="ctr"/>
            <a:r>
              <a:rPr lang="uk-UA" sz="2800" dirty="0" smtClean="0"/>
              <a:t>Гладка Оксана</a:t>
            </a:r>
          </a:p>
          <a:p>
            <a:pPr algn="ctr"/>
            <a:endParaRPr lang="uk-UA" sz="2800" dirty="0" smtClean="0"/>
          </a:p>
          <a:p>
            <a:pPr algn="ctr"/>
            <a:endParaRPr lang="uk-UA" sz="2800" dirty="0"/>
          </a:p>
          <a:p>
            <a:pPr algn="ctr"/>
            <a:r>
              <a:rPr lang="uk-UA" sz="2800" dirty="0" smtClean="0"/>
              <a:t>Учасники:</a:t>
            </a:r>
          </a:p>
          <a:p>
            <a:pPr algn="ctr"/>
            <a:r>
              <a:rPr lang="uk-UA" sz="2800" dirty="0" smtClean="0"/>
              <a:t>Учні 10 класу</a:t>
            </a:r>
          </a:p>
          <a:p>
            <a:pPr algn="ctr"/>
            <a:endParaRPr lang="uk-UA" sz="2800" dirty="0"/>
          </a:p>
          <a:p>
            <a:pPr algn="ctr"/>
            <a:endParaRPr lang="uk-UA" sz="2800" dirty="0" smtClean="0"/>
          </a:p>
          <a:p>
            <a:pPr algn="ctr"/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2285992"/>
            <a:ext cx="1981184" cy="79535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Т</a:t>
            </a:r>
            <a:r>
              <a:rPr lang="uk-UA" sz="2000" dirty="0" smtClean="0"/>
              <a:t>ип проекту:</a:t>
            </a: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8715436" cy="6097599"/>
          </a:xfrm>
        </p:spPr>
        <p:txBody>
          <a:bodyPr/>
          <a:lstStyle/>
          <a:p>
            <a:r>
              <a:rPr lang="uk-UA" dirty="0" smtClean="0"/>
              <a:t>       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sz="2800" dirty="0" smtClean="0"/>
              <a:t>Дослідницький</a:t>
            </a:r>
            <a:r>
              <a:rPr lang="uk-UA" sz="2000" dirty="0" smtClean="0"/>
              <a:t>                                                                        ТВОРЧИЙ, </a:t>
            </a:r>
          </a:p>
          <a:p>
            <a:pPr>
              <a:buNone/>
            </a:pPr>
            <a:r>
              <a:rPr lang="uk-UA" sz="2000" dirty="0" smtClean="0"/>
              <a:t>                                                                                                             ВИХОВНИЙ</a:t>
            </a:r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                                                            ГРУПОВИЙ</a:t>
            </a:r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r>
              <a:rPr lang="uk-UA" sz="2000" dirty="0" smtClean="0"/>
              <a:t> </a:t>
            </a:r>
            <a:endParaRPr lang="uk-UA" dirty="0" smtClean="0"/>
          </a:p>
        </p:txBody>
      </p:sp>
      <p:sp>
        <p:nvSpPr>
          <p:cNvPr id="20" name="Стрелка вверх 19"/>
          <p:cNvSpPr/>
          <p:nvPr/>
        </p:nvSpPr>
        <p:spPr>
          <a:xfrm>
            <a:off x="4500562" y="1285860"/>
            <a:ext cx="642942" cy="9286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Стрелка вниз 20"/>
          <p:cNvSpPr/>
          <p:nvPr/>
        </p:nvSpPr>
        <p:spPr>
          <a:xfrm>
            <a:off x="4500562" y="3214686"/>
            <a:ext cx="642942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Стрелка вправо 21"/>
          <p:cNvSpPr/>
          <p:nvPr/>
        </p:nvSpPr>
        <p:spPr>
          <a:xfrm>
            <a:off x="6072198" y="2357430"/>
            <a:ext cx="1071570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Стрелка влево 22"/>
          <p:cNvSpPr/>
          <p:nvPr/>
        </p:nvSpPr>
        <p:spPr>
          <a:xfrm>
            <a:off x="2857488" y="2357430"/>
            <a:ext cx="1000132" cy="6429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3714744" y="785794"/>
            <a:ext cx="57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ДОВГОТРИВАЛИЙ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Актуальність проблеми: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5018110"/>
          </a:xfrm>
        </p:spPr>
        <p:txBody>
          <a:bodyPr>
            <a:normAutofit fontScale="92500" lnSpcReduction="10000"/>
          </a:bodyPr>
          <a:lstStyle/>
          <a:p>
            <a:r>
              <a:rPr lang="uk-UA" sz="2000" dirty="0" smtClean="0"/>
              <a:t>У наші дні ми довідуємося про швидкий занепад суспільства, і зокрема родинного життя. Загальна криза, яку переживає суспільство – моральний та духовний занепад – негативно впливає на стан родинного життя, руйнує авторитет батьків, породжує </a:t>
            </a:r>
            <a:r>
              <a:rPr lang="uk-UA" sz="2000" dirty="0" err="1" smtClean="0"/>
              <a:t>недовір</a:t>
            </a:r>
            <a:r>
              <a:rPr lang="en-US" sz="2000" dirty="0" smtClean="0"/>
              <a:t>”</a:t>
            </a:r>
            <a:r>
              <a:rPr lang="uk-UA" sz="2000" dirty="0" smtClean="0"/>
              <a:t>я  між членами сім</a:t>
            </a:r>
            <a:r>
              <a:rPr lang="en-US" sz="2000" dirty="0" smtClean="0"/>
              <a:t>”</a:t>
            </a:r>
            <a:r>
              <a:rPr lang="uk-UA" sz="2000" dirty="0" smtClean="0"/>
              <a:t>ї.</a:t>
            </a:r>
          </a:p>
          <a:p>
            <a:r>
              <a:rPr lang="uk-UA" sz="2000" dirty="0" smtClean="0"/>
              <a:t>   Родина, яка повинна бути непохитною основою суспільства і будувати міцне високоморальне суспільство, піддалася моральному і духовному занепаду.</a:t>
            </a:r>
          </a:p>
          <a:p>
            <a:r>
              <a:rPr lang="uk-UA" sz="2000" dirty="0" smtClean="0"/>
              <a:t>    Зараз потрібні християнські родини – батьки і матері, сини і дочки – які в покорі й тиші проводили б християнське родинне життя. Тоді таке зразкове життя стане прикладом для багатьох родин у світі. </a:t>
            </a:r>
          </a:p>
          <a:p>
            <a:r>
              <a:rPr lang="uk-UA" sz="2000" dirty="0" smtClean="0"/>
              <a:t>    Соціальні умови, що склалися у нашій державі протягом останніх двох десятиліть призвели до деформації системи цінностей у доволі значної кількості громадян України. Знецінюється одвічне: любов, сім</a:t>
            </a:r>
            <a:r>
              <a:rPr lang="en-US" sz="2000" dirty="0" smtClean="0"/>
              <a:t>’</a:t>
            </a:r>
            <a:r>
              <a:rPr lang="uk-UA" sz="2000" dirty="0" smtClean="0"/>
              <a:t>я, культурні цінності. Зниження рівня суспільної та особистої моралі, раннє статеве життя ведуть до формування особистості, котра не здатна створити міцну сім</a:t>
            </a:r>
            <a:r>
              <a:rPr lang="en-US" sz="2000" dirty="0" smtClean="0"/>
              <a:t>”</a:t>
            </a:r>
            <a:r>
              <a:rPr lang="uk-UA" sz="2000" dirty="0" smtClean="0"/>
              <a:t>ю, народити та виховати дітей.</a:t>
            </a:r>
          </a:p>
          <a:p>
            <a:r>
              <a:rPr lang="uk-UA" sz="2000" dirty="0" smtClean="0"/>
              <a:t>Згідно даних соціологічних досліджень близько 4 тисячі дівчат у віці 13 – 14 років вступають у статеві стосунки і народжують дітей.</a:t>
            </a:r>
          </a:p>
          <a:p>
            <a:endParaRPr lang="uk-UA" sz="2000" dirty="0" smtClean="0"/>
          </a:p>
          <a:p>
            <a:pPr>
              <a:buNone/>
            </a:pP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8991600" cy="6080125"/>
          </a:xfrm>
        </p:spPr>
        <p:txBody>
          <a:bodyPr/>
          <a:lstStyle/>
          <a:p>
            <a:r>
              <a:rPr lang="uk-UA" dirty="0" smtClean="0"/>
              <a:t>  </a:t>
            </a:r>
            <a:r>
              <a:rPr lang="uk-UA" sz="2000" dirty="0" smtClean="0"/>
              <a:t>Згідно з даними соціологічного дослідження </a:t>
            </a:r>
            <a:r>
              <a:rPr lang="uk-UA" sz="2000" dirty="0" err="1" smtClean="0"/>
              <a:t>“Молодь</a:t>
            </a:r>
            <a:r>
              <a:rPr lang="uk-UA" sz="2000" dirty="0" smtClean="0"/>
              <a:t> на порозі самостійного </a:t>
            </a:r>
            <a:r>
              <a:rPr lang="uk-UA" sz="2000" dirty="0" err="1" smtClean="0"/>
              <a:t>життя”</a:t>
            </a:r>
            <a:r>
              <a:rPr lang="uk-UA" sz="2000" dirty="0" smtClean="0"/>
              <a:t> проведеного Державним інститутом проблем сім</a:t>
            </a:r>
            <a:r>
              <a:rPr lang="en-US" sz="2000" dirty="0" smtClean="0"/>
              <a:t>”</a:t>
            </a:r>
            <a:r>
              <a:rPr lang="uk-UA" sz="2000" dirty="0" smtClean="0"/>
              <a:t>ї та молоді найактивніше серед цінностей життя української молоді сповідується культ грошей – 44,9%, для 67,4% респондентів гроші виступають головною передумовою успіху. Як стверджую кожен другий підліток віком 10 – 15 років (51,5%), найбільше у житті їм не вистачає грошей та можливостей проводити вільний час на власний розсуд.</a:t>
            </a:r>
          </a:p>
          <a:p>
            <a:r>
              <a:rPr lang="uk-UA" sz="2000" dirty="0" smtClean="0"/>
              <a:t>  Діти, які виростають у неблагополучних сім</a:t>
            </a:r>
            <a:r>
              <a:rPr lang="en-US" sz="2000" dirty="0" smtClean="0"/>
              <a:t>”</a:t>
            </a:r>
            <a:r>
              <a:rPr lang="uk-UA" sz="2000" dirty="0" err="1" smtClean="0"/>
              <a:t>ях</a:t>
            </a:r>
            <a:r>
              <a:rPr lang="uk-UA" sz="2000" dirty="0" smtClean="0"/>
              <a:t>  недостатньо зрілі, агресивні.</a:t>
            </a:r>
          </a:p>
          <a:p>
            <a:r>
              <a:rPr lang="uk-UA" sz="2000" dirty="0" smtClean="0"/>
              <a:t>  Найбільш злободенними соціальними проблемами українських сімей сьогодні є безробіття, масовий виїзд наших </a:t>
            </a:r>
            <a:r>
              <a:rPr lang="uk-UA" sz="2000" dirty="0" err="1" smtClean="0"/>
              <a:t>громадянна</a:t>
            </a:r>
            <a:r>
              <a:rPr lang="uk-UA" sz="2000" dirty="0" smtClean="0"/>
              <a:t> заробітки до інших країн, алкоголізм, велика кількість розлучень, брак уваги з боку держави. Саме ці проблеми є загрозою існування сім</a:t>
            </a:r>
            <a:r>
              <a:rPr lang="en-US" sz="2000" dirty="0" smtClean="0"/>
              <a:t>”</a:t>
            </a:r>
            <a:r>
              <a:rPr lang="uk-UA" sz="2000" dirty="0" smtClean="0"/>
              <a:t>ї.</a:t>
            </a:r>
          </a:p>
          <a:p>
            <a:r>
              <a:rPr lang="uk-UA" sz="2000" dirty="0" smtClean="0"/>
              <a:t>   У </a:t>
            </a:r>
            <a:r>
              <a:rPr lang="uk-UA" sz="2000" dirty="0" err="1" smtClean="0"/>
              <a:t>сім”ї</a:t>
            </a:r>
            <a:r>
              <a:rPr lang="uk-UA" sz="2000" dirty="0" smtClean="0"/>
              <a:t> шліфуються найтонші грані людини – громадянина, людини – трудівника, людини – культурної особистості. Із </a:t>
            </a:r>
            <a:r>
              <a:rPr lang="uk-UA" sz="2000" dirty="0" err="1" smtClean="0"/>
              <a:t>сім”ї</a:t>
            </a:r>
            <a:r>
              <a:rPr lang="uk-UA" sz="2000" dirty="0" smtClean="0"/>
              <a:t> починається суспільне виховання. </a:t>
            </a:r>
          </a:p>
          <a:p>
            <a:r>
              <a:rPr lang="uk-UA" sz="2000" dirty="0" smtClean="0"/>
              <a:t>   Автор проекту покладає надію на зміни у ставленні учнів до </a:t>
            </a:r>
            <a:r>
              <a:rPr lang="uk-UA" sz="2000" dirty="0" err="1" smtClean="0"/>
              <a:t>сім”ї</a:t>
            </a:r>
            <a:r>
              <a:rPr lang="uk-UA" sz="2000" dirty="0" smtClean="0"/>
              <a:t> через формування спільних родинних цінностей, якостей доброзичливості, любові, здатності прощати та просити пробачення.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924253">
            <a:off x="304800" y="457200"/>
            <a:ext cx="8686800" cy="838200"/>
          </a:xfrm>
        </p:spPr>
        <p:txBody>
          <a:bodyPr/>
          <a:lstStyle/>
          <a:p>
            <a:r>
              <a:rPr lang="uk-UA" dirty="0" smtClean="0"/>
              <a:t>Мета: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0841502">
            <a:off x="389966" y="1436334"/>
            <a:ext cx="8686800" cy="4525963"/>
          </a:xfrm>
        </p:spPr>
        <p:txBody>
          <a:bodyPr/>
          <a:lstStyle/>
          <a:p>
            <a:r>
              <a:rPr lang="uk-UA" dirty="0" smtClean="0"/>
              <a:t>Сформувати ціннісне ставлення учнів до себе і людей, спільних      родинних цінностей, якостей  доброзичливості, любові, здатності прощати</a:t>
            </a:r>
          </a:p>
          <a:p>
            <a:r>
              <a:rPr lang="uk-UA" dirty="0" smtClean="0"/>
              <a:t>та просити пробачення, через усвідомлення значення сім’ї в своєму житті 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              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                          ЗАВДАННЯ</a:t>
            </a:r>
            <a:endParaRPr lang="uk-UA" dirty="0"/>
          </a:p>
        </p:txBody>
      </p:sp>
      <p:sp>
        <p:nvSpPr>
          <p:cNvPr id="13" name="Выноска со стрелкой вправо 12"/>
          <p:cNvSpPr/>
          <p:nvPr/>
        </p:nvSpPr>
        <p:spPr>
          <a:xfrm rot="18821336">
            <a:off x="1110253" y="4079716"/>
            <a:ext cx="3017673" cy="2385627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Залучити психолога до виявлення </a:t>
            </a:r>
            <a:r>
              <a:rPr lang="uk-UA" dirty="0" err="1" smtClean="0"/>
              <a:t>“проблемних</a:t>
            </a:r>
            <a:r>
              <a:rPr lang="uk-UA" dirty="0" smtClean="0"/>
              <a:t> </a:t>
            </a:r>
            <a:r>
              <a:rPr lang="uk-UA" dirty="0" err="1" smtClean="0"/>
              <a:t>сімей”</a:t>
            </a:r>
            <a:endParaRPr lang="uk-UA" dirty="0"/>
          </a:p>
        </p:txBody>
      </p:sp>
      <p:sp>
        <p:nvSpPr>
          <p:cNvPr id="14" name="Выноска со стрелкой вправо 13"/>
          <p:cNvSpPr/>
          <p:nvPr/>
        </p:nvSpPr>
        <p:spPr>
          <a:xfrm>
            <a:off x="0" y="2285992"/>
            <a:ext cx="2857488" cy="185738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Провести бесіди та анкетування серед  дітей</a:t>
            </a:r>
            <a:endParaRPr lang="uk-UA" dirty="0"/>
          </a:p>
        </p:txBody>
      </p:sp>
      <p:sp>
        <p:nvSpPr>
          <p:cNvPr id="15" name="Выноска со стрелкой вниз 14"/>
          <p:cNvSpPr/>
          <p:nvPr/>
        </p:nvSpPr>
        <p:spPr>
          <a:xfrm rot="19492756">
            <a:off x="1623480" y="76571"/>
            <a:ext cx="2074663" cy="2575333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Залучити до реалізації проекту вчителів, батьків</a:t>
            </a:r>
            <a:endParaRPr lang="uk-UA" dirty="0"/>
          </a:p>
        </p:txBody>
      </p:sp>
      <p:sp>
        <p:nvSpPr>
          <p:cNvPr id="16" name="Выноска со стрелкой вниз 15"/>
          <p:cNvSpPr/>
          <p:nvPr/>
        </p:nvSpPr>
        <p:spPr>
          <a:xfrm>
            <a:off x="3786182" y="-357214"/>
            <a:ext cx="2214578" cy="2714596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Організувати лекторій для батьків та учнів за участю духовенства, медика, психолога</a:t>
            </a:r>
            <a:endParaRPr lang="uk-UA" dirty="0"/>
          </a:p>
        </p:txBody>
      </p:sp>
      <p:sp>
        <p:nvSpPr>
          <p:cNvPr id="17" name="Выноска со стрелкой влево 16"/>
          <p:cNvSpPr/>
          <p:nvPr/>
        </p:nvSpPr>
        <p:spPr>
          <a:xfrm>
            <a:off x="5072066" y="1285860"/>
            <a:ext cx="3714776" cy="2714644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Створити виховний простір, який сприятиме розвитку особистості</a:t>
            </a:r>
            <a:endParaRPr lang="uk-UA" dirty="0"/>
          </a:p>
        </p:txBody>
      </p:sp>
      <p:sp>
        <p:nvSpPr>
          <p:cNvPr id="18" name="Выноска со стрелкой влево 17"/>
          <p:cNvSpPr/>
          <p:nvPr/>
        </p:nvSpPr>
        <p:spPr>
          <a:xfrm rot="1408879">
            <a:off x="4471052" y="4157415"/>
            <a:ext cx="3429024" cy="235743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Розвивати  пізнавальний інтерес до дослідницької </a:t>
            </a:r>
            <a:r>
              <a:rPr lang="uk-UA" dirty="0" err="1" smtClean="0"/>
              <a:t>діяльноті</a:t>
            </a:r>
            <a:endParaRPr lang="uk-U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54810" y="74711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6677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85728"/>
            <a:ext cx="3409944" cy="866796"/>
          </a:xfrm>
        </p:spPr>
        <p:txBody>
          <a:bodyPr/>
          <a:lstStyle/>
          <a:p>
            <a:r>
              <a:rPr lang="uk-UA" dirty="0" smtClean="0"/>
              <a:t>ОПИС ПРОЕКТУ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pPr lvl="0">
              <a:buNone/>
            </a:pPr>
            <a:r>
              <a:rPr lang="uk-UA" dirty="0" smtClean="0"/>
              <a:t> </a:t>
            </a:r>
          </a:p>
          <a:p>
            <a:pPr lvl="0">
              <a:buNone/>
            </a:pPr>
            <a:r>
              <a:rPr lang="uk-UA" sz="2000" dirty="0" smtClean="0"/>
              <a:t>Забезпечення інформаційним                       Проведення заходів щодо</a:t>
            </a:r>
          </a:p>
          <a:p>
            <a:pPr lvl="0">
              <a:buNone/>
            </a:pPr>
            <a:r>
              <a:rPr lang="uk-UA" sz="2000" dirty="0" smtClean="0"/>
              <a:t>та </a:t>
            </a:r>
            <a:r>
              <a:rPr lang="uk-UA" sz="2000" dirty="0" err="1" smtClean="0"/>
              <a:t>навчально</a:t>
            </a:r>
            <a:r>
              <a:rPr lang="uk-UA" sz="2000" dirty="0" smtClean="0"/>
              <a:t> – методичним                           підвищення ціннісного </a:t>
            </a:r>
          </a:p>
          <a:p>
            <a:pPr lvl="0">
              <a:buNone/>
            </a:pPr>
            <a:r>
              <a:rPr lang="uk-UA" sz="2000" dirty="0" smtClean="0"/>
              <a:t>матеріалом;                                                      ставлення дитини до </a:t>
            </a:r>
          </a:p>
          <a:p>
            <a:pPr>
              <a:buNone/>
            </a:pPr>
            <a:r>
              <a:rPr lang="uk-UA" sz="2000" dirty="0" smtClean="0"/>
              <a:t>                                                                            </a:t>
            </a:r>
            <a:r>
              <a:rPr lang="uk-UA" sz="2000" dirty="0" err="1" smtClean="0"/>
              <a:t>сім”ї</a:t>
            </a:r>
            <a:r>
              <a:rPr lang="uk-UA" sz="2000" dirty="0" smtClean="0"/>
              <a:t>, до родинних цінностей.</a:t>
            </a:r>
            <a:endParaRPr lang="uk-UA" sz="2000" dirty="0"/>
          </a:p>
        </p:txBody>
      </p:sp>
      <p:sp>
        <p:nvSpPr>
          <p:cNvPr id="7" name="Стрелка вниз 6"/>
          <p:cNvSpPr/>
          <p:nvPr/>
        </p:nvSpPr>
        <p:spPr>
          <a:xfrm rot="1132778">
            <a:off x="1667471" y="920959"/>
            <a:ext cx="808400" cy="24931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 rot="20411603">
            <a:off x="5243905" y="930627"/>
            <a:ext cx="857256" cy="24288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500098" y="2357405"/>
          <a:ext cx="8410604" cy="4500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048000" y="0"/>
          <a:ext cx="60960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2143140"/>
                <a:gridCol w="714380"/>
                <a:gridCol w="1785950"/>
                <a:gridCol w="881026"/>
              </a:tblGrid>
              <a:tr h="428604">
                <a:tc>
                  <a:txBody>
                    <a:bodyPr/>
                    <a:lstStyle/>
                    <a:p>
                      <a:r>
                        <a:rPr lang="uk-UA" dirty="0" smtClean="0"/>
                        <a:t>№</a:t>
                      </a:r>
                    </a:p>
                    <a:p>
                      <a:r>
                        <a:rPr lang="uk-UA" dirty="0" err="1" smtClean="0"/>
                        <a:t>з\п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Підтрика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Бал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Опір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Бал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Адміністрація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Адміністрація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</a:t>
                      </a:r>
                      <a:endParaRPr lang="uk-UA" dirty="0"/>
                    </a:p>
                  </a:txBody>
                  <a:tcPr/>
                </a:tc>
              </a:tr>
              <a:tr h="401304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Практичний психолог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Практичний психолог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Вчителі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Вчителі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Учні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Учні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mtClean="0"/>
                        <a:t>Всього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20690582">
            <a:off x="285720" y="428604"/>
            <a:ext cx="2571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Висновок: даний проект  має підтримку, яка є  більшою за опір, тому вважаємо його життєздатними в подальшому  впровадженні.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6488668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Підтримка         Опір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318</TotalTime>
  <Words>1136</Words>
  <Application>Microsoft Office PowerPoint</Application>
  <PresentationFormat>Экран (4:3)</PresentationFormat>
  <Paragraphs>373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“Батько і мати –                                                 ДВА СОНЦЯ ГАРЯЧИХ…”                        новосілківська зош 1-3 ступенів                                                       2012р</vt:lpstr>
      <vt:lpstr>Слайд 2</vt:lpstr>
      <vt:lpstr>Тип проекту:</vt:lpstr>
      <vt:lpstr>Актуальність проблеми:</vt:lpstr>
      <vt:lpstr>Слайд 5</vt:lpstr>
      <vt:lpstr>Мета:</vt:lpstr>
      <vt:lpstr>Слайд 7</vt:lpstr>
      <vt:lpstr>ОПИС ПРОЕКТУ</vt:lpstr>
      <vt:lpstr>Слайд 9</vt:lpstr>
      <vt:lpstr>План дії</vt:lpstr>
      <vt:lpstr>Слайд 11</vt:lpstr>
      <vt:lpstr>Слайд 12</vt:lpstr>
      <vt:lpstr>Слайд 13</vt:lpstr>
      <vt:lpstr>Кошторис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“Батько і мати –                                                 ДВА СОНЦЯ ГАРЯЧИХ…”                        новосілківська зош 1-3 ступенів                                                       2012р</dc:title>
  <dc:creator>okay</dc:creator>
  <cp:lastModifiedBy>okay</cp:lastModifiedBy>
  <cp:revision>40</cp:revision>
  <dcterms:created xsi:type="dcterms:W3CDTF">2012-02-08T15:32:59Z</dcterms:created>
  <dcterms:modified xsi:type="dcterms:W3CDTF">2012-02-12T17:04:28Z</dcterms:modified>
</cp:coreProperties>
</file>