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кут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Округлений прямокут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Округлений прямокут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Округлений прямокут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Прямокут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кут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Округлений прямокут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10.03.2011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onlandia.org.ua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\&#1056;&#1072;&#1073;&#1086;&#1095;&#1080;&#1081;%20&#1089;&#1090;&#1086;&#1083;\INHOPE_def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cromedia.com/go/getflashplayer" TargetMode="External"/><Relationship Id="rId3" Type="http://schemas.openxmlformats.org/officeDocument/2006/relationships/hyperlink" Target="http://onlandia.org.ua/Content/External/media/stories/ua/annin_uudet_kaverit.html" TargetMode="External"/><Relationship Id="rId7" Type="http://schemas.openxmlformats.org/officeDocument/2006/relationships/hyperlink" Target="http://www.microsoft.com/silverlight/get-started/install/default.aspx" TargetMode="External"/><Relationship Id="rId2" Type="http://schemas.openxmlformats.org/officeDocument/2006/relationships/hyperlink" Target="http://onlandia.org.ua/Content/External/media/stories/ua/loputon_tarin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nlandia.org.ua/Content/External/media/silverlight/ukr/lostcat/Start.html" TargetMode="External"/><Relationship Id="rId5" Type="http://schemas.openxmlformats.org/officeDocument/2006/relationships/hyperlink" Target="http://onlandia.org.ua/Content/External/media/stories/ua/solmuja_ja_sattumuksia.html" TargetMode="External"/><Relationship Id="rId4" Type="http://schemas.openxmlformats.org/officeDocument/2006/relationships/hyperlink" Target="http://onlandia.org.ua/Content/External/media/stories/ua/ryhma_rooma.html" TargetMode="External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jpeg"/><Relationship Id="rId7" Type="http://schemas.openxmlformats.org/officeDocument/2006/relationships/hyperlink" Target="http://skarga.ua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ssu.gov.ua/control/uk/index" TargetMode="External"/><Relationship Id="rId5" Type="http://schemas.openxmlformats.org/officeDocument/2006/relationships/hyperlink" Target="mailto:onlandia@live.com" TargetMode="External"/><Relationship Id="rId4" Type="http://schemas.openxmlformats.org/officeDocument/2006/relationships/hyperlink" Target="mailto:info@Lastrada.org.u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8 лютого</a:t>
            </a:r>
          </a:p>
          <a:p>
            <a:r>
              <a:rPr lang="uk-UA" dirty="0" smtClean="0"/>
              <a:t>другий вівторок лютого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День </a:t>
            </a:r>
            <a:r>
              <a:rPr lang="uk-UA" b="1" dirty="0" smtClean="0"/>
              <a:t>безпечного Інтернету</a:t>
            </a:r>
            <a:endParaRPr lang="uk-UA" b="1" dirty="0"/>
          </a:p>
        </p:txBody>
      </p:sp>
      <p:pic>
        <p:nvPicPr>
          <p:cNvPr id="5" name="Picture 4" descr="C:\Documents and Settings\Admin\Рабочий стол\LogoTop.uk-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15363">
            <a:off x="6593027" y="5474447"/>
            <a:ext cx="2400732" cy="767910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"/>
          </a:ln>
        </p:spPr>
      </p:pic>
      <p:sp>
        <p:nvSpPr>
          <p:cNvPr id="6" name="TextBox 5"/>
          <p:cNvSpPr txBox="1"/>
          <p:nvPr/>
        </p:nvSpPr>
        <p:spPr>
          <a:xfrm>
            <a:off x="2915816" y="6453336"/>
            <a:ext cx="36679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dirty="0" smtClean="0">
                <a:latin typeface="Courier New" pitchFamily="49" charset="0"/>
                <a:cs typeface="Courier New" pitchFamily="49" charset="0"/>
              </a:rPr>
              <a:t>Інформацію взято з сайту: 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  <a:hlinkClick r:id="rId3"/>
              </a:rPr>
              <a:t>onlandia.org.ua</a:t>
            </a:r>
            <a:endParaRPr lang="uk-UA" sz="11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Основи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безпеки</a:t>
            </a:r>
            <a:r>
              <a:rPr lang="ru-RU" b="1" dirty="0" smtClean="0">
                <a:solidFill>
                  <a:srgbClr val="002060"/>
                </a:solidFill>
              </a:rPr>
              <a:t> в </a:t>
            </a:r>
            <a:r>
              <a:rPr lang="ru-RU" b="1" dirty="0" err="1" smtClean="0">
                <a:solidFill>
                  <a:srgbClr val="002060"/>
                </a:solidFill>
              </a:rPr>
              <a:t>Інтернеті</a:t>
            </a:r>
            <a:r>
              <a:rPr lang="ru-RU" b="1" dirty="0" smtClean="0">
                <a:solidFill>
                  <a:srgbClr val="002060"/>
                </a:solidFill>
              </a:rPr>
              <a:t> для </a:t>
            </a:r>
            <a:r>
              <a:rPr lang="ru-RU" b="1" dirty="0" err="1" smtClean="0">
                <a:solidFill>
                  <a:srgbClr val="002060"/>
                </a:solidFill>
              </a:rPr>
              <a:t>підлітків</a:t>
            </a:r>
            <a:r>
              <a:rPr lang="ru-RU" b="1" dirty="0" smtClean="0">
                <a:solidFill>
                  <a:srgbClr val="002060"/>
                </a:solidFill>
              </a:rPr>
              <a:t> 15 — 18 </a:t>
            </a:r>
            <a:r>
              <a:rPr lang="ru-RU" b="1" dirty="0" err="1" smtClean="0">
                <a:solidFill>
                  <a:srgbClr val="002060"/>
                </a:solidFill>
              </a:rPr>
              <a:t>років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435280" cy="4572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dirty="0" smtClean="0">
                <a:solidFill>
                  <a:srgbClr val="002060"/>
                </a:solidFill>
              </a:rPr>
              <a:t>Що роблять в </a:t>
            </a:r>
            <a:r>
              <a:rPr lang="uk-UA" b="1" dirty="0" err="1" smtClean="0">
                <a:solidFill>
                  <a:srgbClr val="002060"/>
                </a:solidFill>
              </a:rPr>
              <a:t>онлайні</a:t>
            </a:r>
            <a:r>
              <a:rPr lang="uk-UA" b="1" dirty="0" smtClean="0">
                <a:solidFill>
                  <a:srgbClr val="002060"/>
                </a:solidFill>
              </a:rPr>
              <a:t> підлітки</a:t>
            </a:r>
          </a:p>
          <a:p>
            <a:pPr marL="0" indent="361950">
              <a:buNone/>
            </a:pPr>
            <a:r>
              <a:rPr lang="uk-UA" dirty="0" smtClean="0"/>
              <a:t>Підлітки </a:t>
            </a:r>
            <a:r>
              <a:rPr lang="uk-UA" b="1" dirty="0" smtClean="0">
                <a:solidFill>
                  <a:srgbClr val="C00000"/>
                </a:solidFill>
              </a:rPr>
              <a:t>завантажують</a:t>
            </a:r>
            <a:r>
              <a:rPr lang="uk-UA" dirty="0" smtClean="0"/>
              <a:t> музику, </a:t>
            </a:r>
            <a:r>
              <a:rPr lang="uk-UA" dirty="0" smtClean="0"/>
              <a:t>використовують </a:t>
            </a:r>
            <a:r>
              <a:rPr lang="uk-UA" b="1" dirty="0" smtClean="0">
                <a:solidFill>
                  <a:srgbClr val="C00000"/>
                </a:solidFill>
              </a:rPr>
              <a:t>обмін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миттєвими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повідомленнями</a:t>
            </a:r>
            <a:r>
              <a:rPr lang="uk-UA" b="1" dirty="0" smtClean="0"/>
              <a:t> </a:t>
            </a:r>
            <a:r>
              <a:rPr lang="en-US" dirty="0" smtClean="0"/>
              <a:t>,</a:t>
            </a:r>
            <a:r>
              <a:rPr lang="en-US" dirty="0" smtClean="0"/>
              <a:t> </a:t>
            </a:r>
            <a:r>
              <a:rPr lang="uk-UA" b="1" dirty="0" smtClean="0">
                <a:solidFill>
                  <a:srgbClr val="C00000"/>
                </a:solidFill>
              </a:rPr>
              <a:t>електронну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пошту</a:t>
            </a:r>
            <a:r>
              <a:rPr lang="uk-UA" b="1" dirty="0" smtClean="0"/>
              <a:t> </a:t>
            </a:r>
            <a:r>
              <a:rPr lang="uk-UA" dirty="0" smtClean="0"/>
              <a:t>та грають в </a:t>
            </a:r>
            <a:r>
              <a:rPr lang="uk-UA" b="1" dirty="0" smtClean="0">
                <a:solidFill>
                  <a:srgbClr val="C00000"/>
                </a:solidFill>
              </a:rPr>
              <a:t>он-лайнові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ігри</a:t>
            </a:r>
            <a:r>
              <a:rPr lang="uk-UA" dirty="0" smtClean="0"/>
              <a:t>. </a:t>
            </a:r>
            <a:endParaRPr lang="uk-UA" dirty="0" smtClean="0"/>
          </a:p>
          <a:p>
            <a:pPr marL="0" indent="361950">
              <a:buNone/>
            </a:pPr>
            <a:r>
              <a:rPr lang="uk-UA" dirty="0" smtClean="0"/>
              <a:t>Вони </a:t>
            </a:r>
            <a:r>
              <a:rPr lang="uk-UA" dirty="0" smtClean="0"/>
              <a:t>активно використовують </a:t>
            </a:r>
            <a:r>
              <a:rPr lang="uk-UA" b="1" dirty="0" smtClean="0">
                <a:solidFill>
                  <a:srgbClr val="C00000"/>
                </a:solidFill>
              </a:rPr>
              <a:t>пошукові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сервери</a:t>
            </a:r>
            <a:r>
              <a:rPr lang="uk-UA" b="1" dirty="0" smtClean="0"/>
              <a:t> </a:t>
            </a:r>
            <a:r>
              <a:rPr lang="uk-UA" dirty="0" smtClean="0"/>
              <a:t>для знаходження інформації в </a:t>
            </a:r>
            <a:r>
              <a:rPr lang="en-US" dirty="0" smtClean="0"/>
              <a:t>Internet. </a:t>
            </a:r>
            <a:endParaRPr lang="ru-RU" dirty="0" smtClean="0"/>
          </a:p>
          <a:p>
            <a:pPr marL="0" indent="361950">
              <a:buNone/>
            </a:pPr>
            <a:r>
              <a:rPr lang="uk-UA" dirty="0" smtClean="0"/>
              <a:t>Більшість </a:t>
            </a:r>
            <a:r>
              <a:rPr lang="uk-UA" dirty="0" smtClean="0"/>
              <a:t>підлітків відвідувала </a:t>
            </a:r>
            <a:r>
              <a:rPr lang="uk-UA" b="1" dirty="0" smtClean="0">
                <a:solidFill>
                  <a:srgbClr val="C00000"/>
                </a:solidFill>
              </a:rPr>
              <a:t>чат-кімнати</a:t>
            </a:r>
            <a:r>
              <a:rPr lang="en-US" dirty="0" smtClean="0"/>
              <a:t>,</a:t>
            </a:r>
            <a:r>
              <a:rPr lang="en-US" dirty="0" smtClean="0"/>
              <a:t> </a:t>
            </a:r>
            <a:r>
              <a:rPr lang="uk-UA" dirty="0" smtClean="0"/>
              <a:t>і багато з них брали участь у дорослих або приватних чатах. </a:t>
            </a:r>
            <a:endParaRPr lang="uk-UA" dirty="0" smtClean="0"/>
          </a:p>
          <a:p>
            <a:pPr marL="0" indent="361950">
              <a:buNone/>
            </a:pPr>
            <a:r>
              <a:rPr lang="uk-UA" dirty="0" smtClean="0"/>
              <a:t>Хлопці </a:t>
            </a:r>
            <a:r>
              <a:rPr lang="uk-UA" dirty="0" smtClean="0"/>
              <a:t>в цьому віці скоріше за все виходять за межі, </a:t>
            </a:r>
            <a:r>
              <a:rPr lang="uk-UA" b="1" dirty="0" smtClean="0">
                <a:solidFill>
                  <a:srgbClr val="C00000"/>
                </a:solidFill>
              </a:rPr>
              <a:t>шукаючи</a:t>
            </a:r>
            <a:r>
              <a:rPr lang="uk-UA" dirty="0" smtClean="0"/>
              <a:t> грубий гумор, </a:t>
            </a:r>
            <a:r>
              <a:rPr lang="uk-UA" b="1" dirty="0" smtClean="0">
                <a:solidFill>
                  <a:srgbClr val="C00000"/>
                </a:solidFill>
              </a:rPr>
              <a:t>насильство</a:t>
            </a:r>
            <a:r>
              <a:rPr lang="uk-UA" dirty="0" smtClean="0"/>
              <a:t>, </a:t>
            </a:r>
            <a:r>
              <a:rPr lang="uk-UA" b="1" dirty="0" smtClean="0">
                <a:solidFill>
                  <a:srgbClr val="C00000"/>
                </a:solidFill>
              </a:rPr>
              <a:t>азартні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ігри</a:t>
            </a:r>
            <a:r>
              <a:rPr lang="uk-UA" b="1" dirty="0" smtClean="0"/>
              <a:t> </a:t>
            </a:r>
            <a:r>
              <a:rPr lang="uk-UA" dirty="0" smtClean="0"/>
              <a:t>та відверті </a:t>
            </a:r>
            <a:r>
              <a:rPr lang="uk-UA" b="1" dirty="0" smtClean="0">
                <a:solidFill>
                  <a:srgbClr val="C00000"/>
                </a:solidFill>
              </a:rPr>
              <a:t>сайти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для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дорослих</a:t>
            </a:r>
            <a:r>
              <a:rPr lang="uk-UA" dirty="0" smtClean="0"/>
              <a:t>. </a:t>
            </a:r>
            <a:endParaRPr lang="uk-UA" dirty="0" smtClean="0"/>
          </a:p>
          <a:p>
            <a:pPr marL="0" indent="361950">
              <a:buNone/>
            </a:pPr>
            <a:r>
              <a:rPr lang="uk-UA" dirty="0" smtClean="0"/>
              <a:t>Дівчата</a:t>
            </a:r>
            <a:r>
              <a:rPr lang="uk-UA" dirty="0" smtClean="0"/>
              <a:t>, скоріш за все, </a:t>
            </a:r>
            <a:r>
              <a:rPr lang="uk-UA" b="1" i="1" dirty="0" smtClean="0">
                <a:solidFill>
                  <a:srgbClr val="C00000"/>
                </a:solidFill>
              </a:rPr>
              <a:t>схильні</a:t>
            </a:r>
            <a:r>
              <a:rPr lang="uk-UA" dirty="0" smtClean="0"/>
              <a:t> до розмов в </a:t>
            </a:r>
            <a:r>
              <a:rPr lang="uk-UA" dirty="0" smtClean="0"/>
              <a:t>он-лайні </a:t>
            </a:r>
            <a:r>
              <a:rPr lang="uk-UA" dirty="0" smtClean="0"/>
              <a:t>й більш </a:t>
            </a:r>
            <a:r>
              <a:rPr lang="uk-UA" b="1" dirty="0" smtClean="0">
                <a:solidFill>
                  <a:srgbClr val="C00000"/>
                </a:solidFill>
              </a:rPr>
              <a:t>піддані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сексуальним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домаганням</a:t>
            </a:r>
            <a:r>
              <a:rPr lang="uk-UA" dirty="0" smtClean="0"/>
              <a:t>.</a:t>
            </a:r>
          </a:p>
          <a:p>
            <a:pPr marL="0" indent="361950">
              <a:buNone/>
            </a:pPr>
            <a:endParaRPr lang="uk-UA" dirty="0"/>
          </a:p>
        </p:txBody>
      </p:sp>
      <p:pic>
        <p:nvPicPr>
          <p:cNvPr id="5" name="Picture 4" descr="C:\Documents and Settings\Admin\Рабочий стол\LogoTop.uk-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15363">
            <a:off x="3066" y="333996"/>
            <a:ext cx="1532150" cy="490081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048672" cy="66632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Підказки з </a:t>
            </a:r>
            <a:r>
              <a:rPr lang="uk-UA" b="1" dirty="0" smtClean="0">
                <a:solidFill>
                  <a:srgbClr val="002060"/>
                </a:solidFill>
              </a:rPr>
              <a:t>безпеки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8229600" cy="5328592"/>
          </a:xfrm>
        </p:spPr>
        <p:txBody>
          <a:bodyPr>
            <a:noAutofit/>
          </a:bodyPr>
          <a:lstStyle/>
          <a:p>
            <a:pPr marL="0" indent="371475">
              <a:buNone/>
            </a:pPr>
            <a:r>
              <a:rPr lang="uk-UA" sz="1300" dirty="0" smtClean="0"/>
              <a:t>Ось кілька підказок з безпеки, які вам слід взяти до уваги, коли ви даєте рекомендації з використання </a:t>
            </a:r>
            <a:r>
              <a:rPr lang="uk-UA" sz="1300" dirty="0" err="1" smtClean="0"/>
              <a:t>онлайну</a:t>
            </a:r>
            <a:r>
              <a:rPr lang="uk-UA" sz="1300" dirty="0" smtClean="0"/>
              <a:t> підліткам:</a:t>
            </a:r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Створіть список Правил користування </a:t>
            </a:r>
            <a:r>
              <a:rPr lang="en-US" sz="1300" dirty="0" smtClean="0"/>
              <a:t>Internet </a:t>
            </a:r>
            <a:r>
              <a:rPr lang="uk-UA" sz="1300" dirty="0" smtClean="0"/>
              <a:t>вдома. </a:t>
            </a:r>
            <a:r>
              <a:rPr lang="uk-UA" sz="1300" dirty="0" smtClean="0"/>
              <a:t>Туди ви маєте включити типи сайтів з необмеженим доступом, години користування </a:t>
            </a:r>
            <a:r>
              <a:rPr lang="en-US" sz="1300" dirty="0" smtClean="0"/>
              <a:t>Internet </a:t>
            </a:r>
            <a:r>
              <a:rPr lang="uk-UA" sz="1300" dirty="0" smtClean="0"/>
              <a:t>та рекомендації зі спілкування з іншими в </a:t>
            </a:r>
            <a:r>
              <a:rPr lang="uk-UA" sz="1300" dirty="0" err="1" smtClean="0"/>
              <a:t>онлайні</a:t>
            </a:r>
            <a:r>
              <a:rPr lang="uk-UA" sz="1300" dirty="0" smtClean="0"/>
              <a:t>, включаючи чат-кімнати. </a:t>
            </a:r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Тримайте комп'ютери з </a:t>
            </a:r>
            <a:r>
              <a:rPr lang="en-US" sz="1300" dirty="0" smtClean="0"/>
              <a:t>Internet-</a:t>
            </a:r>
            <a:r>
              <a:rPr lang="uk-UA" sz="1300" dirty="0" smtClean="0"/>
              <a:t>з'єднанням у відкритій зоні, поза межами кімнати вашої дитини. </a:t>
            </a:r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Вивчіть </a:t>
            </a:r>
            <a:r>
              <a:rPr lang="uk-UA" sz="1300" dirty="0" smtClean="0"/>
              <a:t>інструменти для фільтрування </a:t>
            </a:r>
            <a:r>
              <a:rPr lang="en-US" sz="1300" dirty="0" smtClean="0"/>
              <a:t>Internet</a:t>
            </a:r>
            <a:r>
              <a:rPr lang="uk-UA" sz="1300" dirty="0" smtClean="0"/>
              <a:t>. </a:t>
            </a:r>
            <a:endParaRPr lang="uk-UA" sz="1300" dirty="0" smtClean="0"/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Використовувати контрольовані </a:t>
            </a:r>
            <a:r>
              <a:rPr lang="uk-UA" sz="1300" dirty="0" smtClean="0"/>
              <a:t>чат-кімнати, та наполягайте на тому, щоб вони залишалися в публічних зонах чат-кімнат. </a:t>
            </a:r>
            <a:endParaRPr lang="uk-UA" sz="1300" dirty="0" smtClean="0"/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Ніколи не</a:t>
            </a:r>
            <a:r>
              <a:rPr lang="uk-UA" sz="1300" dirty="0" smtClean="0"/>
              <a:t> погоджувалися зустрічатися зі своїм </a:t>
            </a:r>
            <a:r>
              <a:rPr lang="uk-UA" sz="1300" dirty="0" err="1" smtClean="0"/>
              <a:t>онлайновим</a:t>
            </a:r>
            <a:r>
              <a:rPr lang="uk-UA" sz="1300" dirty="0" smtClean="0"/>
              <a:t> </a:t>
            </a:r>
            <a:r>
              <a:rPr lang="uk-UA" sz="1300" dirty="0" smtClean="0"/>
              <a:t>другом. </a:t>
            </a:r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Ніколи не</a:t>
            </a:r>
            <a:r>
              <a:rPr lang="uk-UA" sz="1300" dirty="0" smtClean="0"/>
              <a:t> давати про себе інформацію по електронній пошті, в чат-кімнатах, дошках оголошень, реєстраційних формах і персональних профілях, а також при участі в </a:t>
            </a:r>
            <a:r>
              <a:rPr lang="uk-UA" sz="1300" dirty="0" smtClean="0"/>
              <a:t>он-лайнових конкурсах. </a:t>
            </a:r>
            <a:endParaRPr lang="uk-UA" sz="1300" dirty="0" smtClean="0"/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Не</a:t>
            </a:r>
            <a:r>
              <a:rPr lang="uk-UA" sz="1300" dirty="0" smtClean="0"/>
              <a:t> завантажувати програми, музику або файли без </a:t>
            </a:r>
            <a:r>
              <a:rPr lang="uk-UA" sz="1300" dirty="0" smtClean="0"/>
              <a:t>дозволу</a:t>
            </a:r>
            <a:r>
              <a:rPr lang="uk-UA" sz="1300" dirty="0" smtClean="0"/>
              <a:t>. Спільний доступ до файлів, отримання текстів та картинок з Інтернету може порушувати закони про авторські права. </a:t>
            </a:r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Розповідати про </a:t>
            </a:r>
            <a:r>
              <a:rPr lang="uk-UA" sz="1300" dirty="0" smtClean="0"/>
              <a:t>те, що або хто в </a:t>
            </a:r>
            <a:r>
              <a:rPr lang="uk-UA" sz="1300" dirty="0" smtClean="0"/>
              <a:t>он-лайні </a:t>
            </a:r>
            <a:r>
              <a:rPr lang="uk-UA" sz="1300" dirty="0" smtClean="0"/>
              <a:t>примушує її почувати себе незручно або налякано. </a:t>
            </a:r>
            <a:endParaRPr lang="uk-UA" sz="1300" dirty="0" smtClean="0"/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Дізнайтесь більше </a:t>
            </a:r>
            <a:r>
              <a:rPr lang="uk-UA" sz="1300" dirty="0" smtClean="0"/>
              <a:t>про те, як діяти з </a:t>
            </a:r>
            <a:r>
              <a:rPr lang="uk-UA" sz="1300" b="1" dirty="0" smtClean="0"/>
              <a:t>онлайновими</a:t>
            </a:r>
            <a:r>
              <a:rPr lang="uk-UA" sz="1300" dirty="0" smtClean="0"/>
              <a:t> </a:t>
            </a:r>
            <a:r>
              <a:rPr lang="uk-UA" sz="1300" b="1" dirty="0" smtClean="0"/>
              <a:t>хижаками</a:t>
            </a:r>
            <a:r>
              <a:rPr lang="uk-UA" sz="1300" dirty="0" smtClean="0"/>
              <a:t> та </a:t>
            </a:r>
            <a:r>
              <a:rPr lang="uk-UA" sz="1300" b="1" dirty="0" smtClean="0"/>
              <a:t>кібер-хуліганами</a:t>
            </a:r>
            <a:r>
              <a:rPr lang="uk-UA" sz="1300" dirty="0" smtClean="0"/>
              <a:t>. </a:t>
            </a:r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Не</a:t>
            </a:r>
            <a:r>
              <a:rPr lang="uk-UA" sz="1300" dirty="0" smtClean="0"/>
              <a:t> давати свої адреса електронної пошти, не відповідати на "сміттєву" пошту та використовувати фільтри електронної пошти. </a:t>
            </a:r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Не</a:t>
            </a:r>
            <a:r>
              <a:rPr lang="uk-UA" sz="1300" dirty="0" smtClean="0"/>
              <a:t> </a:t>
            </a:r>
            <a:r>
              <a:rPr lang="uk-UA" sz="1300" dirty="0" smtClean="0"/>
              <a:t>розміщувати </a:t>
            </a:r>
            <a:r>
              <a:rPr lang="uk-UA" sz="1300" dirty="0" smtClean="0"/>
              <a:t>персональну інформацію та фотографії. </a:t>
            </a:r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Не</a:t>
            </a:r>
            <a:r>
              <a:rPr lang="uk-UA" sz="1300" dirty="0" smtClean="0"/>
              <a:t> повинні використовувати </a:t>
            </a:r>
            <a:r>
              <a:rPr lang="en-US" sz="1300" dirty="0" smtClean="0"/>
              <a:t>Internet </a:t>
            </a:r>
            <a:r>
              <a:rPr lang="uk-UA" sz="1300" dirty="0" smtClean="0"/>
              <a:t>для розповсюдження пліток, хуліганити або загрожувати іншим. </a:t>
            </a:r>
          </a:p>
          <a:p>
            <a:pPr marL="0" indent="371475">
              <a:buFont typeface="Wingdings" pitchFamily="2" charset="2"/>
              <a:buChar char="ü"/>
            </a:pPr>
            <a:r>
              <a:rPr lang="uk-UA" sz="1300" dirty="0" smtClean="0"/>
              <a:t>Азартні розваги </a:t>
            </a:r>
            <a:r>
              <a:rPr lang="uk-UA" sz="1300" dirty="0" smtClean="0"/>
              <a:t>в </a:t>
            </a:r>
            <a:r>
              <a:rPr lang="uk-UA" sz="1300" dirty="0" smtClean="0"/>
              <a:t>он-лайні </a:t>
            </a:r>
            <a:r>
              <a:rPr lang="uk-UA" sz="1300" dirty="0" smtClean="0"/>
              <a:t>є незаконними. </a:t>
            </a:r>
          </a:p>
        </p:txBody>
      </p:sp>
      <p:pic>
        <p:nvPicPr>
          <p:cNvPr id="4" name="Picture 4" descr="C:\Documents and Settings\Admin\Рабочий стол\LogoTop.uk-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15363">
            <a:off x="3066" y="333996"/>
            <a:ext cx="1532150" cy="490081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Діти</a:t>
            </a:r>
            <a:r>
              <a:rPr lang="ru-RU" b="1" dirty="0" smtClean="0">
                <a:solidFill>
                  <a:srgbClr val="002060"/>
                </a:solidFill>
              </a:rPr>
              <a:t> в </a:t>
            </a:r>
            <a:r>
              <a:rPr lang="ru-RU" b="1" dirty="0" err="1" smtClean="0">
                <a:solidFill>
                  <a:srgbClr val="002060"/>
                </a:solidFill>
              </a:rPr>
              <a:t>Інтернеті</a:t>
            </a:r>
            <a:r>
              <a:rPr lang="ru-RU" b="1" dirty="0" smtClean="0">
                <a:solidFill>
                  <a:srgbClr val="002060"/>
                </a:solidFill>
              </a:rPr>
              <a:t>: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</a:rPr>
              <a:t>реальні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загрози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віртуального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світу</a:t>
            </a: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6" name="INHOPE_def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95738" y="2038350"/>
            <a:ext cx="4752726" cy="3910930"/>
          </a:xfrm>
          <a:prstGeom prst="rect">
            <a:avLst/>
          </a:prstGeom>
        </p:spPr>
      </p:pic>
      <p:pic>
        <p:nvPicPr>
          <p:cNvPr id="3074" name="Picture 2" descr="C:\Documents and Settings\Admin\Рабочий стол\MediaHandler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700808"/>
            <a:ext cx="3456384" cy="4779269"/>
          </a:xfrm>
          <a:prstGeom prst="rect">
            <a:avLst/>
          </a:prstGeom>
          <a:noFill/>
        </p:spPr>
      </p:pic>
      <p:pic>
        <p:nvPicPr>
          <p:cNvPr id="7" name="Picture 4" descr="C:\Documents and Settings\Admin\Рабочий стол\LogoTop.uk-U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515363">
            <a:off x="3066" y="333996"/>
            <a:ext cx="1532150" cy="490081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47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Закони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стосуються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Інтернету</a:t>
            </a:r>
            <a:r>
              <a:rPr lang="ru-RU" b="1" dirty="0" smtClean="0">
                <a:solidFill>
                  <a:srgbClr val="002060"/>
                </a:solidFill>
              </a:rPr>
              <a:t> 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435280" cy="4572000"/>
          </a:xfrm>
        </p:spPr>
        <p:txBody>
          <a:bodyPr>
            <a:normAutofit fontScale="85000" lnSpcReduction="20000"/>
          </a:bodyPr>
          <a:lstStyle/>
          <a:p>
            <a:pPr marL="361950" indent="352425">
              <a:buNone/>
            </a:pPr>
            <a:r>
              <a:rPr lang="uk-UA" dirty="0" smtClean="0"/>
              <a:t>Хоча </a:t>
            </a:r>
            <a:r>
              <a:rPr lang="uk-UA" dirty="0" smtClean="0"/>
              <a:t>більшість законів було створено до того, як Інтернет набув широкого розповсюдження, дія законів розповсюджується і на Інтернет. Все, що є незаконним у повсякденному житті, є незаконним і в </a:t>
            </a:r>
            <a:r>
              <a:rPr lang="uk-UA" dirty="0" err="1" smtClean="0"/>
              <a:t>онлайні</a:t>
            </a:r>
            <a:r>
              <a:rPr lang="uk-UA" dirty="0" smtClean="0"/>
              <a:t>.</a:t>
            </a:r>
            <a:endParaRPr lang="uk-UA" b="1" dirty="0" smtClean="0"/>
          </a:p>
          <a:p>
            <a:r>
              <a:rPr lang="uk-UA" b="1" dirty="0" smtClean="0">
                <a:solidFill>
                  <a:srgbClr val="002060"/>
                </a:solidFill>
              </a:rPr>
              <a:t>Пам'ятайте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Розмістивши інформацію в Інтернеті, ви втрачаєте контроль над нею і в більшості випадків вже ніколи не зможете видалити всі її копії.</a:t>
            </a:r>
          </a:p>
          <a:p>
            <a:r>
              <a:rPr lang="uk-UA" b="1" dirty="0" smtClean="0">
                <a:solidFill>
                  <a:srgbClr val="002060"/>
                </a:solidFill>
              </a:rPr>
              <a:t>Перевіряйте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Завжди слід переконатися, що ви знаєте людину, якій надаєте інформацію, і знаєте, для чого її буде використано.</a:t>
            </a:r>
          </a:p>
          <a:p>
            <a:r>
              <a:rPr lang="uk-UA" b="1" dirty="0" smtClean="0">
                <a:solidFill>
                  <a:srgbClr val="002060"/>
                </a:solidFill>
              </a:rPr>
              <a:t>Думайте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Чи безпечно розміщувати особисту інформацію на своєму </a:t>
            </a:r>
            <a:r>
              <a:rPr lang="uk-UA" dirty="0" err="1" smtClean="0"/>
              <a:t>веб-сайті</a:t>
            </a:r>
            <a:r>
              <a:rPr lang="uk-UA" dirty="0" smtClean="0"/>
              <a:t>, якщо ви не впевнені в тому, для чого вона використовуватиметься?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4" name="Picture 4" descr="C:\Documents and Settings\Admin\Рабочий стол\LogoTop.uk-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15363">
            <a:off x="3066" y="333996"/>
            <a:ext cx="1532150" cy="490081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65293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Історії 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539552" y="620688"/>
            <a:ext cx="8321595" cy="612068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1400" b="1" dirty="0" smtClean="0"/>
              <a:t>Історії </a:t>
            </a:r>
            <a:r>
              <a:rPr lang="uk-UA" sz="1400" b="1" dirty="0" smtClean="0"/>
              <a:t>для дітей 7—10 років</a:t>
            </a:r>
          </a:p>
          <a:p>
            <a:r>
              <a:rPr lang="uk-UA" sz="1400" dirty="0" smtClean="0">
                <a:hlinkClick r:id="rId2"/>
              </a:rPr>
              <a:t>Безмежний ліс</a:t>
            </a:r>
            <a:r>
              <a:rPr lang="uk-UA" sz="1400" dirty="0" smtClean="0"/>
              <a:t> — історія про дев'ятирічного Миколку, який вчиться користуватися комп'ютером та електронною поштою. Читачі дізнаються про те, що таке Інтернет і що в ньому можна робити. Крім того, в історії розповідається про те, що в Інтернеті є речі, від яких слід захиститися.</a:t>
            </a:r>
          </a:p>
          <a:p>
            <a:r>
              <a:rPr lang="uk-UA" sz="1400" dirty="0" smtClean="0">
                <a:hlinkClick r:id="rId3"/>
              </a:rPr>
              <a:t>Нові друзі Ганнусі</a:t>
            </a:r>
            <a:r>
              <a:rPr lang="uk-UA" sz="1400" dirty="0" smtClean="0"/>
              <a:t> — це продовження історії «Безмежний ліс». Головною героїнею є двоюрідна сестра Миколки, Ганнуся. В історії йдеться про публічний характер Інтернету, етикет в Інтернеті, публікацію зображень та авторські права</a:t>
            </a:r>
            <a:r>
              <a:rPr lang="uk-UA" sz="1400" dirty="0" smtClean="0"/>
              <a:t>.</a:t>
            </a:r>
          </a:p>
          <a:p>
            <a:pPr algn="ctr">
              <a:buNone/>
            </a:pPr>
            <a:r>
              <a:rPr lang="uk-UA" sz="1400" b="1" dirty="0" smtClean="0"/>
              <a:t>Історії для дітей 11—14 років</a:t>
            </a:r>
          </a:p>
          <a:p>
            <a:r>
              <a:rPr lang="uk-UA" sz="1400" b="1" dirty="0" smtClean="0">
                <a:hlinkClick r:id="rId4"/>
              </a:rPr>
              <a:t>Римська </a:t>
            </a:r>
            <a:r>
              <a:rPr lang="uk-UA" sz="1400" b="1" dirty="0" smtClean="0">
                <a:hlinkClick r:id="rId4"/>
              </a:rPr>
              <a:t>група</a:t>
            </a:r>
            <a:r>
              <a:rPr lang="uk-UA" sz="1400" dirty="0" smtClean="0"/>
              <a:t> — розпочинається з того, що Ема, яка є членом шкільного театрального гуртка, отримує сценарій він невідомого друга з </a:t>
            </a:r>
            <a:r>
              <a:rPr lang="uk-UA" sz="1400" dirty="0" err="1" smtClean="0"/>
              <a:t>чату</a:t>
            </a:r>
            <a:r>
              <a:rPr lang="uk-UA" sz="1400" dirty="0" smtClean="0"/>
              <a:t>. В історії порушуються питання авторських прав, захисту комп'ютера та значення паролів.</a:t>
            </a:r>
          </a:p>
          <a:p>
            <a:r>
              <a:rPr lang="uk-UA" sz="1400" b="1" dirty="0" smtClean="0">
                <a:solidFill>
                  <a:srgbClr val="002060"/>
                </a:solidFill>
                <a:hlinkClick r:id="rId5"/>
              </a:rPr>
              <a:t>Плутанина </a:t>
            </a:r>
            <a:r>
              <a:rPr lang="uk-UA" sz="1400" b="1" dirty="0" smtClean="0">
                <a:solidFill>
                  <a:srgbClr val="002060"/>
                </a:solidFill>
                <a:hlinkClick r:id="rId5"/>
              </a:rPr>
              <a:t>та інциденти</a:t>
            </a:r>
            <a:r>
              <a:rPr lang="uk-UA" sz="1400" dirty="0" smtClean="0"/>
              <a:t> — цей розділ містить короткі оповідання, в яких йдеться про достовірність інформації в Інтернеті, відповідальність, пов'язану з публікацією фотографій та текстів, а також про зустрічі з людьми в Інтернеті та про однорангові (</a:t>
            </a:r>
            <a:r>
              <a:rPr lang="en-US" sz="1400" dirty="0" smtClean="0"/>
              <a:t>P2P) </a:t>
            </a:r>
            <a:r>
              <a:rPr lang="uk-UA" sz="1400" dirty="0" smtClean="0"/>
              <a:t>мережі в Інтернеті.</a:t>
            </a:r>
          </a:p>
          <a:p>
            <a:r>
              <a:rPr lang="uk-UA" sz="1400" b="1" dirty="0" smtClean="0">
                <a:hlinkClick r:id="rId6"/>
              </a:rPr>
              <a:t>Пошуки </a:t>
            </a:r>
            <a:r>
              <a:rPr lang="uk-UA" sz="1400" b="1" dirty="0" smtClean="0">
                <a:hlinkClick r:id="rId6"/>
              </a:rPr>
              <a:t>втікача</a:t>
            </a:r>
            <a:r>
              <a:rPr lang="uk-UA" sz="1400" dirty="0" smtClean="0"/>
              <a:t> — історія для дітей 11–14 років Анімаційна історія про те, як Михайло і його кіт призвичаїлися до нового дому та нової школи. Тема цієї історії — як познайомитися з друзями та як  уникнути можливого залякування як у школі так і в мережі Інтернет. У  програму входять вправи та контрольні завдання</a:t>
            </a:r>
            <a:r>
              <a:rPr lang="uk-UA" sz="1400" dirty="0" smtClean="0"/>
              <a:t>.</a:t>
            </a:r>
          </a:p>
          <a:p>
            <a:pPr>
              <a:buNone/>
            </a:pPr>
            <a:r>
              <a:rPr lang="uk-UA" sz="1400" dirty="0" smtClean="0"/>
              <a:t>------------------------------------------------------------------------------------------------------------------------------------------</a:t>
            </a:r>
            <a:endParaRPr lang="uk-UA" sz="1400" dirty="0" smtClean="0"/>
          </a:p>
          <a:p>
            <a:pPr>
              <a:buNone/>
            </a:pPr>
            <a:r>
              <a:rPr lang="uk-UA" sz="1200" dirty="0" smtClean="0"/>
              <a:t>Для того, щоб мати можливість переглянути історії, на комп’ютері має бути встановлено програвач </a:t>
            </a:r>
            <a:r>
              <a:rPr lang="en-US" sz="1200" b="1" dirty="0" smtClean="0"/>
              <a:t>Silverlight</a:t>
            </a:r>
            <a:r>
              <a:rPr lang="en-US" sz="1200" dirty="0" smtClean="0"/>
              <a:t>.</a:t>
            </a:r>
          </a:p>
          <a:p>
            <a:pPr>
              <a:buNone/>
            </a:pPr>
            <a:r>
              <a:rPr lang="en-US" sz="1200" b="1" dirty="0" smtClean="0"/>
              <a:t>Silverlight</a:t>
            </a:r>
            <a:r>
              <a:rPr lang="en-US" sz="1200" dirty="0" smtClean="0"/>
              <a:t> </a:t>
            </a:r>
            <a:r>
              <a:rPr lang="uk-UA" sz="1200" dirty="0" smtClean="0"/>
              <a:t>має багато переваг, однією з яких є можливість перегляду відео в </a:t>
            </a:r>
            <a:r>
              <a:rPr lang="uk-UA" sz="1200" dirty="0" err="1" smtClean="0"/>
              <a:t>повноекранному</a:t>
            </a:r>
            <a:r>
              <a:rPr lang="uk-UA" sz="1200" dirty="0" smtClean="0"/>
              <a:t> режимі без погіршення якості зображення. </a:t>
            </a:r>
            <a:r>
              <a:rPr lang="en-US" sz="1200" b="1" dirty="0" smtClean="0"/>
              <a:t>Silverlight</a:t>
            </a:r>
            <a:r>
              <a:rPr lang="en-US" sz="1200" dirty="0" smtClean="0"/>
              <a:t> </a:t>
            </a:r>
            <a:r>
              <a:rPr lang="uk-UA" sz="1200" dirty="0" smtClean="0"/>
              <a:t>оптимізує зображення згідно заданого розміру вікна. </a:t>
            </a:r>
            <a:r>
              <a:rPr lang="uk-UA" sz="1200" dirty="0" smtClean="0">
                <a:hlinkClick r:id="rId7"/>
              </a:rPr>
              <a:t>Встановити </a:t>
            </a:r>
            <a:r>
              <a:rPr lang="en-US" sz="1200" dirty="0" smtClean="0">
                <a:hlinkClick r:id="rId7"/>
              </a:rPr>
              <a:t>Silverlight </a:t>
            </a:r>
            <a:r>
              <a:rPr lang="uk-UA" sz="1200" dirty="0" smtClean="0">
                <a:hlinkClick r:id="rId7"/>
              </a:rPr>
              <a:t>зараз</a:t>
            </a:r>
            <a:r>
              <a:rPr lang="uk-UA" sz="1200" dirty="0" smtClean="0"/>
              <a:t>.</a:t>
            </a:r>
          </a:p>
          <a:p>
            <a:pPr>
              <a:buNone/>
            </a:pPr>
            <a:r>
              <a:rPr lang="uk-UA" sz="1200" dirty="0" smtClean="0"/>
              <a:t>Для </a:t>
            </a:r>
            <a:r>
              <a:rPr lang="uk-UA" sz="1200" dirty="0" smtClean="0"/>
              <a:t>того щоб мати можливість переглянути історії, на комп'ютері має бути встановлено </a:t>
            </a:r>
            <a:r>
              <a:rPr lang="en-US" sz="1200" dirty="0" smtClean="0"/>
              <a:t>Flash-</a:t>
            </a:r>
            <a:r>
              <a:rPr lang="uk-UA" sz="1200" dirty="0" smtClean="0"/>
              <a:t>програвач. </a:t>
            </a:r>
            <a:endParaRPr lang="uk-UA" sz="1200" dirty="0" smtClean="0"/>
          </a:p>
          <a:p>
            <a:pPr>
              <a:buNone/>
            </a:pPr>
            <a:r>
              <a:rPr lang="uk-UA" sz="1200" dirty="0" smtClean="0"/>
              <a:t>Якщо </a:t>
            </a:r>
            <a:r>
              <a:rPr lang="uk-UA" sz="1200" dirty="0" smtClean="0"/>
              <a:t>у вас його нема, </a:t>
            </a:r>
            <a:r>
              <a:rPr lang="uk-UA" sz="1200" dirty="0" smtClean="0">
                <a:hlinkClick r:id="rId8"/>
              </a:rPr>
              <a:t>натисніть тут</a:t>
            </a:r>
            <a:r>
              <a:rPr lang="uk-UA" sz="1200" dirty="0" smtClean="0"/>
              <a:t>.</a:t>
            </a:r>
          </a:p>
          <a:p>
            <a:endParaRPr lang="uk-UA" sz="1400" dirty="0"/>
          </a:p>
        </p:txBody>
      </p:sp>
      <p:pic>
        <p:nvPicPr>
          <p:cNvPr id="4" name="Picture 4" descr="C:\Documents and Settings\Admin\Рабочий стол\LogoTop.uk-U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9515363">
            <a:off x="3066" y="333996"/>
            <a:ext cx="1532150" cy="490081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73833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Повідомлення про </a:t>
            </a:r>
            <a:r>
              <a:rPr lang="uk-UA" b="1" dirty="0" smtClean="0">
                <a:solidFill>
                  <a:srgbClr val="002060"/>
                </a:solidFill>
              </a:rPr>
              <a:t>проблеми</a:t>
            </a: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5" name="Picture 2" descr="C:\Documents and Settings\Admin\Рабочий стол\Pegb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145444" y="1052736"/>
            <a:ext cx="1635811" cy="1750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9" name="Picture 3" descr="C:\Documents and Settings\Admin\Рабочий стол\skarga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501008"/>
            <a:ext cx="1512168" cy="1618020"/>
          </a:xfrm>
          <a:prstGeom prst="rect">
            <a:avLst/>
          </a:prstGeom>
          <a:noFill/>
        </p:spPr>
      </p:pic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0000" y="908720"/>
            <a:ext cx="8420472" cy="561662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300" b="1" dirty="0" err="1" smtClean="0"/>
              <a:t>Національна</a:t>
            </a:r>
            <a:r>
              <a:rPr lang="ru-RU" sz="1300" b="1" dirty="0" smtClean="0"/>
              <a:t> «</a:t>
            </a:r>
            <a:r>
              <a:rPr lang="ru-RU" sz="1300" b="1" dirty="0" err="1" smtClean="0"/>
              <a:t>гаряча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лінія</a:t>
            </a:r>
            <a:r>
              <a:rPr lang="ru-RU" sz="1300" b="1" dirty="0" smtClean="0"/>
              <a:t>» </a:t>
            </a:r>
            <a:r>
              <a:rPr lang="ru-RU" sz="1300" b="1" dirty="0" err="1" smtClean="0"/>
              <a:t>з</a:t>
            </a:r>
            <a:r>
              <a:rPr lang="ru-RU" sz="1300" b="1" dirty="0" smtClean="0"/>
              <a:t> </a:t>
            </a:r>
            <a:r>
              <a:rPr lang="ru-RU" sz="1300" b="1" dirty="0" err="1" smtClean="0"/>
              <a:t>питань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запобігання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насильству</a:t>
            </a:r>
            <a:r>
              <a:rPr lang="ru-RU" sz="1300" b="1" dirty="0" smtClean="0"/>
              <a:t> та </a:t>
            </a:r>
            <a:r>
              <a:rPr lang="ru-RU" sz="1300" b="1" dirty="0" err="1" smtClean="0"/>
              <a:t>захисту</a:t>
            </a:r>
            <a:r>
              <a:rPr lang="ru-RU" sz="1300" b="1" dirty="0" smtClean="0"/>
              <a:t> прав </a:t>
            </a:r>
            <a:r>
              <a:rPr lang="ru-RU" sz="1300" b="1" dirty="0" err="1" smtClean="0"/>
              <a:t>дітей</a:t>
            </a:r>
            <a:endParaRPr lang="ru-RU" sz="1300" dirty="0" smtClean="0"/>
          </a:p>
          <a:p>
            <a:pPr>
              <a:spcBef>
                <a:spcPts val="0"/>
              </a:spcBef>
              <a:buNone/>
            </a:pPr>
            <a:r>
              <a:rPr lang="ru-RU" sz="1300" dirty="0" err="1" smtClean="0"/>
              <a:t>Звернувшись</a:t>
            </a:r>
            <a:r>
              <a:rPr lang="ru-RU" sz="1300" dirty="0" smtClean="0"/>
              <a:t> у </a:t>
            </a:r>
            <a:r>
              <a:rPr lang="ru-RU" sz="1300" dirty="0" err="1" smtClean="0"/>
              <a:t>гарячу</a:t>
            </a:r>
            <a:r>
              <a:rPr lang="ru-RU" sz="1300" dirty="0" smtClean="0"/>
              <a:t> </a:t>
            </a:r>
            <a:r>
              <a:rPr lang="ru-RU" sz="1300" dirty="0" err="1" smtClean="0"/>
              <a:t>лінію</a:t>
            </a:r>
            <a:r>
              <a:rPr lang="ru-RU" sz="1300" dirty="0" smtClean="0"/>
              <a:t> за телефоном </a:t>
            </a:r>
            <a:r>
              <a:rPr lang="ru-RU" sz="1300" b="1" dirty="0" smtClean="0"/>
              <a:t>0 800 500 33 50</a:t>
            </a:r>
            <a:r>
              <a:rPr lang="ru-RU" sz="1300" dirty="0" smtClean="0"/>
              <a:t> </a:t>
            </a:r>
            <a:r>
              <a:rPr lang="ru-RU" sz="1300" dirty="0" err="1" smtClean="0"/>
              <a:t>або</a:t>
            </a:r>
            <a:r>
              <a:rPr lang="ru-RU" sz="1300" dirty="0" smtClean="0"/>
              <a:t> за </a:t>
            </a:r>
            <a:r>
              <a:rPr lang="ru-RU" sz="1300" dirty="0" err="1" smtClean="0"/>
              <a:t>електронною</a:t>
            </a:r>
            <a:r>
              <a:rPr lang="ru-RU" sz="1300" dirty="0" smtClean="0"/>
              <a:t> </a:t>
            </a:r>
            <a:r>
              <a:rPr lang="ru-RU" sz="1300" dirty="0" err="1" smtClean="0"/>
              <a:t>поштою</a:t>
            </a:r>
            <a:endParaRPr lang="ru-RU" sz="1300" dirty="0" smtClean="0"/>
          </a:p>
          <a:p>
            <a:pPr>
              <a:spcBef>
                <a:spcPts val="0"/>
              </a:spcBef>
              <a:buNone/>
            </a:pPr>
            <a:r>
              <a:rPr lang="ru-RU" sz="1300" dirty="0" smtClean="0"/>
              <a:t> </a:t>
            </a:r>
            <a:r>
              <a:rPr lang="ru-RU" sz="1300" dirty="0" err="1" smtClean="0">
                <a:hlinkClick r:id="rId4"/>
              </a:rPr>
              <a:t>info@Lastrada.org.ua</a:t>
            </a:r>
            <a:r>
              <a:rPr lang="ru-RU" sz="1300" dirty="0" smtClean="0"/>
              <a:t>, </a:t>
            </a:r>
            <a:r>
              <a:rPr lang="ru-RU" sz="1300" dirty="0" err="1" smtClean="0">
                <a:hlinkClick r:id="rId5"/>
              </a:rPr>
              <a:t>onlandia@live.com</a:t>
            </a:r>
            <a:r>
              <a:rPr lang="ru-RU" sz="1300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1300" b="1" dirty="0" err="1" smtClean="0"/>
              <a:t>Порушення</a:t>
            </a:r>
            <a:r>
              <a:rPr lang="ru-RU" sz="1300" b="1" dirty="0" smtClean="0"/>
              <a:t> </a:t>
            </a:r>
            <a:r>
              <a:rPr lang="ru-RU" sz="1300" b="1" dirty="0" smtClean="0"/>
              <a:t>прав </a:t>
            </a:r>
            <a:r>
              <a:rPr lang="ru-RU" sz="1300" b="1" dirty="0" err="1" smtClean="0"/>
              <a:t>споживачів</a:t>
            </a:r>
            <a:r>
              <a:rPr lang="ru-RU" sz="1300" b="1" dirty="0" smtClean="0"/>
              <a:t/>
            </a:r>
            <a:br>
              <a:rPr lang="ru-RU" sz="1300" b="1" dirty="0" smtClean="0"/>
            </a:br>
            <a:r>
              <a:rPr lang="ru-RU" sz="1300" dirty="0" smtClean="0"/>
              <a:t>У </a:t>
            </a:r>
            <a:r>
              <a:rPr lang="ru-RU" sz="1300" dirty="0" err="1" smtClean="0"/>
              <a:t>разі</a:t>
            </a:r>
            <a:r>
              <a:rPr lang="ru-RU" sz="1300" dirty="0" smtClean="0"/>
              <a:t> </a:t>
            </a:r>
            <a:r>
              <a:rPr lang="ru-RU" sz="1300" dirty="0" err="1" smtClean="0"/>
              <a:t>порушення</a:t>
            </a:r>
            <a:r>
              <a:rPr lang="ru-RU" sz="1300" dirty="0" smtClean="0"/>
              <a:t> прав </a:t>
            </a:r>
            <a:r>
              <a:rPr lang="ru-RU" sz="1300" dirty="0" err="1" smtClean="0"/>
              <a:t>споживачів</a:t>
            </a:r>
            <a:r>
              <a:rPr lang="ru-RU" sz="1300" dirty="0" smtClean="0"/>
              <a:t> </a:t>
            </a:r>
            <a:r>
              <a:rPr lang="ru-RU" sz="1300" dirty="0" err="1" smtClean="0"/>
              <a:t>необхідно</a:t>
            </a:r>
            <a:r>
              <a:rPr lang="ru-RU" sz="1300" dirty="0" smtClean="0"/>
              <a:t> </a:t>
            </a:r>
            <a:r>
              <a:rPr lang="ru-RU" sz="1300" dirty="0" err="1" smtClean="0"/>
              <a:t>звертатися</a:t>
            </a:r>
            <a:r>
              <a:rPr lang="ru-RU" sz="1300" dirty="0" smtClean="0"/>
              <a:t> до </a:t>
            </a:r>
            <a:endParaRPr lang="ru-RU" sz="1300" dirty="0" smtClean="0"/>
          </a:p>
          <a:p>
            <a:pPr>
              <a:spcBef>
                <a:spcPts val="0"/>
              </a:spcBef>
              <a:buNone/>
            </a:pPr>
            <a:r>
              <a:rPr lang="ru-RU" sz="1300" dirty="0" err="1" smtClean="0">
                <a:hlinkClick r:id="rId6"/>
              </a:rPr>
              <a:t>органів</a:t>
            </a:r>
            <a:r>
              <a:rPr lang="ru-RU" sz="1300" dirty="0" smtClean="0">
                <a:hlinkClick r:id="rId6"/>
              </a:rPr>
              <a:t> </a:t>
            </a:r>
            <a:r>
              <a:rPr lang="ru-RU" sz="1300" dirty="0" err="1" smtClean="0">
                <a:hlinkClick r:id="rId6"/>
              </a:rPr>
              <a:t>захисту</a:t>
            </a:r>
            <a:r>
              <a:rPr lang="ru-RU" sz="1300" dirty="0" smtClean="0">
                <a:hlinkClick r:id="rId6"/>
              </a:rPr>
              <a:t> прав </a:t>
            </a:r>
            <a:r>
              <a:rPr lang="ru-RU" sz="1300" dirty="0" err="1" smtClean="0">
                <a:hlinkClick r:id="rId6"/>
              </a:rPr>
              <a:t>споживачів</a:t>
            </a:r>
            <a:r>
              <a:rPr lang="ru-RU" sz="1300" dirty="0" smtClean="0"/>
              <a:t> </a:t>
            </a:r>
            <a:r>
              <a:rPr lang="ru-RU" sz="1300" dirty="0" err="1" smtClean="0"/>
              <a:t>вашого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міста</a:t>
            </a:r>
            <a:r>
              <a:rPr lang="ru-RU" sz="1300" dirty="0" smtClean="0"/>
              <a:t>/</a:t>
            </a:r>
            <a:r>
              <a:rPr lang="ru-RU" sz="1300" dirty="0" err="1" smtClean="0"/>
              <a:t>регіону</a:t>
            </a:r>
            <a:r>
              <a:rPr lang="ru-RU" sz="1300" dirty="0" smtClean="0"/>
              <a:t> </a:t>
            </a:r>
            <a:r>
              <a:rPr lang="ru-RU" sz="1300" dirty="0" err="1" smtClean="0"/>
              <a:t>або</a:t>
            </a:r>
            <a:r>
              <a:rPr lang="ru-RU" sz="1300" dirty="0" smtClean="0"/>
              <a:t> до суду.</a:t>
            </a:r>
            <a:endParaRPr lang="uk-UA" sz="1300" b="1" dirty="0" smtClean="0"/>
          </a:p>
          <a:p>
            <a:pPr>
              <a:spcBef>
                <a:spcPts val="0"/>
              </a:spcBef>
              <a:buNone/>
            </a:pPr>
            <a:r>
              <a:rPr lang="uk-UA" sz="1300" b="1" dirty="0" err="1" smtClean="0"/>
              <a:t>Веб-сторінки</a:t>
            </a:r>
            <a:r>
              <a:rPr lang="uk-UA" sz="1300" b="1" dirty="0" smtClean="0"/>
              <a:t>, що пропагують насильство та жорстокість </a:t>
            </a:r>
            <a:r>
              <a:rPr lang="uk-UA" sz="1300" dirty="0" smtClean="0"/>
              <a:t/>
            </a:r>
            <a:br>
              <a:rPr lang="uk-UA" sz="1300" dirty="0" smtClean="0"/>
            </a:br>
            <a:r>
              <a:rPr lang="uk-UA" sz="1300" dirty="0" smtClean="0"/>
              <a:t>Жорстоке поводження і шкідливий вплив на дітей і підлітків в Інтернеті включає:</a:t>
            </a:r>
          </a:p>
          <a:p>
            <a:pPr>
              <a:spcBef>
                <a:spcPts val="0"/>
              </a:spcBef>
            </a:pPr>
            <a:r>
              <a:rPr lang="uk-UA" sz="1300" dirty="0" smtClean="0"/>
              <a:t>виготовлення, розповсюдження і використання матеріалів, що зображують насилля, </a:t>
            </a:r>
            <a:endParaRPr lang="uk-UA" sz="1300" dirty="0" smtClean="0"/>
          </a:p>
          <a:p>
            <a:pPr>
              <a:spcBef>
                <a:spcPts val="0"/>
              </a:spcBef>
              <a:buNone/>
            </a:pPr>
            <a:r>
              <a:rPr lang="uk-UA" sz="1300" dirty="0" smtClean="0"/>
              <a:t>включаючи </a:t>
            </a:r>
            <a:r>
              <a:rPr lang="uk-UA" sz="1300" dirty="0" smtClean="0"/>
              <a:t>сексуальне; </a:t>
            </a:r>
          </a:p>
          <a:p>
            <a:pPr>
              <a:spcBef>
                <a:spcPts val="0"/>
              </a:spcBef>
            </a:pPr>
            <a:r>
              <a:rPr lang="uk-UA" sz="1300" dirty="0" smtClean="0"/>
              <a:t>чіпляння або «залицяння» в мережі, входження в довіру дитини з метою залучення її у ситуацію, де їй може бути заподіяна шкода; </a:t>
            </a:r>
          </a:p>
          <a:p>
            <a:pPr>
              <a:spcBef>
                <a:spcPts val="0"/>
              </a:spcBef>
            </a:pPr>
            <a:r>
              <a:rPr lang="uk-UA" sz="1300" dirty="0" smtClean="0"/>
              <a:t>показ і пропаганда матеріалів, можуть завдати психологічну, фізичну або іншу шкоду; </a:t>
            </a:r>
          </a:p>
          <a:p>
            <a:pPr>
              <a:spcBef>
                <a:spcPts val="0"/>
              </a:spcBef>
            </a:pPr>
            <a:r>
              <a:rPr lang="uk-UA" sz="1300" dirty="0" smtClean="0"/>
              <a:t>домагання, шантаж або залякування, включаючи переслідування. </a:t>
            </a:r>
          </a:p>
          <a:p>
            <a:pPr>
              <a:spcBef>
                <a:spcPts val="0"/>
              </a:spcBef>
            </a:pPr>
            <a:r>
              <a:rPr lang="uk-UA" sz="1300" dirty="0" smtClean="0"/>
              <a:t>Про </a:t>
            </a:r>
            <a:r>
              <a:rPr lang="uk-UA" sz="1300" dirty="0" err="1" smtClean="0"/>
              <a:t>веб-сайти</a:t>
            </a:r>
            <a:r>
              <a:rPr lang="uk-UA" sz="1300" dirty="0" smtClean="0"/>
              <a:t>, що пропагують насильство й жорстокість або розпалюють ненависть, </a:t>
            </a:r>
            <a:r>
              <a:rPr lang="uk-UA" sz="1300" dirty="0" smtClean="0"/>
              <a:t/>
            </a:r>
            <a:br>
              <a:rPr lang="uk-UA" sz="1300" dirty="0" smtClean="0"/>
            </a:br>
            <a:r>
              <a:rPr lang="uk-UA" sz="1300" dirty="0" smtClean="0"/>
              <a:t>расову дискримінацію</a:t>
            </a:r>
            <a:r>
              <a:rPr lang="uk-UA" sz="1300" dirty="0" smtClean="0"/>
              <a:t>, слід повідомляти в Департамент боротьби зі злочинами, </a:t>
            </a:r>
            <a:r>
              <a:rPr lang="uk-UA" sz="1300" dirty="0" smtClean="0"/>
              <a:t/>
            </a:r>
            <a:br>
              <a:rPr lang="uk-UA" sz="1300" dirty="0" smtClean="0"/>
            </a:br>
            <a:r>
              <a:rPr lang="uk-UA" sz="1300" dirty="0" smtClean="0"/>
              <a:t>пов'язаними </a:t>
            </a:r>
          </a:p>
          <a:p>
            <a:pPr>
              <a:spcBef>
                <a:spcPts val="0"/>
              </a:spcBef>
            </a:pPr>
            <a:r>
              <a:rPr lang="uk-UA" sz="1300" dirty="0" smtClean="0"/>
              <a:t>з</a:t>
            </a:r>
            <a:r>
              <a:rPr lang="uk-UA" sz="1300" dirty="0" smtClean="0"/>
              <a:t> торгівлею людьми, МВС України та управління (відділи) БЗПТЛ ГУМВС, УМВС. </a:t>
            </a:r>
            <a:r>
              <a:rPr lang="uk-UA" sz="1300" dirty="0" smtClean="0"/>
              <a:t> </a:t>
            </a:r>
            <a:br>
              <a:rPr lang="uk-UA" sz="1300" dirty="0" smtClean="0"/>
            </a:br>
            <a:r>
              <a:rPr lang="uk-UA" sz="1300" dirty="0" smtClean="0"/>
              <a:t>Телефон </a:t>
            </a:r>
            <a:r>
              <a:rPr lang="uk-UA" sz="1300" dirty="0" smtClean="0"/>
              <a:t>довіри Департаменту: (+380 44) 254-76-04</a:t>
            </a:r>
            <a:r>
              <a:rPr lang="uk-UA" sz="1300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ru-RU" sz="1300" b="1" dirty="0" smtClean="0"/>
              <a:t>В </a:t>
            </a:r>
            <a:r>
              <a:rPr lang="ru-RU" sz="1300" b="1" dirty="0" err="1" smtClean="0"/>
              <a:t>разі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виявлення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небажаного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вмісту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веб-сайтів</a:t>
            </a:r>
            <a:r>
              <a:rPr lang="ru-RU" sz="1300" b="1" dirty="0" smtClean="0"/>
              <a:t> </a:t>
            </a:r>
            <a:r>
              <a:rPr lang="ru-RU" sz="1300" dirty="0" err="1" smtClean="0"/>
              <a:t>ви</a:t>
            </a:r>
            <a:r>
              <a:rPr lang="ru-RU" sz="1300" dirty="0" smtClean="0"/>
              <a:t> можете </a:t>
            </a:r>
            <a:r>
              <a:rPr lang="ru-RU" sz="1300" dirty="0" err="1" smtClean="0"/>
              <a:t>також</a:t>
            </a:r>
            <a:r>
              <a:rPr lang="ru-RU" sz="1300" dirty="0" smtClean="0"/>
              <a:t> </a:t>
            </a:r>
            <a:r>
              <a:rPr lang="ru-RU" sz="1300" dirty="0" err="1" smtClean="0"/>
              <a:t>повідомити</a:t>
            </a:r>
            <a:r>
              <a:rPr lang="ru-RU" sz="1300" dirty="0" smtClean="0"/>
              <a:t> про </a:t>
            </a: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err="1" smtClean="0"/>
              <a:t>це</a:t>
            </a:r>
            <a:r>
              <a:rPr lang="ru-RU" sz="1300" dirty="0" smtClean="0"/>
              <a:t> </a:t>
            </a:r>
            <a:r>
              <a:rPr lang="ru-RU" sz="1300" dirty="0" err="1" smtClean="0"/>
              <a:t>он-лайн</a:t>
            </a:r>
            <a:r>
              <a:rPr lang="ru-RU" sz="1300" dirty="0" smtClean="0"/>
              <a:t> за </a:t>
            </a:r>
            <a:r>
              <a:rPr lang="ru-RU" sz="1300" dirty="0" err="1" smtClean="0"/>
              <a:t>адресою</a:t>
            </a:r>
            <a:r>
              <a:rPr lang="ru-RU" sz="1300" dirty="0" smtClean="0"/>
              <a:t> </a:t>
            </a:r>
            <a:r>
              <a:rPr lang="ru-RU" sz="1300" dirty="0" smtClean="0">
                <a:hlinkClick r:id="rId7"/>
              </a:rPr>
              <a:t>http://skarga.ua</a:t>
            </a:r>
            <a:r>
              <a:rPr lang="ru-RU" sz="1300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uk-UA" sz="1300" b="1" dirty="0" smtClean="0"/>
              <a:t>Дитяча порнографія</a:t>
            </a:r>
            <a:r>
              <a:rPr lang="uk-UA" sz="1300" dirty="0" smtClean="0"/>
              <a:t/>
            </a:r>
            <a:br>
              <a:rPr lang="uk-UA" sz="1300" dirty="0" smtClean="0"/>
            </a:br>
            <a:r>
              <a:rPr lang="uk-UA" sz="1300" dirty="0" smtClean="0"/>
              <a:t>Розповсюдження і виготовлення дитячої порнографії заборонено в більшості країн світу. В Україні контролем Інтернету на предмет дитячої порнографії займається Департамент боротьби зі злочинами, пов'язаними з торгівлею людьми, МВС України та управління (відділи) БЗПТЛ ГУМВС, УМВС. Телефон довіри Департаменту: (+380 44) 254-76-04.</a:t>
            </a:r>
          </a:p>
          <a:p>
            <a:pPr>
              <a:spcBef>
                <a:spcPts val="0"/>
              </a:spcBef>
              <a:buNone/>
            </a:pPr>
            <a:r>
              <a:rPr lang="uk-UA" sz="1300" b="1" dirty="0" smtClean="0"/>
              <a:t>Інші образливі або недоречні матеріали</a:t>
            </a:r>
            <a:r>
              <a:rPr lang="uk-UA" sz="1300" dirty="0" smtClean="0"/>
              <a:t/>
            </a:r>
            <a:br>
              <a:rPr lang="uk-UA" sz="1300" dirty="0" smtClean="0"/>
            </a:br>
            <a:r>
              <a:rPr lang="uk-UA" sz="1300" dirty="0" smtClean="0"/>
              <a:t>В інших випадках зверніться до свого </a:t>
            </a:r>
            <a:r>
              <a:rPr lang="uk-UA" sz="1300" dirty="0" err="1" smtClean="0"/>
              <a:t>інтернет-провайдера</a:t>
            </a:r>
            <a:r>
              <a:rPr lang="uk-UA" sz="1300" dirty="0" smtClean="0"/>
              <a:t> або адміністратора відповідного </a:t>
            </a:r>
            <a:r>
              <a:rPr lang="uk-UA" sz="1300" dirty="0" err="1" smtClean="0"/>
              <a:t>веб-сайту</a:t>
            </a:r>
            <a:r>
              <a:rPr lang="uk-UA" sz="1300" dirty="0" smtClean="0"/>
              <a:t>.</a:t>
            </a:r>
            <a:endParaRPr lang="uk-UA" sz="1300" dirty="0" smtClean="0"/>
          </a:p>
        </p:txBody>
      </p:sp>
      <p:pic>
        <p:nvPicPr>
          <p:cNvPr id="4100" name="Picture 4" descr="C:\Documents and Settings\Admin\Рабочий стол\LogoTop.uk-UA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515363">
            <a:off x="3066" y="333996"/>
            <a:ext cx="1532150" cy="490081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"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ість">
  <a:themeElements>
    <a:clrScheme name="Справедливі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і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і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179</TotalTime>
  <Words>199</Words>
  <Application>Microsoft Office PowerPoint</Application>
  <PresentationFormat>Екран (4:3)</PresentationFormat>
  <Paragraphs>62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Справедливість</vt:lpstr>
      <vt:lpstr>День безпечного Інтернету</vt:lpstr>
      <vt:lpstr>Основи безпеки в Інтернеті для підлітків 15 — 18 років</vt:lpstr>
      <vt:lpstr>Підказки з безпеки</vt:lpstr>
      <vt:lpstr>Діти в Інтернеті:  реальні загрози віртуального світу</vt:lpstr>
      <vt:lpstr>Закони стосуються Інтернету </vt:lpstr>
      <vt:lpstr>Історії </vt:lpstr>
      <vt:lpstr>Повідомлення про проблеми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безпечного Інтернету</dc:title>
  <cp:lastModifiedBy>Prime Auditor</cp:lastModifiedBy>
  <cp:revision>20</cp:revision>
  <dcterms:modified xsi:type="dcterms:W3CDTF">2011-03-10T10:52:19Z</dcterms:modified>
</cp:coreProperties>
</file>