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94" r:id="rId4"/>
    <p:sldId id="295" r:id="rId5"/>
    <p:sldId id="261" r:id="rId6"/>
    <p:sldId id="262" r:id="rId7"/>
    <p:sldId id="280" r:id="rId8"/>
    <p:sldId id="281" r:id="rId9"/>
    <p:sldId id="282" r:id="rId10"/>
    <p:sldId id="284" r:id="rId11"/>
    <p:sldId id="283" r:id="rId12"/>
    <p:sldId id="285" r:id="rId13"/>
    <p:sldId id="272" r:id="rId14"/>
    <p:sldId id="297" r:id="rId15"/>
    <p:sldId id="299" r:id="rId16"/>
    <p:sldId id="266" r:id="rId17"/>
    <p:sldId id="267" r:id="rId18"/>
    <p:sldId id="269" r:id="rId19"/>
    <p:sldId id="270" r:id="rId20"/>
    <p:sldId id="271" r:id="rId21"/>
    <p:sldId id="268" r:id="rId22"/>
    <p:sldId id="291" r:id="rId23"/>
    <p:sldId id="292" r:id="rId24"/>
    <p:sldId id="275" r:id="rId25"/>
    <p:sldId id="290" r:id="rId26"/>
    <p:sldId id="277" r:id="rId27"/>
    <p:sldId id="287" r:id="rId28"/>
    <p:sldId id="276" r:id="rId29"/>
    <p:sldId id="286" r:id="rId30"/>
    <p:sldId id="289" r:id="rId31"/>
    <p:sldId id="296" r:id="rId3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19B1-7ACC-41BA-AC22-BC73E7EB2AE2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DD76-656F-40D4-8038-A41E168FF4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C3B0-B2E7-4C84-A032-361A69EA7BDF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B8E2-EA89-4FCB-8761-013BC79F73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7A35-1F67-45CD-8DA2-7683C4C29545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1220-4159-4DD2-9C25-C33E2255B2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AE3A-E36F-4370-AF47-1E1A40F0976A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E41E-A635-4E6C-A767-A25AF5D7CA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E307-A44A-458F-B739-9040B644FF5A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5B71-C5AD-4ED4-AE42-ADC3C2CF9D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6EA4-A456-4869-B402-7696BE725303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2373-03BE-459E-99DF-0C734F22CA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D182-7D1B-47F7-9C6D-8B489BBB5153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B033-A081-4430-8FAD-8D561E698A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D4FC-7BBC-4EF3-A708-736AEBF34379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366F-A788-48C9-8DEA-7F482FF102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B596-7E78-4780-802E-F18C7BD51EEF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61E8-D7F0-48F2-A564-C1787A34D0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4F2D-04AE-456A-9273-F894283E6852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F7CE-AF16-43BE-B2FE-00D36E387F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й трикут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іліні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F259-39F8-4DC9-B131-FD6BDF7D2EE3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EDC5-2201-4B85-AA8E-D4A624BD52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148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6149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B5FEE-483E-4FAE-990A-1ACE646CE37B}" type="datetimeFigureOut">
              <a:rPr lang="uk-UA"/>
              <a:pPr>
                <a:defRPr/>
              </a:pPr>
              <a:t>26.02.2013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C30D4-6BED-4997-8409-2309C3684C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6153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vita.irpin.com/viddil/v5/d113.htm" TargetMode="External"/><Relationship Id="rId13" Type="http://schemas.openxmlformats.org/officeDocument/2006/relationships/hyperlink" Target="http://www.osvita.irpin.com/viddil/v5/d45.htm" TargetMode="External"/><Relationship Id="rId18" Type="http://schemas.openxmlformats.org/officeDocument/2006/relationships/hyperlink" Target="http://www.osvita.irpin.com/viddil/v5/d98.htm" TargetMode="External"/><Relationship Id="rId3" Type="http://schemas.openxmlformats.org/officeDocument/2006/relationships/hyperlink" Target="http://www.osvita.irpin.com/viddil/v5/d26.htm" TargetMode="External"/><Relationship Id="rId21" Type="http://schemas.openxmlformats.org/officeDocument/2006/relationships/hyperlink" Target="https://docs.google.com/open?id=1ptHIaY389gRXp6KSMQtoFvFG6Tc3fojZKsGa2r_iXe_qMqZ51E0so3wohMNx" TargetMode="External"/><Relationship Id="rId7" Type="http://schemas.openxmlformats.org/officeDocument/2006/relationships/hyperlink" Target="http://www.osvita.irpin.com/viddil/v5/d149.htm" TargetMode="External"/><Relationship Id="rId12" Type="http://schemas.openxmlformats.org/officeDocument/2006/relationships/hyperlink" Target="http://www.osvita.irpin.com/viddil/v5/d148.doc" TargetMode="External"/><Relationship Id="rId17" Type="http://schemas.openxmlformats.org/officeDocument/2006/relationships/hyperlink" Target="http://www.osvita.irpin.com/viddil/v5/d93.htm" TargetMode="External"/><Relationship Id="rId2" Type="http://schemas.openxmlformats.org/officeDocument/2006/relationships/hyperlink" Target="http://www.osvita.irpin.com/viddil/v5/d27.htm" TargetMode="External"/><Relationship Id="rId16" Type="http://schemas.openxmlformats.org/officeDocument/2006/relationships/hyperlink" Target="http://www.osvita.irpin.com/viddil/v5/d83.htm" TargetMode="External"/><Relationship Id="rId20" Type="http://schemas.openxmlformats.org/officeDocument/2006/relationships/hyperlink" Target="https://docs.google.com/open?id=1wXyr2yBDcCg-1rP4vPstXZLjT1dhPmyyNlLvukO9JQM0GzFy4-zvZGj2tAg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svita.irpin.com/viddil/v5/d28.htm" TargetMode="External"/><Relationship Id="rId11" Type="http://schemas.openxmlformats.org/officeDocument/2006/relationships/hyperlink" Target="http://www.osvita.irpin.com/viddil/v5/d143.doc" TargetMode="External"/><Relationship Id="rId5" Type="http://schemas.openxmlformats.org/officeDocument/2006/relationships/hyperlink" Target="http://www.osvita.irpin.com/viddil/v5/d24.htm" TargetMode="External"/><Relationship Id="rId15" Type="http://schemas.openxmlformats.org/officeDocument/2006/relationships/hyperlink" Target="https://docs.google.com/open?id=1EPI9Qtfaa5Uf9yTn-LP8SWD0sn-Cufw05F4fWNmL7CJ92tepGOSBQ2EBcPIQ" TargetMode="External"/><Relationship Id="rId10" Type="http://schemas.openxmlformats.org/officeDocument/2006/relationships/hyperlink" Target="http://www.osvita.irpin.com/viddil/v5/d142.doc" TargetMode="External"/><Relationship Id="rId19" Type="http://schemas.openxmlformats.org/officeDocument/2006/relationships/hyperlink" Target="http://www.osvita.irpin.com/viddil/v5/d100.htm" TargetMode="External"/><Relationship Id="rId4" Type="http://schemas.openxmlformats.org/officeDocument/2006/relationships/hyperlink" Target="http://www.osvita.irpin.com/viddil/v5/d25.htm" TargetMode="External"/><Relationship Id="rId9" Type="http://schemas.openxmlformats.org/officeDocument/2006/relationships/hyperlink" Target="http://www.osvita.irpin.com/viddil/v5/d96.htm" TargetMode="External"/><Relationship Id="rId14" Type="http://schemas.openxmlformats.org/officeDocument/2006/relationships/hyperlink" Target="http://zakon3.rada.gov.ua/laws/show/z1255-1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birky-school.at.u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a.partnersinlearningnetwork.com/communities/59f2b1f679d342e0a62962e68e4e1268/Pages/default.aspx" TargetMode="External"/><Relationship Id="rId2" Type="http://schemas.openxmlformats.org/officeDocument/2006/relationships/hyperlink" Target="http://ua.partnersinlearningnetwork.com/communities/65fe58aafdf4440a88bb41817b4a9cf8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matik.org.ua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docs.google.com/spreadsheet/viewform?formkey=dE5QUm9VS0pqOHZTZVRnS3dJbTFXZVE6MQ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wbirky-school.at.ua/news/2012-02-12-218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hyperlink" Target="http://wbirky-school.at.ua/publ/39-1-0-193" TargetMode="External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birky-school.at.ua/news/2012-02-12-218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://wbirky-school.at.ua/news/2012-02-15-22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53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герб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3333"/>
              </a:clrFrom>
              <a:clrTo>
                <a:srgbClr val="FF33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980728"/>
            <a:ext cx="1728192" cy="2592288"/>
          </a:xfrm>
          <a:prstGeom prst="rect">
            <a:avLst/>
          </a:prstGeom>
          <a:noFill/>
        </p:spPr>
      </p:pic>
      <p:sp>
        <p:nvSpPr>
          <p:cNvPr id="8" name="Місце для вмісту 7"/>
          <p:cNvSpPr>
            <a:spLocks noGrp="1"/>
          </p:cNvSpPr>
          <p:nvPr>
            <p:ph sz="half" idx="2"/>
          </p:nvPr>
        </p:nvSpPr>
        <p:spPr>
          <a:xfrm>
            <a:off x="4572000" y="4725144"/>
            <a:ext cx="4320431" cy="187292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latin typeface="Monotype Corsiva" pitchFamily="66" charset="0"/>
              </a:rPr>
              <a:t>Вчителя інформатики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latin typeface="Monotype Corsiva" pitchFamily="66" charset="0"/>
              </a:rPr>
              <a:t>НВК </a:t>
            </a:r>
            <a:r>
              <a:rPr lang="uk-UA" sz="2000" dirty="0" err="1" smtClean="0">
                <a:latin typeface="Monotype Corsiva" pitchFamily="66" charset="0"/>
              </a:rPr>
              <a:t>“Великобірківська</a:t>
            </a:r>
            <a:r>
              <a:rPr lang="uk-UA" sz="2000" dirty="0" smtClean="0">
                <a:latin typeface="Monotype Corsiva" pitchFamily="66" charset="0"/>
              </a:rPr>
              <a:t> ЗОШ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>
                <a:latin typeface="Monotype Corsiva" pitchFamily="66" charset="0"/>
              </a:rPr>
              <a:t>І-ІІІ ступенів-гімназія ім. Степана </a:t>
            </a:r>
            <a:r>
              <a:rPr lang="uk-UA" sz="2000" dirty="0" err="1" smtClean="0">
                <a:latin typeface="Monotype Corsiva" pitchFamily="66" charset="0"/>
              </a:rPr>
              <a:t>Балея”</a:t>
            </a:r>
            <a:endParaRPr lang="uk-UA" sz="2000" dirty="0" smtClean="0"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b="1" dirty="0" err="1" smtClean="0">
                <a:latin typeface="Monotype Corsiva" pitchFamily="66" charset="0"/>
              </a:rPr>
              <a:t>Белейчик</a:t>
            </a:r>
            <a:r>
              <a:rPr lang="ru-RU" sz="2000" b="1" dirty="0" smtClean="0">
                <a:latin typeface="Monotype Corsiva" pitchFamily="66" charset="0"/>
              </a:rPr>
              <a:t>а</a:t>
            </a:r>
            <a:r>
              <a:rPr lang="uk-UA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Андр</a:t>
            </a:r>
            <a:r>
              <a:rPr lang="uk-UA" sz="2000" b="1" dirty="0" err="1" smtClean="0">
                <a:latin typeface="Monotype Corsiva" pitchFamily="66" charset="0"/>
              </a:rPr>
              <a:t>ія</a:t>
            </a:r>
            <a:r>
              <a:rPr lang="uk-UA" sz="2000" b="1" dirty="0" smtClean="0">
                <a:latin typeface="Monotype Corsiva" pitchFamily="66" charset="0"/>
              </a:rPr>
              <a:t> Володимировича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Портфоліо</a:t>
            </a:r>
            <a:endParaRPr lang="uk-UA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Учителя</a:t>
            </a:r>
            <a:endParaRPr lang="uk-UA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411760" y="364502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latin typeface="Monotype Corsiva" pitchFamily="66" charset="0"/>
              </a:rPr>
              <a:t>"Я не </a:t>
            </a:r>
            <a:r>
              <a:rPr lang="ru-RU" dirty="0" err="1">
                <a:latin typeface="Monotype Corsiva" pitchFamily="66" charset="0"/>
              </a:rPr>
              <a:t>відчуваю</a:t>
            </a:r>
            <a:r>
              <a:rPr lang="ru-RU" dirty="0">
                <a:latin typeface="Monotype Corsiva" pitchFamily="66" charset="0"/>
              </a:rPr>
              <a:t> страху перед </a:t>
            </a:r>
            <a:r>
              <a:rPr lang="ru-RU" dirty="0" err="1">
                <a:latin typeface="Monotype Corsiva" pitchFamily="66" charset="0"/>
              </a:rPr>
              <a:t>комп'ютерами</a:t>
            </a:r>
            <a:r>
              <a:rPr lang="ru-RU" dirty="0">
                <a:latin typeface="Monotype Corsiva" pitchFamily="66" charset="0"/>
              </a:rPr>
              <a:t>, </a:t>
            </a:r>
            <a:endParaRPr lang="en-US" dirty="0" smtClean="0"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Monotype Corsiva" pitchFamily="66" charset="0"/>
              </a:rPr>
              <a:t>я </a:t>
            </a:r>
            <a:r>
              <a:rPr lang="ru-RU" dirty="0" err="1">
                <a:latin typeface="Monotype Corsiva" pitchFamily="66" charset="0"/>
              </a:rPr>
              <a:t>жахаюсь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відсутності</a:t>
            </a:r>
            <a:r>
              <a:rPr lang="ru-RU" dirty="0" smtClean="0">
                <a:latin typeface="Monotype Corsiva" pitchFamily="66" charset="0"/>
              </a:rPr>
              <a:t>»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>
                <a:latin typeface="Monotype Corsiva" pitchFamily="66" charset="0"/>
              </a:rPr>
              <a:t>Айзенк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Азімов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:\Портфоліо\Грамот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7611">
            <a:off x="6156176" y="2636912"/>
            <a:ext cx="2866796" cy="3960000"/>
          </a:xfrm>
          <a:prstGeom prst="rect">
            <a:avLst/>
          </a:prstGeom>
          <a:noFill/>
        </p:spPr>
      </p:pic>
      <p:pic>
        <p:nvPicPr>
          <p:cNvPr id="24580" name="Picture 4" descr="I:\Портфоліо\Грамота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7305">
            <a:off x="370497" y="801805"/>
            <a:ext cx="2866796" cy="3960000"/>
          </a:xfrm>
          <a:prstGeom prst="rect">
            <a:avLst/>
          </a:prstGeom>
          <a:noFill/>
        </p:spPr>
      </p:pic>
      <p:pic>
        <p:nvPicPr>
          <p:cNvPr id="24581" name="Picture 5" descr="I:\Портфоліо\Грамота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98000"/>
            <a:ext cx="2866796" cy="3960000"/>
          </a:xfrm>
          <a:prstGeom prst="rect">
            <a:avLst/>
          </a:prstGeom>
          <a:noFill/>
        </p:spPr>
      </p:pic>
      <p:pic>
        <p:nvPicPr>
          <p:cNvPr id="24578" name="Picture 2" descr="I:\Портфоліо\Грамота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3521">
            <a:off x="4281941" y="720919"/>
            <a:ext cx="2866796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Портфоліо\Курси Microsoft Сертифі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2404">
            <a:off x="4930793" y="1094284"/>
            <a:ext cx="3896120" cy="2880000"/>
          </a:xfrm>
          <a:prstGeom prst="rect">
            <a:avLst/>
          </a:prstGeom>
          <a:noFill/>
        </p:spPr>
      </p:pic>
      <p:pic>
        <p:nvPicPr>
          <p:cNvPr id="25603" name="Picture 3" descr="I:\Портфоліо\915D980B1B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1696">
            <a:off x="310294" y="1040102"/>
            <a:ext cx="4075560" cy="288000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48064" y="3634736"/>
            <a:ext cx="4994474" cy="35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J:\Портфоліо\inte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54" y="3215137"/>
            <a:ext cx="2808312" cy="32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:\Портфоліо\port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56128"/>
            <a:ext cx="3026555" cy="1717303"/>
          </a:xfrm>
          <a:prstGeom prst="rect">
            <a:avLst/>
          </a:prstGeom>
          <a:noFill/>
        </p:spPr>
      </p:pic>
      <p:pic>
        <p:nvPicPr>
          <p:cNvPr id="25609" name="Picture 9" descr="I:\Портфоліо\port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42652"/>
            <a:ext cx="2952328" cy="169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6320"/>
          </a:xfrm>
        </p:spPr>
        <p:txBody>
          <a:bodyPr/>
          <a:lstStyle/>
          <a:p>
            <a:r>
              <a:rPr lang="ru-RU" sz="2800" i="1" dirty="0" err="1" smtClean="0">
                <a:latin typeface="+mn-lt"/>
              </a:rPr>
              <a:t>Нормативно-розпорядчі</a:t>
            </a:r>
            <a:r>
              <a:rPr lang="ru-RU" sz="2800" i="1" dirty="0" smtClean="0">
                <a:latin typeface="+mn-lt"/>
              </a:rPr>
              <a:t> </a:t>
            </a:r>
            <a:r>
              <a:rPr lang="ru-RU" sz="2800" i="1" dirty="0" err="1" smtClean="0">
                <a:latin typeface="+mn-lt"/>
              </a:rPr>
              <a:t>документи</a:t>
            </a:r>
            <a:r>
              <a:rPr lang="ru-RU" sz="2800" i="1" dirty="0" smtClean="0">
                <a:latin typeface="+mn-lt"/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7023065"/>
              </p:ext>
            </p:extLst>
          </p:nvPr>
        </p:nvGraphicFramePr>
        <p:xfrm>
          <a:off x="323528" y="1484784"/>
          <a:ext cx="8352928" cy="469392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10470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Закони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України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42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Закон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 "Про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hlinkClick r:id="rId2"/>
                        </a:rPr>
                        <a:t>освіту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“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Закон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 "Про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загальну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середню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hlinkClick r:id="rId3"/>
                        </a:rPr>
                        <a:t>освіту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4"/>
                        </a:rPr>
                        <a:t>“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5"/>
                        </a:rPr>
                        <a:t>Закон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5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5"/>
                        </a:rPr>
                        <a:t> "Про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hlinkClick r:id="rId5"/>
                        </a:rPr>
                        <a:t>відпустки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“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Закон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України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 "Про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охорону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hlinkClick r:id="rId6"/>
                        </a:rPr>
                        <a:t>праці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7"/>
                        </a:rPr>
                        <a:t>“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Кодекс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законів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 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працю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/>
                          <a:hlinkClick r:id="rId8"/>
                        </a:rPr>
                        <a:t>України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Інструктивні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матеріали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Інструкція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 про порядок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проведення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навчальних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екскурсій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 та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навчальної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 практики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Інструкція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щодо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ведення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класних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журналів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 у 1-4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класах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Інструкція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щодо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ведення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класних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журналів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 у 5-11 (12)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класах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Про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організацію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та порядок оплата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праці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за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заміни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тимчасово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відсутніх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учителів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Положення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 про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Всеукраїнські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олімпіади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 конкурс МАН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hlinkClick r:id="rId14"/>
                        </a:rPr>
                        <a:t>Типового </a:t>
                      </a:r>
                      <a:r>
                        <a:rPr lang="ru-RU" sz="1400" b="0" dirty="0" err="1" smtClean="0">
                          <a:hlinkClick r:id="rId14"/>
                        </a:rPr>
                        <a:t>положення</a:t>
                      </a:r>
                      <a:r>
                        <a:rPr lang="ru-RU" sz="1400" b="0" dirty="0" smtClean="0">
                          <a:hlinkClick r:id="rId14"/>
                        </a:rPr>
                        <a:t> про </a:t>
                      </a:r>
                      <a:r>
                        <a:rPr lang="ru-RU" sz="1400" b="0" dirty="0" err="1" smtClean="0">
                          <a:hlinkClick r:id="rId14"/>
                        </a:rPr>
                        <a:t>атестацію</a:t>
                      </a:r>
                      <a:r>
                        <a:rPr lang="ru-RU" sz="1400" b="0" dirty="0" smtClean="0">
                          <a:hlinkClick r:id="rId14"/>
                        </a:rPr>
                        <a:t> </a:t>
                      </a:r>
                      <a:r>
                        <a:rPr lang="ru-RU" sz="1400" b="0" dirty="0" err="1" smtClean="0">
                          <a:hlinkClick r:id="rId14"/>
                        </a:rPr>
                        <a:t>педагогічних</a:t>
                      </a:r>
                      <a:r>
                        <a:rPr lang="ru-RU" sz="1400" b="0" dirty="0" smtClean="0">
                          <a:hlinkClick r:id="rId14"/>
                        </a:rPr>
                        <a:t> </a:t>
                      </a:r>
                      <a:r>
                        <a:rPr lang="ru-RU" sz="1400" b="0" dirty="0" err="1" smtClean="0">
                          <a:hlinkClick r:id="rId14"/>
                        </a:rPr>
                        <a:t>працівників</a:t>
                      </a:r>
                      <a:endParaRPr lang="en-US" sz="1400" b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Посадова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інструкція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вчителя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інформатики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розпорядчі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документи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Правила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пожежної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безпеки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закладів,установ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освіти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Обсяг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і характер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домашніх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завдань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учнів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початкової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школи</a:t>
                      </a:r>
                      <a:endParaRPr kumimoji="0"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Типові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 правила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внутрішнього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 трудового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розпорядку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працівників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закладів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Тривалість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уроків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початкових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класах</a:t>
                      </a:r>
                      <a:r>
                        <a:rPr kumimoji="0" lang="uk-UA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Перелік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необхідної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документації</a:t>
                      </a:r>
                      <a:r>
                        <a:rPr kumimoji="0"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кабінету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інформатики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Облаштування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кабінету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 </a:t>
                      </a:r>
                      <a:r>
                        <a:rPr kumimoji="0" lang="uk-UA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і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нформатики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650" y="980728"/>
            <a:ext cx="7918450" cy="538163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Проблема, над якою я працюю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2"/>
          </p:nvPr>
        </p:nvSpPr>
        <p:spPr>
          <a:xfrm>
            <a:off x="611560" y="1988840"/>
            <a:ext cx="8137525" cy="187220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600" b="1" dirty="0" smtClean="0">
                <a:latin typeface="Monotype Corsiva" pitchFamily="66" charset="0"/>
              </a:rPr>
              <a:t>“</a:t>
            </a:r>
            <a:r>
              <a:rPr lang="ru-RU" sz="3600" b="1" dirty="0" err="1" smtClean="0">
                <a:latin typeface="Monotype Corsiva" pitchFamily="66" charset="0"/>
              </a:rPr>
              <a:t>Оф</a:t>
            </a:r>
            <a:r>
              <a:rPr lang="uk-UA" sz="3600" b="1" dirty="0" err="1" smtClean="0">
                <a:latin typeface="Monotype Corsiva" pitchFamily="66" charset="0"/>
              </a:rPr>
              <a:t>існі</a:t>
            </a:r>
            <a:r>
              <a:rPr lang="uk-UA" sz="3600" b="1" dirty="0" smtClean="0">
                <a:latin typeface="Monotype Corsiva" pitchFamily="66" charset="0"/>
              </a:rPr>
              <a:t> технології на уроках інформатики  як засіб забезпечення якісної </a:t>
            </a:r>
            <a:r>
              <a:rPr lang="uk-UA" sz="3600" b="1" dirty="0" err="1" smtClean="0">
                <a:latin typeface="Monotype Corsiva" pitchFamily="66" charset="0"/>
              </a:rPr>
              <a:t>інформатичної</a:t>
            </a:r>
            <a:r>
              <a:rPr lang="uk-UA" sz="3600" b="1" dirty="0" smtClean="0">
                <a:latin typeface="Monotype Corsiva" pitchFamily="66" charset="0"/>
              </a:rPr>
              <a:t> </a:t>
            </a:r>
            <a:r>
              <a:rPr lang="uk-UA" sz="3600" b="1" dirty="0" err="1" smtClean="0">
                <a:latin typeface="Monotype Corsiva" pitchFamily="66" charset="0"/>
              </a:rPr>
              <a:t>освіти”</a:t>
            </a:r>
            <a:endParaRPr lang="uk-UA" sz="3600" b="1" dirty="0" smtClean="0"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64364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Мета: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полягає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у тому, </a:t>
            </a:r>
            <a:r>
              <a:rPr lang="ru-RU" dirty="0" err="1">
                <a:latin typeface="+mn-lt"/>
              </a:rPr>
              <a:t>щоб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виділити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впровадити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розвинути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передові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найбільш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ефективні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офісні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технології</a:t>
            </a:r>
            <a:r>
              <a:rPr lang="ru-RU" dirty="0" smtClean="0">
                <a:latin typeface="+mn-lt"/>
              </a:rPr>
              <a:t> на уроках </a:t>
            </a:r>
            <a:r>
              <a:rPr lang="ru-RU" dirty="0" err="1" smtClean="0">
                <a:latin typeface="+mn-lt"/>
              </a:rPr>
              <a:t>інформатики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автоматизації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етапів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роботи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даними</a:t>
            </a:r>
            <a:r>
              <a:rPr lang="ru-RU" dirty="0">
                <a:latin typeface="+mn-lt"/>
              </a:rPr>
              <a:t>, а </a:t>
            </a:r>
            <a:r>
              <a:rPr lang="ru-RU" dirty="0" err="1">
                <a:latin typeface="+mn-lt"/>
              </a:rPr>
              <a:t>також</a:t>
            </a:r>
            <a:r>
              <a:rPr lang="ru-RU" dirty="0">
                <a:latin typeface="+mn-lt"/>
              </a:rPr>
              <a:t> методично </a:t>
            </a:r>
            <a:r>
              <a:rPr lang="ru-RU" dirty="0" err="1">
                <a:latin typeface="+mn-lt"/>
              </a:rPr>
              <a:t>забезпечити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технологічні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дослідження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uk-UA" dirty="0" smtClean="0"/>
              <a:t>Основні завдання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147248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	-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первинних</a:t>
            </a:r>
            <a:r>
              <a:rPr lang="ru-RU" sz="1600" dirty="0"/>
              <a:t> </a:t>
            </a:r>
            <a:r>
              <a:rPr lang="ru-RU" sz="1600" dirty="0" err="1"/>
              <a:t>повідомлень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фіксують</a:t>
            </a:r>
            <a:r>
              <a:rPr lang="ru-RU" sz="1600" dirty="0"/>
              <a:t> </a:t>
            </a:r>
            <a:r>
              <a:rPr lang="ru-RU" sz="1600" dirty="0" err="1"/>
              <a:t>результати</a:t>
            </a:r>
            <a:r>
              <a:rPr lang="ru-RU" sz="1600" dirty="0"/>
              <a:t> </a:t>
            </a:r>
            <a:r>
              <a:rPr lang="ru-RU" sz="1600" dirty="0" err="1"/>
              <a:t>певних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, </a:t>
            </a:r>
            <a:r>
              <a:rPr lang="ru-RU" sz="1600" dirty="0" err="1"/>
              <a:t>властивості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і </a:t>
            </a:r>
            <a:r>
              <a:rPr lang="ru-RU" sz="1600" dirty="0" err="1"/>
              <a:t>суб'єктів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, </a:t>
            </a:r>
            <a:r>
              <a:rPr lang="ru-RU" sz="1600" dirty="0" err="1"/>
              <a:t>параметри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, </a:t>
            </a:r>
            <a:r>
              <a:rPr lang="ru-RU" sz="1600" dirty="0" err="1"/>
              <a:t>зміст</a:t>
            </a:r>
            <a:r>
              <a:rPr lang="ru-RU" sz="1600" dirty="0"/>
              <a:t> </a:t>
            </a:r>
            <a:r>
              <a:rPr lang="ru-RU" sz="1600" dirty="0" err="1"/>
              <a:t>нормативних</a:t>
            </a:r>
            <a:r>
              <a:rPr lang="ru-RU" sz="1600" dirty="0"/>
              <a:t> та </a:t>
            </a:r>
            <a:r>
              <a:rPr lang="ru-RU" sz="1600" dirty="0" err="1"/>
              <a:t>юридичних</a:t>
            </a:r>
            <a:r>
              <a:rPr lang="ru-RU" sz="1600" dirty="0"/>
              <a:t> </a:t>
            </a:r>
            <a:r>
              <a:rPr lang="ru-RU" sz="1600" dirty="0" err="1"/>
              <a:t>актів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	- </a:t>
            </a:r>
            <a:r>
              <a:rPr lang="ru-RU" sz="1600" dirty="0" err="1"/>
              <a:t>організація</a:t>
            </a:r>
            <a:r>
              <a:rPr lang="ru-RU" sz="1600" dirty="0"/>
              <a:t> такого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, яке б </a:t>
            </a:r>
            <a:r>
              <a:rPr lang="ru-RU" sz="1600" dirty="0" err="1"/>
              <a:t>забезпечувало</a:t>
            </a:r>
            <a:r>
              <a:rPr lang="ru-RU" sz="1600" dirty="0"/>
              <a:t> б </a:t>
            </a:r>
            <a:r>
              <a:rPr lang="ru-RU" sz="1600" dirty="0" err="1"/>
              <a:t>швидкий</a:t>
            </a:r>
            <a:r>
              <a:rPr lang="ru-RU" sz="1600" dirty="0"/>
              <a:t> </a:t>
            </a:r>
            <a:r>
              <a:rPr lang="ru-RU" sz="1600" dirty="0" err="1"/>
              <a:t>пошук</a:t>
            </a:r>
            <a:r>
              <a:rPr lang="ru-RU" sz="1600" dirty="0"/>
              <a:t> і </a:t>
            </a:r>
            <a:r>
              <a:rPr lang="ru-RU" sz="1600" dirty="0" err="1"/>
              <a:t>відбір</a:t>
            </a:r>
            <a:r>
              <a:rPr lang="ru-RU" sz="1600" dirty="0"/>
              <a:t> </a:t>
            </a:r>
            <a:r>
              <a:rPr lang="ru-RU" sz="1600" dirty="0" err="1"/>
              <a:t>потрібних</a:t>
            </a:r>
            <a:r>
              <a:rPr lang="ru-RU" sz="1600" dirty="0"/>
              <a:t> </a:t>
            </a:r>
            <a:r>
              <a:rPr lang="ru-RU" sz="1600" dirty="0" err="1"/>
              <a:t>відомостей</a:t>
            </a:r>
            <a:r>
              <a:rPr lang="ru-RU" sz="1600" dirty="0"/>
              <a:t>, </a:t>
            </a:r>
            <a:r>
              <a:rPr lang="ru-RU" sz="1600" dirty="0" err="1"/>
              <a:t>методичне</a:t>
            </a:r>
            <a:r>
              <a:rPr lang="ru-RU" sz="1600" dirty="0"/>
              <a:t> </a:t>
            </a:r>
            <a:r>
              <a:rPr lang="ru-RU" sz="1600" dirty="0" err="1"/>
              <a:t>оновлення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,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спотворень</a:t>
            </a:r>
            <a:r>
              <a:rPr lang="ru-RU" sz="1600" dirty="0"/>
              <a:t>, </a:t>
            </a:r>
            <a:r>
              <a:rPr lang="ru-RU" sz="1600" dirty="0" err="1"/>
              <a:t>втрати</a:t>
            </a:r>
            <a:r>
              <a:rPr lang="ru-RU" sz="1600" dirty="0"/>
              <a:t>, </a:t>
            </a:r>
            <a:r>
              <a:rPr lang="ru-RU" sz="1600" dirty="0" err="1"/>
              <a:t>деформування</a:t>
            </a:r>
            <a:r>
              <a:rPr lang="ru-RU" sz="1600" dirty="0"/>
              <a:t> </a:t>
            </a:r>
            <a:r>
              <a:rPr lang="ru-RU" sz="1600" dirty="0" err="1"/>
              <a:t>цілісності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	- </a:t>
            </a:r>
            <a:r>
              <a:rPr lang="ru-RU" sz="1600" dirty="0" err="1"/>
              <a:t>процеси</a:t>
            </a:r>
            <a:r>
              <a:rPr lang="ru-RU" sz="1600" dirty="0"/>
              <a:t>,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на </a:t>
            </a:r>
            <a:r>
              <a:rPr lang="ru-RU" sz="1600" dirty="0" err="1"/>
              <a:t>підставі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</a:t>
            </a:r>
            <a:r>
              <a:rPr lang="ru-RU" sz="1600" dirty="0" err="1"/>
              <a:t>накопичених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</a:t>
            </a:r>
            <a:r>
              <a:rPr lang="ru-RU" sz="1600" dirty="0" err="1"/>
              <a:t>формуються</a:t>
            </a:r>
            <a:r>
              <a:rPr lang="ru-RU" sz="1600" dirty="0"/>
              <a:t>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: </a:t>
            </a:r>
            <a:r>
              <a:rPr lang="ru-RU" sz="1600" dirty="0" err="1"/>
              <a:t>узагалюючі</a:t>
            </a:r>
            <a:r>
              <a:rPr lang="ru-RU" sz="1600" dirty="0"/>
              <a:t>, </a:t>
            </a:r>
            <a:r>
              <a:rPr lang="ru-RU" sz="1600" dirty="0" err="1"/>
              <a:t>аналітичні</a:t>
            </a:r>
            <a:r>
              <a:rPr lang="ru-RU" sz="1600" dirty="0"/>
              <a:t>, </a:t>
            </a:r>
            <a:r>
              <a:rPr lang="ru-RU" sz="1600" dirty="0" err="1"/>
              <a:t>рекомендаційні</a:t>
            </a:r>
            <a:r>
              <a:rPr lang="ru-RU" sz="1600" dirty="0"/>
              <a:t>, </a:t>
            </a:r>
            <a:r>
              <a:rPr lang="ru-RU" sz="1600" dirty="0" err="1"/>
              <a:t>прогнозні</a:t>
            </a:r>
            <a:r>
              <a:rPr lang="ru-RU" sz="1600" dirty="0"/>
              <a:t>. </a:t>
            </a:r>
            <a:r>
              <a:rPr lang="ru-RU" sz="1600" dirty="0" err="1"/>
              <a:t>Похідні</a:t>
            </a:r>
            <a:r>
              <a:rPr lang="ru-RU" sz="1600" dirty="0"/>
              <a:t> </a:t>
            </a:r>
            <a:r>
              <a:rPr lang="ru-RU" sz="1600" dirty="0" err="1"/>
              <a:t>дані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зазнавати</a:t>
            </a:r>
            <a:r>
              <a:rPr lang="ru-RU" sz="1600" dirty="0"/>
              <a:t> </a:t>
            </a:r>
            <a:r>
              <a:rPr lang="ru-RU" sz="1600" dirty="0" err="1"/>
              <a:t>подальшого</a:t>
            </a:r>
            <a:r>
              <a:rPr lang="ru-RU" sz="1600" dirty="0"/>
              <a:t> </a:t>
            </a:r>
            <a:r>
              <a:rPr lang="ru-RU" sz="1600" dirty="0" err="1"/>
              <a:t>оброблення</a:t>
            </a:r>
            <a:r>
              <a:rPr lang="ru-RU" sz="1600" dirty="0"/>
              <a:t>, </a:t>
            </a:r>
            <a:r>
              <a:rPr lang="ru-RU" sz="1600" dirty="0" err="1"/>
              <a:t>даючи</a:t>
            </a:r>
            <a:r>
              <a:rPr lang="ru-RU" sz="1600" dirty="0"/>
              <a:t> </a:t>
            </a:r>
            <a:r>
              <a:rPr lang="ru-RU" sz="1600" dirty="0" err="1"/>
              <a:t>відомості</a:t>
            </a:r>
            <a:r>
              <a:rPr lang="ru-RU" sz="1600" dirty="0"/>
              <a:t> </a:t>
            </a:r>
            <a:r>
              <a:rPr lang="ru-RU" sz="1600" dirty="0" err="1"/>
              <a:t>глибшої</a:t>
            </a:r>
            <a:r>
              <a:rPr lang="ru-RU" sz="1600" dirty="0"/>
              <a:t> </a:t>
            </a:r>
            <a:r>
              <a:rPr lang="ru-RU" sz="1600" dirty="0" err="1"/>
              <a:t>узагальненості</a:t>
            </a:r>
            <a:r>
              <a:rPr lang="ru-RU" sz="1600" dirty="0"/>
              <a:t> і т.д.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	- </a:t>
            </a:r>
            <a:r>
              <a:rPr lang="ru-RU" sz="1600" dirty="0" err="1"/>
              <a:t>подання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у </a:t>
            </a:r>
            <a:r>
              <a:rPr lang="ru-RU" sz="1600" dirty="0" err="1"/>
              <a:t>формі</a:t>
            </a:r>
            <a:r>
              <a:rPr lang="ru-RU" sz="1600" dirty="0"/>
              <a:t>, </a:t>
            </a:r>
            <a:r>
              <a:rPr lang="ru-RU" sz="1600" dirty="0" err="1"/>
              <a:t>придатній</a:t>
            </a:r>
            <a:r>
              <a:rPr lang="ru-RU" sz="1600" dirty="0"/>
              <a:t> для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людиною</a:t>
            </a:r>
            <a:r>
              <a:rPr lang="ru-RU" sz="1600" dirty="0"/>
              <a:t>. </a:t>
            </a:r>
            <a:r>
              <a:rPr lang="ru-RU" sz="1600" dirty="0" err="1"/>
              <a:t>Передусім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виведення</a:t>
            </a:r>
            <a:r>
              <a:rPr lang="ru-RU" sz="1600" dirty="0"/>
              <a:t> на </a:t>
            </a:r>
            <a:r>
              <a:rPr lang="ru-RU" sz="1600" dirty="0" err="1"/>
              <a:t>друк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документів</a:t>
            </a:r>
            <a:r>
              <a:rPr lang="ru-RU" sz="1600" dirty="0"/>
              <a:t> на так </a:t>
            </a:r>
            <a:r>
              <a:rPr lang="ru-RU" sz="1600" dirty="0" err="1"/>
              <a:t>званих</a:t>
            </a:r>
            <a:r>
              <a:rPr lang="ru-RU" sz="1600" dirty="0"/>
              <a:t> </a:t>
            </a:r>
            <a:r>
              <a:rPr lang="ru-RU" sz="1600" dirty="0" err="1"/>
              <a:t>твердих</a:t>
            </a:r>
            <a:r>
              <a:rPr lang="ru-RU" sz="1600" dirty="0"/>
              <a:t> (</a:t>
            </a:r>
            <a:r>
              <a:rPr lang="ru-RU" sz="1600" dirty="0" err="1"/>
              <a:t>паперових</a:t>
            </a:r>
            <a:r>
              <a:rPr lang="ru-RU" sz="1600" dirty="0"/>
              <a:t>) </a:t>
            </a:r>
            <a:r>
              <a:rPr lang="ru-RU" sz="1600" dirty="0" err="1"/>
              <a:t>носіях</a:t>
            </a:r>
            <a:r>
              <a:rPr lang="ru-RU" sz="1600" dirty="0"/>
              <a:t>. Широко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побудову</a:t>
            </a:r>
            <a:r>
              <a:rPr lang="ru-RU" sz="1600" dirty="0"/>
              <a:t> </a:t>
            </a:r>
            <a:r>
              <a:rPr lang="ru-RU" sz="1600" dirty="0" err="1"/>
              <a:t>графічних</a:t>
            </a:r>
            <a:r>
              <a:rPr lang="ru-RU" sz="1600" dirty="0"/>
              <a:t> </a:t>
            </a:r>
            <a:r>
              <a:rPr lang="ru-RU" sz="1600" dirty="0" err="1"/>
              <a:t>ілюстративних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(</a:t>
            </a:r>
            <a:r>
              <a:rPr lang="ru-RU" sz="1600" dirty="0" err="1"/>
              <a:t>графіків</a:t>
            </a:r>
            <a:r>
              <a:rPr lang="ru-RU" sz="1600" dirty="0"/>
              <a:t>, </a:t>
            </a:r>
            <a:r>
              <a:rPr lang="ru-RU" sz="1600" dirty="0" err="1"/>
              <a:t>діаграм</a:t>
            </a:r>
            <a:r>
              <a:rPr lang="ru-RU" sz="1600" dirty="0"/>
              <a:t>) і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звукових</a:t>
            </a:r>
            <a:r>
              <a:rPr lang="ru-RU" sz="1600" dirty="0"/>
              <a:t> </a:t>
            </a:r>
            <a:r>
              <a:rPr lang="ru-RU" sz="1600" dirty="0" err="1"/>
              <a:t>сигналів</a:t>
            </a:r>
            <a:r>
              <a:rPr lang="ru-RU" sz="1600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146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162050"/>
          </a:xfrm>
        </p:spPr>
        <p:txBody>
          <a:bodyPr/>
          <a:lstStyle/>
          <a:p>
            <a:r>
              <a:rPr lang="uk-UA" dirty="0" smtClean="0"/>
              <a:t>Методи та прийоми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886200" cy="4572000"/>
          </a:xfrm>
        </p:spPr>
        <p:txBody>
          <a:bodyPr/>
          <a:lstStyle/>
          <a:p>
            <a:r>
              <a:rPr lang="ru-RU" sz="1600" i="1" dirty="0"/>
              <a:t>Робота в парах</a:t>
            </a:r>
            <a:r>
              <a:rPr lang="ru-RU" sz="1600" i="1" dirty="0" smtClean="0"/>
              <a:t>.</a:t>
            </a:r>
          </a:p>
          <a:p>
            <a:endParaRPr lang="ru-RU" sz="1600" i="1" dirty="0" smtClean="0"/>
          </a:p>
          <a:p>
            <a:r>
              <a:rPr lang="ru-RU" sz="1600" i="1" dirty="0" err="1"/>
              <a:t>Мозковий</a:t>
            </a:r>
            <a:r>
              <a:rPr lang="ru-RU" sz="1600" i="1" dirty="0"/>
              <a:t> штурм</a:t>
            </a:r>
            <a:r>
              <a:rPr lang="ru-RU" sz="1600" i="1" dirty="0" smtClean="0"/>
              <a:t>.</a:t>
            </a:r>
          </a:p>
          <a:p>
            <a:endParaRPr lang="ru-RU" sz="1600" i="1" dirty="0" smtClean="0"/>
          </a:p>
          <a:p>
            <a:r>
              <a:rPr lang="uk-UA" sz="1600" i="1" dirty="0" err="1" smtClean="0"/>
              <a:t>Незакінченні</a:t>
            </a:r>
            <a:r>
              <a:rPr lang="uk-UA" sz="1600" i="1" dirty="0" smtClean="0"/>
              <a:t> речення.</a:t>
            </a:r>
          </a:p>
          <a:p>
            <a:endParaRPr lang="uk-UA" sz="1600" i="1" dirty="0" smtClean="0"/>
          </a:p>
          <a:p>
            <a:r>
              <a:rPr lang="uk-UA" sz="1600" i="1" dirty="0" smtClean="0"/>
              <a:t>Мікрофон.</a:t>
            </a:r>
          </a:p>
          <a:p>
            <a:endParaRPr lang="uk-UA" sz="1600" i="1" dirty="0" smtClean="0"/>
          </a:p>
          <a:p>
            <a:r>
              <a:rPr lang="ru-RU" sz="1600" i="1" dirty="0"/>
              <a:t>«</a:t>
            </a:r>
            <a:r>
              <a:rPr lang="ru-RU" sz="1600" i="1" dirty="0" err="1"/>
              <a:t>Думаємо</a:t>
            </a:r>
            <a:r>
              <a:rPr lang="ru-RU" sz="1600" i="1" dirty="0"/>
              <a:t> разом </a:t>
            </a:r>
            <a:r>
              <a:rPr lang="ru-RU" sz="1600" dirty="0"/>
              <a:t>— </a:t>
            </a:r>
            <a:r>
              <a:rPr lang="ru-RU" sz="1600" i="1" dirty="0" err="1"/>
              <a:t>відповідає</a:t>
            </a:r>
            <a:r>
              <a:rPr lang="ru-RU" sz="1600" i="1" dirty="0"/>
              <a:t> один</a:t>
            </a:r>
            <a:r>
              <a:rPr lang="ru-RU" sz="1600" i="1" dirty="0" smtClean="0"/>
              <a:t>»</a:t>
            </a:r>
          </a:p>
          <a:p>
            <a:endParaRPr lang="ru-RU" sz="1600" i="1" dirty="0" smtClean="0"/>
          </a:p>
          <a:p>
            <a:r>
              <a:rPr lang="ru-RU" sz="1600" i="1" dirty="0"/>
              <a:t>«</a:t>
            </a:r>
            <a:r>
              <a:rPr lang="ru-RU" sz="1600" i="1" dirty="0" err="1"/>
              <a:t>Мозаїка</a:t>
            </a:r>
            <a:r>
              <a:rPr lang="ru-RU" sz="1600" i="1" dirty="0"/>
              <a:t>»</a:t>
            </a:r>
            <a:endParaRPr lang="ru-RU" sz="1600" dirty="0"/>
          </a:p>
        </p:txBody>
      </p:sp>
      <p:pic>
        <p:nvPicPr>
          <p:cNvPr id="5" name="Picture 3" descr="C:\Users\Comp\Desktop\Новая папка\DSC00519 (Mobil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192">
            <a:off x="3364285" y="204985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Comp\Desktop\Новая папка\DSC00430 (Mobil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00">
            <a:off x="5978491" y="157357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p\Desktop\Новая папка\DSC00437 (Mobil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31">
            <a:off x="5323281" y="415412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5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Науково-методична робота в школі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1. Беру участь у МО вчителів фізико-математичного циклу школи-гімназії</a:t>
            </a:r>
            <a:r>
              <a:rPr lang="uk-UA" dirty="0"/>
              <a:t>.</a:t>
            </a:r>
            <a:endParaRPr lang="uk-UA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2. Проводжу відкриті уроки з інформатики, згідно із затвердженим планом МО вчителів інформатики.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dirty="0" smtClean="0"/>
              <a:t>3. Працюю над поповненням кабінету інформатики дидактичним матеріалом;  розробляю картки для індивідуальної та групової роботи учнів; працюю над створенням тестових завдань для різних категорій дітей.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dirty="0" smtClean="0"/>
              <a:t>4. Адміністратор і засновник шкільного сайту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wbirky-school.at.ua/</a:t>
            </a:r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ru-RU" dirty="0" smtClean="0"/>
              <a:t>12.01.2009р.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92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Кабінет інформатики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504031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З 2008 року завідую кабінетом інформатики.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Завдання кабінету: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Забезпечити оптимальні умови для навчальної роботи кабінету; проведення узагальнюючих уроків, практичних робіт, позаурочної роботи.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Виховання свідомого прагнення в учнів до вивчення уроків інформатики,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Раціональне використання наявного в кабінеті матеріалу.</a:t>
            </a:r>
          </a:p>
        </p:txBody>
      </p:sp>
      <p:pic>
        <p:nvPicPr>
          <p:cNvPr id="3074" name="Picture 2" descr="C:\Users\Comp\Desktop\Новая папка (2)\Новая папка\DSC01247 (Medi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859">
            <a:off x="5361504" y="1196881"/>
            <a:ext cx="335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\Desktop\Новая папка (2)\Новая папка\DSC01291 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745">
            <a:off x="4297856" y="3209938"/>
            <a:ext cx="2888058" cy="2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\Desktop\Новая папка (2)\Новая папка\DSC01353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41" y="429296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229600" cy="8636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Кабінет інформатики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535488" cy="44354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Організаційна робота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Проведення заходів, спрямованих на підвищення знань учнів з даного предмету;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Наповнення і дизайн сайту школи-гімназії;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Організація позаурочної роботи.</a:t>
            </a:r>
            <a:endParaRPr lang="uk-UA" dirty="0"/>
          </a:p>
        </p:txBody>
      </p:sp>
      <p:pic>
        <p:nvPicPr>
          <p:cNvPr id="4098" name="Picture 2" descr="C:\Users\Comp\Desktop\Новая папка (2)\Новая папка\DSC01357 (Medi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406">
            <a:off x="5724128" y="119675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mp\Desktop\Новая папка (2)\Новая папка\DSC01354 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Кабінет </a:t>
            </a:r>
            <a:r>
              <a:rPr lang="uk-UA" dirty="0" err="1" smtClean="0">
                <a:latin typeface="Monotype Corsiva" pitchFamily="66" charset="0"/>
              </a:rPr>
              <a:t>інфоратики</a:t>
            </a:r>
            <a:endParaRPr lang="uk-UA" dirty="0" smtClean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38600" cy="44354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Навчально-методична робота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 smtClean="0"/>
              <a:t> </a:t>
            </a:r>
            <a:r>
              <a:rPr lang="uk-UA" dirty="0" smtClean="0"/>
              <a:t>Поповнення кабінету наочними посібниками,  картами, </a:t>
            </a:r>
            <a:r>
              <a:rPr lang="uk-UA" dirty="0" err="1" smtClean="0"/>
              <a:t>роздатковим</a:t>
            </a:r>
            <a:r>
              <a:rPr lang="uk-UA" dirty="0" smtClean="0"/>
              <a:t> матеріалом;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 Брати участь у засіданнях МО вчителів фізико-математичного циклу;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Постійно підвищувати фаховий рівень шляхом самоосвіти, вивченням і впровадженням передового досвіду на уроках інформатики. </a:t>
            </a:r>
            <a:endParaRPr lang="uk-UA" dirty="0"/>
          </a:p>
        </p:txBody>
      </p:sp>
      <p:pic>
        <p:nvPicPr>
          <p:cNvPr id="18437" name="Picture 2" descr="C:\Documents and Settings\Admin\Рабочий стол\jjj\IMG_5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188913"/>
            <a:ext cx="2660650" cy="1790700"/>
          </a:xfrm>
        </p:spPr>
      </p:pic>
      <p:pic>
        <p:nvPicPr>
          <p:cNvPr id="18438" name="Picture 3" descr="C:\Documents and Settings\Admin\Рабочий стол\jjj\IMG_5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73238"/>
            <a:ext cx="3033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C:\Documents and Settings\Admin\Рабочий стол\jjj\IMG_5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644900"/>
            <a:ext cx="27368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131840" y="908720"/>
            <a:ext cx="5904656" cy="5760640"/>
          </a:xfrm>
        </p:spPr>
        <p:txBody>
          <a:bodyPr/>
          <a:lstStyle/>
          <a:p>
            <a:pPr>
              <a:buNone/>
            </a:pPr>
            <a:r>
              <a:rPr lang="ru-RU" sz="2000" b="1" dirty="0" err="1">
                <a:latin typeface="Monotype Corsiva" pitchFamily="66" charset="0"/>
              </a:rPr>
              <a:t>Особисті</a:t>
            </a:r>
            <a:r>
              <a:rPr lang="ru-RU" sz="2000" b="1" dirty="0">
                <a:latin typeface="Monotype Corsiva" pitchFamily="66" charset="0"/>
              </a:rPr>
              <a:t> </a:t>
            </a:r>
            <a:r>
              <a:rPr lang="ru-RU" sz="2000" b="1" dirty="0" err="1">
                <a:latin typeface="Monotype Corsiva" pitchFamily="66" charset="0"/>
              </a:rPr>
              <a:t>дані</a:t>
            </a:r>
            <a:r>
              <a:rPr lang="ru-RU" sz="2000" b="1" dirty="0">
                <a:latin typeface="Monotype Corsiva" pitchFamily="66" charset="0"/>
              </a:rPr>
              <a:t>: </a:t>
            </a: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	</a:t>
            </a:r>
            <a:r>
              <a:rPr lang="uk-UA" sz="2000" dirty="0" err="1" smtClean="0">
                <a:latin typeface="Monotype Corsiva" pitchFamily="66" charset="0"/>
              </a:rPr>
              <a:t>Белейчик</a:t>
            </a:r>
            <a:r>
              <a:rPr lang="uk-UA" sz="2000" dirty="0" smtClean="0">
                <a:latin typeface="Monotype Corsiva" pitchFamily="66" charset="0"/>
              </a:rPr>
              <a:t> Андрій Володимирович</a:t>
            </a: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	11 грудня 1981р., м. Львів, </a:t>
            </a:r>
          </a:p>
          <a:p>
            <a:pPr>
              <a:buNone/>
            </a:pPr>
            <a:r>
              <a:rPr lang="uk-UA" sz="2000" b="1" dirty="0" smtClean="0">
                <a:latin typeface="Monotype Corsiva" pitchFamily="66" charset="0"/>
              </a:rPr>
              <a:t>Моя адреса: </a:t>
            </a: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	м. Тернопіль,</a:t>
            </a:r>
            <a:r>
              <a:rPr lang="uk-UA" sz="2000" dirty="0" err="1" smtClean="0">
                <a:latin typeface="Monotype Corsiva" pitchFamily="66" charset="0"/>
              </a:rPr>
              <a:t>вул</a:t>
            </a:r>
            <a:r>
              <a:rPr lang="uk-UA" sz="2000" dirty="0" smtClean="0">
                <a:latin typeface="Monotype Corsiva" pitchFamily="66" charset="0"/>
              </a:rPr>
              <a:t> Тролейбусна, 11/кв.4.</a:t>
            </a:r>
          </a:p>
          <a:p>
            <a:pPr>
              <a:buNone/>
            </a:pPr>
            <a:r>
              <a:rPr lang="uk-UA" sz="2000" b="1" dirty="0" smtClean="0">
                <a:latin typeface="Monotype Corsiva" pitchFamily="66" charset="0"/>
              </a:rPr>
              <a:t>Освіта: </a:t>
            </a: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	Вища, Тернопільський державний педагогічний університет, 2004р.</a:t>
            </a:r>
            <a:endParaRPr lang="en-US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000" b="1" dirty="0" smtClean="0">
                <a:latin typeface="Monotype Corsiva" pitchFamily="66" charset="0"/>
              </a:rPr>
              <a:t>Спеціальність</a:t>
            </a:r>
            <a:r>
              <a:rPr lang="uk-UA" sz="2000" dirty="0" smtClean="0"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uk-UA" sz="2000" dirty="0" smtClean="0">
                <a:latin typeface="Monotype Corsiva" pitchFamily="66" charset="0"/>
              </a:rPr>
              <a:t>	«Педагогіка і методика середньої освіти. Фізика та основи інформатики» та здобув кваліфікацію вчителя фізики, основ інформатики, астрономії і безпеки життєдіяльності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uk-UA" sz="2000" b="1" dirty="0" smtClean="0">
                <a:latin typeface="Monotype Corsiva" pitchFamily="66" charset="0"/>
              </a:rPr>
              <a:t>Стаж роботи учителем інформатики: </a:t>
            </a:r>
            <a:r>
              <a:rPr lang="uk-UA" sz="2000" dirty="0" smtClean="0">
                <a:latin typeface="Monotype Corsiva" pitchFamily="66" charset="0"/>
              </a:rPr>
              <a:t>7 років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uk-UA" sz="2000" b="1" dirty="0" smtClean="0">
                <a:latin typeface="Monotype Corsiva" pitchFamily="66" charset="0"/>
              </a:rPr>
              <a:t>Педагогічний стаж: </a:t>
            </a:r>
            <a:r>
              <a:rPr lang="uk-UA" sz="2000" dirty="0" smtClean="0">
                <a:latin typeface="Monotype Corsiva" pitchFamily="66" charset="0"/>
              </a:rPr>
              <a:t>8 років</a:t>
            </a:r>
          </a:p>
          <a:p>
            <a:pPr marL="342900" indent="-342900">
              <a:spcBef>
                <a:spcPct val="50000"/>
              </a:spcBef>
              <a:buNone/>
            </a:pPr>
            <a:r>
              <a:rPr lang="uk-UA" sz="2000" b="1" dirty="0" smtClean="0">
                <a:latin typeface="Monotype Corsiva" pitchFamily="66" charset="0"/>
              </a:rPr>
              <a:t>Рік останньої атестації: </a:t>
            </a:r>
            <a:r>
              <a:rPr lang="uk-UA" sz="2000" dirty="0" smtClean="0">
                <a:latin typeface="Monotype Corsiva" pitchFamily="66" charset="0"/>
              </a:rPr>
              <a:t>2009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uk-UA" sz="2000" dirty="0" smtClean="0">
              <a:latin typeface="Monotype Corsiva" pitchFamily="66" charset="0"/>
            </a:endParaRPr>
          </a:p>
        </p:txBody>
      </p:sp>
      <p:pic>
        <p:nvPicPr>
          <p:cNvPr id="4" name="Picture 7" descr="H:\Портфоліо\DSC_0048 (Cust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581622" cy="388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Кабінет інформатики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5040312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/>
              <a:t>Позакласна робота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Підготовка та проведення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</a:t>
            </a:r>
            <a:r>
              <a:rPr lang="uk-UA" dirty="0" smtClean="0"/>
              <a:t> І етапу Всеукраїнської олімпіади з інформатики, участь у ІІ, ІІІ, </a:t>
            </a:r>
            <a:r>
              <a:rPr lang="en-US" dirty="0" smtClean="0"/>
              <a:t>IV</a:t>
            </a:r>
            <a:r>
              <a:rPr lang="uk-UA" dirty="0" smtClean="0"/>
              <a:t> етапі;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Залучення дітей до науково-дослідницької роботи та участь у роботі МАН;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Організація різноманітних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заходів для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зацікавлення учнів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з вивчення даного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предмету.</a:t>
            </a:r>
            <a:endParaRPr lang="uk-UA" dirty="0"/>
          </a:p>
        </p:txBody>
      </p:sp>
      <p:pic>
        <p:nvPicPr>
          <p:cNvPr id="5122" name="Picture 2" descr="C:\Users\Comp\Desktop\Новая папка\DSC00427 (Mobil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707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omp\Desktop\Новая папка\DSC00574 (Mobil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9781">
            <a:off x="4839002" y="3417579"/>
            <a:ext cx="3355956" cy="25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1800"/>
          </a:xfrm>
        </p:spPr>
        <p:txBody>
          <a:bodyPr/>
          <a:lstStyle/>
          <a:p>
            <a:r>
              <a:rPr lang="uk-UA" sz="3600" dirty="0" smtClean="0">
                <a:latin typeface="Monotype Corsiva" pitchFamily="66" charset="0"/>
              </a:rPr>
              <a:t>Науково-методична робота на рівні району</a:t>
            </a:r>
          </a:p>
        </p:txBody>
      </p:sp>
      <p:sp>
        <p:nvSpPr>
          <p:cNvPr id="20483" name="Місце для вмісту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387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1600" dirty="0" smtClean="0"/>
              <a:t>1. Беру участь у районному МО вчителів інформатики.</a:t>
            </a:r>
          </a:p>
          <a:p>
            <a:pPr>
              <a:buFont typeface="Wingdings 2" pitchFamily="18" charset="2"/>
              <a:buNone/>
            </a:pPr>
            <a:r>
              <a:rPr lang="uk-UA" sz="1600" dirty="0" smtClean="0"/>
              <a:t>2. Відвідую відкриті  уроки та семінари у рамках районного МО вчителів інформатики.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1600" dirty="0" smtClean="0"/>
              <a:t>3. З 2008 очолюю міжшкільне МО вчителів інформатики, проводжу засідання згідно затвердженого плану роботи.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1600" b="1" dirty="0" smtClean="0"/>
              <a:t>Кущові </a:t>
            </a:r>
            <a:r>
              <a:rPr lang="uk-UA" sz="1600" b="1" dirty="0"/>
              <a:t>семінари: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sz="1600" dirty="0"/>
              <a:t>*.10.2009 Формування навичок складання алгоритмів в початковій </a:t>
            </a:r>
            <a:r>
              <a:rPr lang="uk-UA" sz="1600" dirty="0" smtClean="0"/>
              <a:t>школі.</a:t>
            </a:r>
            <a:endParaRPr lang="uk-UA" sz="1600" dirty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sz="1600" dirty="0"/>
              <a:t>18.03. 2010 Розвиток логічного і алгоритмічного мислення на уроках інформатики в початковій </a:t>
            </a:r>
            <a:r>
              <a:rPr lang="uk-UA" sz="1600" dirty="0" smtClean="0"/>
              <a:t>школі.</a:t>
            </a:r>
            <a:endParaRPr lang="uk-UA" sz="1600" dirty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 err="1"/>
              <a:t>Районні</a:t>
            </a:r>
            <a:r>
              <a:rPr lang="ru-RU" sz="1600" b="1" dirty="0"/>
              <a:t> </a:t>
            </a:r>
            <a:r>
              <a:rPr lang="ru-RU" sz="1600" b="1" dirty="0" err="1"/>
              <a:t>семінари</a:t>
            </a:r>
            <a:r>
              <a:rPr lang="ru-RU" sz="1600" b="1" dirty="0"/>
              <a:t>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1600" dirty="0"/>
              <a:t>05.05.2011 </a:t>
            </a:r>
            <a:r>
              <a:rPr lang="ru-RU" sz="1600" dirty="0" err="1"/>
              <a:t>Дистанційне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, як форма </a:t>
            </a:r>
            <a:r>
              <a:rPr lang="ru-RU" sz="1600" dirty="0" err="1"/>
              <a:t>роботи</a:t>
            </a:r>
            <a:r>
              <a:rPr lang="ru-RU" sz="1600" dirty="0"/>
              <a:t> з </a:t>
            </a:r>
            <a:r>
              <a:rPr lang="ru-RU" sz="1600" dirty="0" err="1"/>
              <a:t>обдарованими</a:t>
            </a:r>
            <a:r>
              <a:rPr lang="ru-RU" sz="1600" dirty="0"/>
              <a:t> </a:t>
            </a:r>
            <a:r>
              <a:rPr lang="ru-RU" sz="1600" dirty="0" err="1"/>
              <a:t>дітьми</a:t>
            </a:r>
            <a:r>
              <a:rPr lang="ru-RU" sz="1600" dirty="0"/>
              <a:t> на уроках </a:t>
            </a:r>
            <a:r>
              <a:rPr lang="ru-RU" sz="1600" dirty="0" err="1"/>
              <a:t>інформатики</a:t>
            </a:r>
            <a:r>
              <a:rPr lang="ru-RU" sz="1600" dirty="0"/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1600" dirty="0"/>
              <a:t>20.11.2011 </a:t>
            </a:r>
            <a:r>
              <a:rPr lang="ru-RU" sz="1600" dirty="0" err="1"/>
              <a:t>Змістове</a:t>
            </a:r>
            <a:r>
              <a:rPr lang="ru-RU" sz="1600" dirty="0"/>
              <a:t> </a:t>
            </a:r>
            <a:r>
              <a:rPr lang="ru-RU" sz="1600" dirty="0" err="1"/>
              <a:t>наповнення</a:t>
            </a:r>
            <a:r>
              <a:rPr lang="ru-RU" sz="1600" dirty="0"/>
              <a:t> та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шкільного</a:t>
            </a:r>
            <a:r>
              <a:rPr lang="ru-RU" sz="1600" dirty="0"/>
              <a:t> </a:t>
            </a:r>
            <a:r>
              <a:rPr lang="ru-RU" sz="1600" dirty="0" smtClean="0"/>
              <a:t>сайту.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1600" dirty="0" smtClean="0"/>
              <a:t>4. Проводяться курси для вчителів за програмою </a:t>
            </a:r>
            <a:r>
              <a:rPr lang="ru-RU" sz="1600" b="1" dirty="0" err="1" smtClean="0"/>
              <a:t>Intel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Навчання</a:t>
            </a:r>
            <a:r>
              <a:rPr lang="ru-RU" sz="1600" b="1" dirty="0" smtClean="0"/>
              <a:t> </a:t>
            </a:r>
            <a:r>
              <a:rPr lang="ru-RU" sz="1600" b="1" dirty="0"/>
              <a:t>для </a:t>
            </a:r>
            <a:r>
              <a:rPr lang="ru-RU" sz="1600" b="1" dirty="0" err="1" smtClean="0"/>
              <a:t>майбутнього</a:t>
            </a:r>
            <a:r>
              <a:rPr lang="ru-RU" sz="1600" b="1" dirty="0" smtClean="0"/>
              <a:t>»</a:t>
            </a:r>
            <a:r>
              <a:rPr lang="ru-RU" sz="1600" dirty="0" smtClean="0"/>
              <a:t> та </a:t>
            </a:r>
            <a:r>
              <a:rPr lang="en-US" sz="1600" dirty="0"/>
              <a:t> </a:t>
            </a:r>
            <a:r>
              <a:rPr lang="en-US" sz="1600" b="1" dirty="0"/>
              <a:t>Microsoft</a:t>
            </a:r>
            <a:r>
              <a:rPr lang="en-US" sz="1600" dirty="0"/>
              <a:t> «</a:t>
            </a:r>
            <a:r>
              <a:rPr lang="ru-RU" sz="1600" b="1" dirty="0"/>
              <a:t>Партнерство в </a:t>
            </a:r>
            <a:r>
              <a:rPr lang="ru-RU" sz="1600" b="1" dirty="0" err="1"/>
              <a:t>навчанні</a:t>
            </a:r>
            <a:r>
              <a:rPr lang="ru-RU" sz="1600" dirty="0" smtClean="0"/>
              <a:t>»;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1600" dirty="0" smtClean="0"/>
              <a:t>5. Учасник </a:t>
            </a:r>
            <a:r>
              <a:rPr lang="ru-RU" sz="1600" dirty="0"/>
              <a:t> </a:t>
            </a:r>
            <a:r>
              <a:rPr lang="ru-RU" sz="1600" dirty="0" err="1" smtClean="0"/>
              <a:t>творчої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Тернопільського</a:t>
            </a:r>
            <a:r>
              <a:rPr lang="ru-RU" sz="1600" dirty="0" smtClean="0"/>
              <a:t> району; </a:t>
            </a:r>
            <a:r>
              <a:rPr lang="ru-RU" sz="1600" dirty="0"/>
              <a:t/>
            </a:r>
            <a:br>
              <a:rPr lang="ru-RU" sz="1600" dirty="0"/>
            </a:b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437"/>
          </a:xfrm>
        </p:spPr>
        <p:txBody>
          <a:bodyPr/>
          <a:lstStyle/>
          <a:p>
            <a:r>
              <a:rPr lang="ru-RU" sz="1600" b="1" dirty="0" smtClean="0"/>
              <a:t>Учасник онлайн </a:t>
            </a:r>
            <a:r>
              <a:rPr lang="ru-RU" sz="1600" b="1" dirty="0" err="1" smtClean="0"/>
              <a:t>спільноти</a:t>
            </a:r>
            <a:r>
              <a:rPr lang="ru-RU" sz="1600" b="1" dirty="0" smtClean="0"/>
              <a:t> - </a:t>
            </a:r>
            <a:r>
              <a:rPr lang="ru-RU" sz="1600" b="1" dirty="0" err="1" smtClean="0">
                <a:hlinkClick r:id="rId2"/>
              </a:rPr>
              <a:t>Онляндія</a:t>
            </a:r>
            <a:r>
              <a:rPr lang="ru-RU" sz="1600" b="1" dirty="0" smtClean="0">
                <a:hlinkClick r:id="rId2"/>
              </a:rPr>
              <a:t> - </a:t>
            </a:r>
            <a:r>
              <a:rPr lang="ru-RU" sz="1600" b="1" dirty="0" err="1" smtClean="0">
                <a:hlinkClick r:id="rId2"/>
              </a:rPr>
              <a:t>безпека</a:t>
            </a:r>
            <a:r>
              <a:rPr lang="ru-RU" sz="1600" b="1" dirty="0" smtClean="0">
                <a:hlinkClick r:id="rId2"/>
              </a:rPr>
              <a:t> </a:t>
            </a:r>
            <a:r>
              <a:rPr lang="ru-RU" sz="1600" b="1" dirty="0" err="1" smtClean="0">
                <a:hlinkClick r:id="rId2"/>
              </a:rPr>
              <a:t>дітей</a:t>
            </a:r>
            <a:r>
              <a:rPr lang="ru-RU" sz="1600" b="1" dirty="0" smtClean="0">
                <a:hlinkClick r:id="rId2"/>
              </a:rPr>
              <a:t> в </a:t>
            </a:r>
            <a:r>
              <a:rPr lang="ru-RU" sz="1600" b="1" dirty="0" err="1" smtClean="0">
                <a:hlinkClick r:id="rId2"/>
              </a:rPr>
              <a:t>Інтернет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200" dirty="0" smtClean="0"/>
              <a:t>(</a:t>
            </a:r>
            <a:r>
              <a:rPr lang="ru-RU" sz="1200" dirty="0" err="1"/>
              <a:t>Група</a:t>
            </a:r>
            <a:r>
              <a:rPr lang="ru-RU" sz="1200" dirty="0"/>
              <a:t> створена для </a:t>
            </a:r>
            <a:r>
              <a:rPr lang="ru-RU" sz="1200" dirty="0" err="1"/>
              <a:t>педагогів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цікавляться</a:t>
            </a:r>
            <a:r>
              <a:rPr lang="ru-RU" sz="1200" dirty="0"/>
              <a:t> </a:t>
            </a:r>
            <a:r>
              <a:rPr lang="ru-RU" sz="1200" dirty="0" err="1"/>
              <a:t>безпекою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 в </a:t>
            </a:r>
            <a:r>
              <a:rPr lang="ru-RU" sz="1200" dirty="0" err="1"/>
              <a:t>Інтернеті</a:t>
            </a:r>
            <a:r>
              <a:rPr lang="ru-RU" sz="1200" dirty="0"/>
              <a:t>. )</a:t>
            </a:r>
            <a:endParaRPr lang="ru-RU" sz="1200" dirty="0" smtClean="0"/>
          </a:p>
          <a:p>
            <a:r>
              <a:rPr lang="ru-RU" sz="1600" b="1" dirty="0" smtClean="0"/>
              <a:t>Учасник </a:t>
            </a:r>
            <a:r>
              <a:rPr lang="ru-RU" sz="1600" b="1" dirty="0"/>
              <a:t>онлайн </a:t>
            </a:r>
            <a:r>
              <a:rPr lang="ru-RU" sz="1600" b="1" dirty="0" err="1"/>
              <a:t>спільноти</a:t>
            </a:r>
            <a:r>
              <a:rPr lang="ru-RU" sz="1600" b="1" dirty="0"/>
              <a:t> </a:t>
            </a:r>
            <a:r>
              <a:rPr lang="ru-RU" sz="1600" b="1" dirty="0" smtClean="0"/>
              <a:t>-</a:t>
            </a:r>
            <a:r>
              <a:rPr lang="ru-RU" sz="1600" b="1" dirty="0">
                <a:hlinkClick r:id="rId3"/>
              </a:rPr>
              <a:t> </a:t>
            </a:r>
            <a:r>
              <a:rPr lang="ru-RU" sz="1600" b="1" dirty="0" smtClean="0">
                <a:hlinkClick r:id="rId3"/>
              </a:rPr>
              <a:t>Партнерство в </a:t>
            </a:r>
            <a:r>
              <a:rPr lang="ru-RU" sz="1600" b="1" dirty="0" err="1" smtClean="0">
                <a:hlinkClick r:id="rId3"/>
              </a:rPr>
              <a:t>навчанні</a:t>
            </a:r>
            <a:r>
              <a:rPr lang="ru-RU" sz="1600" b="1" dirty="0"/>
              <a:t>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200" dirty="0" smtClean="0"/>
              <a:t>(</a:t>
            </a:r>
            <a:r>
              <a:rPr lang="ru-RU" sz="1200" dirty="0" err="1"/>
              <a:t>Комп’ютерні</a:t>
            </a:r>
            <a:r>
              <a:rPr lang="ru-RU" sz="1200" dirty="0"/>
              <a:t> </a:t>
            </a:r>
            <a:r>
              <a:rPr lang="ru-RU" sz="1200" dirty="0" err="1"/>
              <a:t>технології</a:t>
            </a:r>
            <a:r>
              <a:rPr lang="ru-RU" sz="1200" dirty="0"/>
              <a:t> на </a:t>
            </a:r>
            <a:r>
              <a:rPr lang="ru-RU" sz="1200" dirty="0" err="1"/>
              <a:t>сьогоднішній</a:t>
            </a:r>
            <a:r>
              <a:rPr lang="ru-RU" sz="1200" dirty="0"/>
              <a:t> день </a:t>
            </a:r>
            <a:r>
              <a:rPr lang="ru-RU" sz="1200" dirty="0" err="1"/>
              <a:t>відіграють</a:t>
            </a:r>
            <a:r>
              <a:rPr lang="ru-RU" sz="1200" dirty="0"/>
              <a:t> </a:t>
            </a:r>
            <a:r>
              <a:rPr lang="ru-RU" sz="1200" dirty="0" err="1"/>
              <a:t>важливу</a:t>
            </a:r>
            <a:r>
              <a:rPr lang="ru-RU" sz="1200" dirty="0"/>
              <a:t> роль в </a:t>
            </a:r>
            <a:r>
              <a:rPr lang="ru-RU" sz="1200" dirty="0" err="1"/>
              <a:t>отриманні</a:t>
            </a:r>
            <a:r>
              <a:rPr lang="ru-RU" sz="1200" dirty="0"/>
              <a:t> </a:t>
            </a:r>
            <a:r>
              <a:rPr lang="ru-RU" sz="1200" dirty="0" err="1"/>
              <a:t>якісної</a:t>
            </a:r>
            <a:r>
              <a:rPr lang="ru-RU" sz="1200" dirty="0"/>
              <a:t> </a:t>
            </a:r>
            <a:r>
              <a:rPr lang="ru-RU" sz="1200" dirty="0" err="1"/>
              <a:t>освіти</a:t>
            </a:r>
            <a:r>
              <a:rPr lang="ru-RU" sz="1200" dirty="0"/>
              <a:t>. Але не </a:t>
            </a:r>
            <a:r>
              <a:rPr lang="ru-RU" sz="1200" dirty="0" err="1"/>
              <a:t>завжди</a:t>
            </a:r>
            <a:r>
              <a:rPr lang="ru-RU" sz="1200" dirty="0"/>
              <a:t> у </a:t>
            </a:r>
            <a:r>
              <a:rPr lang="ru-RU" sz="1200" dirty="0" err="1"/>
              <a:t>навчальних</a:t>
            </a:r>
            <a:r>
              <a:rPr lang="ru-RU" sz="1200" dirty="0"/>
              <a:t> закладах є </a:t>
            </a:r>
            <a:r>
              <a:rPr lang="ru-RU" sz="1200" dirty="0" err="1"/>
              <a:t>можливість</a:t>
            </a:r>
            <a:r>
              <a:rPr lang="ru-RU" sz="1200" dirty="0"/>
              <a:t> </a:t>
            </a:r>
            <a:r>
              <a:rPr lang="ru-RU" sz="1200" dirty="0" err="1"/>
              <a:t>користуватися</a:t>
            </a:r>
            <a:r>
              <a:rPr lang="ru-RU" sz="1200" dirty="0"/>
              <a:t> </a:t>
            </a:r>
            <a:r>
              <a:rPr lang="ru-RU" sz="1200" dirty="0" err="1"/>
              <a:t>інформаційно-комунікаційний</a:t>
            </a:r>
            <a:r>
              <a:rPr lang="ru-RU" sz="1200" dirty="0"/>
              <a:t> </a:t>
            </a:r>
            <a:r>
              <a:rPr lang="ru-RU" sz="1200" dirty="0" err="1"/>
              <a:t>технологіями</a:t>
            </a:r>
            <a:r>
              <a:rPr lang="ru-RU" sz="1200" dirty="0"/>
              <a:t> )</a:t>
            </a:r>
            <a:endParaRPr lang="ru-RU" sz="1200" dirty="0" smtClean="0"/>
          </a:p>
          <a:p>
            <a:r>
              <a:rPr lang="ru-RU" sz="1600" b="1" dirty="0" smtClean="0"/>
              <a:t>Учасник онлайн </a:t>
            </a:r>
            <a:r>
              <a:rPr lang="ru-RU" sz="1600" b="1" dirty="0" err="1" smtClean="0"/>
              <a:t>спільноти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Продукти</a:t>
            </a:r>
            <a:r>
              <a:rPr lang="ru-RU" sz="1600" b="1" dirty="0" smtClean="0"/>
              <a:t> </a:t>
            </a:r>
            <a:r>
              <a:rPr lang="en-US" sz="1600" b="1" dirty="0" smtClean="0"/>
              <a:t>Microsoft </a:t>
            </a:r>
            <a:r>
              <a:rPr lang="ru-RU" sz="1600" b="1" dirty="0" smtClean="0"/>
              <a:t>в </a:t>
            </a:r>
            <a:r>
              <a:rPr lang="ru-RU" sz="1600" b="1" dirty="0" err="1" smtClean="0"/>
              <a:t>освітньому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просторі</a:t>
            </a:r>
            <a:r>
              <a:rPr lang="ru-RU" sz="1600" b="1" dirty="0" smtClean="0"/>
              <a:t>. </a:t>
            </a:r>
            <a:r>
              <a:rPr lang="ru-RU" sz="1200" dirty="0" smtClean="0"/>
              <a:t>(</a:t>
            </a:r>
            <a:r>
              <a:rPr lang="ru-RU" sz="1200" dirty="0" err="1" smtClean="0"/>
              <a:t>Безкоштовні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освітні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програмні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розробки</a:t>
            </a:r>
            <a:r>
              <a:rPr lang="ru-RU" sz="1200" dirty="0" smtClean="0"/>
              <a:t> Майкрософт та добре </a:t>
            </a:r>
            <a:r>
              <a:rPr lang="ru-RU" sz="1200" dirty="0" err="1" smtClean="0"/>
              <a:t>відомі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продукти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корпорації</a:t>
            </a:r>
            <a:r>
              <a:rPr lang="ru-RU" sz="1200" dirty="0" smtClean="0"/>
              <a:t>.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місце</a:t>
            </a:r>
            <a:r>
              <a:rPr lang="ru-RU" sz="1200" dirty="0" smtClean="0"/>
              <a:t> та роль в </a:t>
            </a:r>
            <a:r>
              <a:rPr lang="ru-RU" sz="1200" dirty="0" err="1" smtClean="0"/>
              <a:t>сфері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навчання</a:t>
            </a:r>
            <a:r>
              <a:rPr lang="ru-RU" sz="1200" dirty="0" smtClean="0"/>
              <a:t> і </a:t>
            </a:r>
            <a:r>
              <a:rPr lang="ru-RU" sz="1200" dirty="0" err="1" smtClean="0"/>
              <a:t>викладання</a:t>
            </a:r>
            <a:r>
              <a:rPr lang="ru-RU" sz="1200" dirty="0" smtClean="0"/>
              <a:t>.)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Учасник онлайн </a:t>
            </a:r>
            <a:r>
              <a:rPr lang="ru-RU" sz="1400" b="1" dirty="0" err="1">
                <a:solidFill>
                  <a:prstClr val="black"/>
                </a:solidFill>
              </a:rPr>
              <a:t>спільноти</a:t>
            </a:r>
            <a:r>
              <a:rPr lang="ru-RU" sz="1400" b="1" dirty="0">
                <a:solidFill>
                  <a:prstClr val="black"/>
                </a:solidFill>
              </a:rPr>
              <a:t> - </a:t>
            </a:r>
            <a:r>
              <a:rPr lang="ru-RU" sz="1400" b="1" dirty="0" err="1" smtClean="0"/>
              <a:t>Вчителі</a:t>
            </a:r>
            <a:r>
              <a:rPr lang="ru-RU" sz="1400" b="1" dirty="0" smtClean="0"/>
              <a:t> </a:t>
            </a:r>
            <a:r>
              <a:rPr lang="ru-RU" sz="1400" b="1" dirty="0" err="1"/>
              <a:t>інформатики</a:t>
            </a:r>
            <a:r>
              <a:rPr lang="ru-RU" sz="1400" b="1" dirty="0"/>
              <a:t> </a:t>
            </a:r>
            <a:r>
              <a:rPr lang="ru-RU" sz="1400" b="1" dirty="0" err="1"/>
              <a:t>Тернопільського</a:t>
            </a:r>
            <a:r>
              <a:rPr lang="ru-RU" sz="1400" b="1" dirty="0"/>
              <a:t> району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b="1" dirty="0">
                <a:solidFill>
                  <a:prstClr val="black"/>
                </a:solidFill>
              </a:rPr>
              <a:t>Учасник онлайн </a:t>
            </a:r>
            <a:r>
              <a:rPr lang="ru-RU" sz="1400" b="1" dirty="0" err="1">
                <a:solidFill>
                  <a:prstClr val="black"/>
                </a:solidFill>
              </a:rPr>
              <a:t>спільноти</a:t>
            </a:r>
            <a:r>
              <a:rPr lang="ru-RU" sz="1400" b="1" dirty="0">
                <a:solidFill>
                  <a:prstClr val="black"/>
                </a:solidFill>
              </a:rPr>
              <a:t> - </a:t>
            </a:r>
            <a:r>
              <a:rPr lang="ru-RU" sz="1400" b="1" dirty="0" err="1" smtClean="0"/>
              <a:t>Навчальний</a:t>
            </a:r>
            <a:r>
              <a:rPr lang="ru-RU" sz="1400" b="1" dirty="0" smtClean="0"/>
              <a:t> </a:t>
            </a:r>
            <a:r>
              <a:rPr lang="ru-RU" sz="1400" b="1" dirty="0"/>
              <a:t>курс "</a:t>
            </a:r>
            <a:r>
              <a:rPr lang="ru-RU" sz="1400" b="1" dirty="0" err="1"/>
              <a:t>Основи</a:t>
            </a:r>
            <a:r>
              <a:rPr lang="ru-RU" sz="1400" b="1" dirty="0"/>
              <a:t> </a:t>
            </a:r>
            <a:r>
              <a:rPr lang="ru-RU" sz="1400" b="1" dirty="0" err="1"/>
              <a:t>безпечної</a:t>
            </a:r>
            <a:r>
              <a:rPr lang="ru-RU" sz="1400" b="1" dirty="0"/>
              <a:t> </a:t>
            </a:r>
            <a:r>
              <a:rPr lang="ru-RU" sz="1400" b="1" dirty="0" err="1"/>
              <a:t>роботи</a:t>
            </a:r>
            <a:r>
              <a:rPr lang="ru-RU" sz="1400" b="1" dirty="0"/>
              <a:t> з ІКТ"</a:t>
            </a:r>
            <a:r>
              <a:rPr lang="ru-RU" sz="14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(</a:t>
            </a:r>
            <a:r>
              <a:rPr lang="ru-RU" sz="1200" dirty="0" err="1" smtClean="0"/>
              <a:t>Спільнота</a:t>
            </a:r>
            <a:r>
              <a:rPr lang="ru-RU" sz="1200" dirty="0" smtClean="0"/>
              <a:t> </a:t>
            </a:r>
            <a:r>
              <a:rPr lang="ru-RU" sz="1200" dirty="0" err="1"/>
              <a:t>об`єднує</a:t>
            </a:r>
            <a:r>
              <a:rPr lang="ru-RU" sz="1200" dirty="0"/>
              <a:t> </a:t>
            </a:r>
            <a:r>
              <a:rPr lang="ru-RU" sz="1200" dirty="0" err="1"/>
              <a:t>педагогічних</a:t>
            </a:r>
            <a:r>
              <a:rPr lang="ru-RU" sz="1200" dirty="0"/>
              <a:t> </a:t>
            </a:r>
            <a:r>
              <a:rPr lang="ru-RU" sz="1200" dirty="0" err="1"/>
              <a:t>працівників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бажання</a:t>
            </a:r>
            <a:r>
              <a:rPr lang="ru-RU" sz="1200" dirty="0"/>
              <a:t> </a:t>
            </a:r>
            <a:r>
              <a:rPr lang="ru-RU" sz="1200" dirty="0" err="1"/>
              <a:t>оволодіти</a:t>
            </a:r>
            <a:r>
              <a:rPr lang="ru-RU" sz="1200" dirty="0"/>
              <a:t> </a:t>
            </a:r>
            <a:r>
              <a:rPr lang="ru-RU" sz="1200" dirty="0" err="1"/>
              <a:t>практичними</a:t>
            </a:r>
            <a:r>
              <a:rPr lang="ru-RU" sz="1200" dirty="0"/>
              <a:t> </a:t>
            </a:r>
            <a:r>
              <a:rPr lang="ru-RU" sz="1200" dirty="0" err="1"/>
              <a:t>навичками</a:t>
            </a:r>
            <a:r>
              <a:rPr lang="ru-RU" sz="1200" dirty="0"/>
              <a:t> </a:t>
            </a:r>
            <a:r>
              <a:rPr lang="ru-RU" sz="1200" dirty="0" err="1"/>
              <a:t>користування</a:t>
            </a:r>
            <a:r>
              <a:rPr lang="ru-RU" sz="1200" dirty="0"/>
              <a:t> </a:t>
            </a:r>
            <a:r>
              <a:rPr lang="ru-RU" sz="1200" dirty="0" err="1"/>
              <a:t>сучасними</a:t>
            </a:r>
            <a:r>
              <a:rPr lang="ru-RU" sz="1200" dirty="0"/>
              <a:t> та </a:t>
            </a:r>
            <a:r>
              <a:rPr lang="ru-RU" sz="1200" dirty="0" err="1"/>
              <a:t>безпечними</a:t>
            </a:r>
            <a:r>
              <a:rPr lang="ru-RU" sz="1200" dirty="0"/>
              <a:t> </a:t>
            </a:r>
            <a:r>
              <a:rPr lang="ru-RU" sz="1200" dirty="0" err="1"/>
              <a:t>інформаційно-комунікаційними</a:t>
            </a:r>
            <a:r>
              <a:rPr lang="ru-RU" sz="1200" dirty="0"/>
              <a:t> </a:t>
            </a:r>
            <a:r>
              <a:rPr lang="ru-RU" sz="1200" dirty="0" err="1"/>
              <a:t>технологіями</a:t>
            </a:r>
            <a:r>
              <a:rPr lang="ru-RU" sz="1200" dirty="0"/>
              <a:t>. </a:t>
            </a:r>
            <a:r>
              <a:rPr lang="ru-RU" sz="1200" dirty="0" err="1"/>
              <a:t>Розміщені</a:t>
            </a:r>
            <a:r>
              <a:rPr lang="ru-RU" sz="1200" dirty="0"/>
              <a:t> </a:t>
            </a:r>
            <a:r>
              <a:rPr lang="ru-RU" sz="1200" dirty="0" err="1"/>
              <a:t>всі</a:t>
            </a:r>
            <a:r>
              <a:rPr lang="ru-RU" sz="1200" dirty="0"/>
              <a:t> </a:t>
            </a:r>
            <a:r>
              <a:rPr lang="ru-RU" sz="1200" dirty="0" err="1"/>
              <a:t>матеріали</a:t>
            </a:r>
            <a:r>
              <a:rPr lang="ru-RU" sz="1200" dirty="0"/>
              <a:t> </a:t>
            </a:r>
            <a:r>
              <a:rPr lang="ru-RU" sz="1200" dirty="0" err="1"/>
              <a:t>навчального</a:t>
            </a:r>
            <a:r>
              <a:rPr lang="ru-RU" sz="1200" dirty="0"/>
              <a:t> курсу</a:t>
            </a:r>
            <a:r>
              <a:rPr lang="ru-RU" sz="1200" dirty="0" smtClean="0"/>
              <a:t>.)</a:t>
            </a:r>
            <a:r>
              <a:rPr lang="ru-RU" sz="1200" dirty="0"/>
              <a:t> </a:t>
            </a:r>
            <a:endParaRPr lang="ru-RU" sz="1200" dirty="0" smtClean="0"/>
          </a:p>
          <a:p>
            <a:r>
              <a:rPr lang="ru-RU" sz="1400" b="1" dirty="0">
                <a:solidFill>
                  <a:prstClr val="black"/>
                </a:solidFill>
              </a:rPr>
              <a:t>Учасник онлайн </a:t>
            </a:r>
            <a:r>
              <a:rPr lang="ru-RU" sz="1400" b="1" dirty="0" err="1">
                <a:solidFill>
                  <a:prstClr val="black"/>
                </a:solidFill>
              </a:rPr>
              <a:t>спільноти</a:t>
            </a:r>
            <a:r>
              <a:rPr lang="ru-RU" sz="1400" b="1" dirty="0">
                <a:solidFill>
                  <a:prstClr val="black"/>
                </a:solidFill>
              </a:rPr>
              <a:t> - </a:t>
            </a:r>
            <a:r>
              <a:rPr lang="ru-RU" sz="1400" b="1" dirty="0" err="1" smtClean="0"/>
              <a:t>Вебінари</a:t>
            </a:r>
            <a:r>
              <a:rPr lang="ru-RU" sz="1400" b="1" dirty="0" smtClean="0"/>
              <a:t> </a:t>
            </a:r>
            <a:r>
              <a:rPr lang="ru-RU" sz="1400" b="1" dirty="0"/>
              <a:t>для </a:t>
            </a:r>
            <a:r>
              <a:rPr lang="ru-RU" sz="1400" b="1" dirty="0" err="1"/>
              <a:t>викладачів</a:t>
            </a:r>
            <a:r>
              <a:rPr lang="ru-RU" sz="14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(В </a:t>
            </a:r>
            <a:r>
              <a:rPr lang="ru-RU" sz="1200" dirty="0" err="1"/>
              <a:t>даній</a:t>
            </a:r>
            <a:r>
              <a:rPr lang="ru-RU" sz="1200" dirty="0"/>
              <a:t> </a:t>
            </a:r>
            <a:r>
              <a:rPr lang="ru-RU" sz="1200" dirty="0" err="1"/>
              <a:t>спільноті</a:t>
            </a:r>
            <a:r>
              <a:rPr lang="ru-RU" sz="1200" dirty="0"/>
              <a:t> </a:t>
            </a:r>
            <a:r>
              <a:rPr lang="ru-RU" sz="1200" dirty="0" err="1"/>
              <a:t>розміщено</a:t>
            </a:r>
            <a:r>
              <a:rPr lang="ru-RU" sz="1200" dirty="0"/>
              <a:t> </a:t>
            </a:r>
            <a:r>
              <a:rPr lang="ru-RU" sz="1200" dirty="0" err="1"/>
              <a:t>розклад</a:t>
            </a:r>
            <a:r>
              <a:rPr lang="ru-RU" sz="1200" dirty="0"/>
              <a:t> </a:t>
            </a:r>
            <a:r>
              <a:rPr lang="ru-RU" sz="1200" dirty="0" err="1"/>
              <a:t>вебінарів</a:t>
            </a:r>
            <a:r>
              <a:rPr lang="ru-RU" sz="1200" dirty="0"/>
              <a:t> на 2011-2012 роки, </a:t>
            </a:r>
            <a:r>
              <a:rPr lang="ru-RU" sz="1200" dirty="0" err="1"/>
              <a:t>обговорюються</a:t>
            </a:r>
            <a:r>
              <a:rPr lang="ru-RU" sz="1200" dirty="0"/>
              <a:t> теми для </a:t>
            </a:r>
            <a:r>
              <a:rPr lang="ru-RU" sz="1200" dirty="0" err="1"/>
              <a:t>наступних</a:t>
            </a:r>
            <a:r>
              <a:rPr lang="ru-RU" sz="1200" dirty="0"/>
              <a:t> </a:t>
            </a:r>
            <a:r>
              <a:rPr lang="ru-RU" sz="1200" dirty="0" err="1"/>
              <a:t>вебінарів</a:t>
            </a:r>
            <a:r>
              <a:rPr lang="ru-RU" sz="1200" dirty="0"/>
              <a:t> та </a:t>
            </a:r>
            <a:r>
              <a:rPr lang="ru-RU" sz="1200" dirty="0" err="1"/>
              <a:t>технічні</a:t>
            </a:r>
            <a:r>
              <a:rPr lang="ru-RU" sz="1200" dirty="0"/>
              <a:t> </a:t>
            </a:r>
            <a:r>
              <a:rPr lang="ru-RU" sz="1200" dirty="0" err="1"/>
              <a:t>питання</a:t>
            </a:r>
            <a:r>
              <a:rPr lang="ru-RU" sz="1200" dirty="0"/>
              <a:t> для </a:t>
            </a:r>
            <a:r>
              <a:rPr lang="ru-RU" sz="1200" dirty="0" err="1"/>
              <a:t>участі</a:t>
            </a:r>
            <a:r>
              <a:rPr lang="ru-RU" sz="1200" dirty="0" smtClean="0"/>
              <a:t>.) </a:t>
            </a:r>
          </a:p>
          <a:p>
            <a:r>
              <a:rPr lang="ru-RU" sz="1400" b="1" dirty="0" smtClean="0">
                <a:hlinkClick r:id="rId4"/>
              </a:rPr>
              <a:t>Учасник </a:t>
            </a:r>
            <a:r>
              <a:rPr lang="ru-RU" sz="1400" b="1" dirty="0" err="1" smtClean="0">
                <a:hlinkClick r:id="rId4"/>
              </a:rPr>
              <a:t>спільноти</a:t>
            </a:r>
            <a:r>
              <a:rPr lang="ru-RU" sz="1400" b="1" dirty="0" smtClean="0">
                <a:hlinkClick r:id="rId4"/>
              </a:rPr>
              <a:t> </a:t>
            </a:r>
            <a:r>
              <a:rPr lang="ru-RU" sz="1400" b="1" dirty="0" err="1" smtClean="0">
                <a:hlinkClick r:id="rId4"/>
              </a:rPr>
              <a:t>вчителів</a:t>
            </a:r>
            <a:r>
              <a:rPr lang="ru-RU" sz="1400" b="1" dirty="0" smtClean="0">
                <a:hlinkClick r:id="rId4"/>
              </a:rPr>
              <a:t> </a:t>
            </a:r>
            <a:r>
              <a:rPr lang="ru-RU" sz="1400" b="1" dirty="0" err="1" smtClean="0">
                <a:hlinkClick r:id="rId4"/>
              </a:rPr>
              <a:t>інформатики</a:t>
            </a:r>
            <a:r>
              <a:rPr lang="ru-RU" sz="1400" b="1" dirty="0" smtClean="0">
                <a:hlinkClick r:id="rId4"/>
              </a:rPr>
              <a:t> </a:t>
            </a:r>
            <a:r>
              <a:rPr lang="ru-RU" sz="1400" b="1" dirty="0" err="1" smtClean="0">
                <a:hlinkClick r:id="rId4"/>
              </a:rPr>
              <a:t>України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latin typeface="Monotype Corsiva" pitchFamily="66" charset="0"/>
              </a:rPr>
              <a:t>Науково-методична робота на рівні області, країни</a:t>
            </a:r>
          </a:p>
        </p:txBody>
      </p:sp>
    </p:spTree>
    <p:extLst>
      <p:ext uri="{BB962C8B-B14F-4D97-AF65-F5344CB8AC3E}">
        <p14:creationId xmlns:p14="http://schemas.microsoft.com/office/powerpoint/2010/main" val="27472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1098"/>
          </a:xfrm>
        </p:spPr>
        <p:txBody>
          <a:bodyPr/>
          <a:lstStyle/>
          <a:p>
            <a:r>
              <a:rPr lang="uk-UA" dirty="0" err="1" smtClean="0"/>
              <a:t>Вебінари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 marL="0" indent="457200">
              <a:buNone/>
            </a:pPr>
            <a:r>
              <a:rPr lang="uk-UA" sz="1200" dirty="0"/>
              <a:t>У наш час швидких технологічних змін та інновацій дуже важливо отримувати найсвіжішу інформацію про застосування нових рішень та підходів в освіті, вдосконалювати власні педагогічні навички, передавати нові знання учням та бути лідером у своїй сфері.</a:t>
            </a:r>
          </a:p>
          <a:p>
            <a:pPr marL="0" indent="457200">
              <a:buNone/>
            </a:pPr>
            <a:r>
              <a:rPr lang="uk-UA" sz="1200" dirty="0"/>
              <a:t>Для цього потрібно постійно самовдосконалюватись і бути в курсі нових і актуальних новинок в галузі освіти, а також  вміти застосовувати новітні технології в навчальному процесі. </a:t>
            </a:r>
          </a:p>
          <a:p>
            <a:pPr marL="0" indent="457200">
              <a:buNone/>
            </a:pPr>
            <a:r>
              <a:rPr lang="uk-UA" sz="1200" dirty="0"/>
              <a:t>Цикл </a:t>
            </a:r>
            <a:r>
              <a:rPr lang="uk-UA" sz="1200" dirty="0" err="1"/>
              <a:t>вебінарів</a:t>
            </a:r>
            <a:r>
              <a:rPr lang="uk-UA" sz="1200" dirty="0"/>
              <a:t> дозволяє послухати найкращих експертів галузі, які розказують про застосування інформаційно-комунікаційних технологій та впровадження світових новинок в Україні. Також є нагода послухати галузевих експертів, а також  колег, викладачів різних предметів з усієї країни, які експериментують із використанням ІКТ на уроках і мають цікавий досвід для демонстрації</a:t>
            </a:r>
            <a:r>
              <a:rPr lang="uk-UA" sz="1200" dirty="0" smtClean="0"/>
              <a:t>.</a:t>
            </a:r>
          </a:p>
          <a:p>
            <a:pPr marL="0" indent="457200">
              <a:buNone/>
            </a:pPr>
            <a:endParaRPr lang="uk-UA" sz="1200" dirty="0" smtClean="0"/>
          </a:p>
          <a:p>
            <a:pPr marL="0" indent="457200">
              <a:buNone/>
            </a:pPr>
            <a:r>
              <a:rPr lang="uk-UA" sz="1400" dirty="0" smtClean="0"/>
              <a:t>18.10.2011 - Засоби </a:t>
            </a:r>
            <a:r>
              <a:rPr lang="en-US" sz="1400" dirty="0"/>
              <a:t>MS Learning Suite </a:t>
            </a:r>
            <a:r>
              <a:rPr lang="uk-UA" sz="1400" dirty="0"/>
              <a:t>для викладачів</a:t>
            </a:r>
          </a:p>
          <a:p>
            <a:pPr marL="0" indent="457200">
              <a:buNone/>
            </a:pPr>
            <a:r>
              <a:rPr lang="en-US" sz="1400" dirty="0" smtClean="0"/>
              <a:t>27.10.2011</a:t>
            </a:r>
            <a:r>
              <a:rPr lang="uk-UA" sz="1400" dirty="0" smtClean="0"/>
              <a:t> - Курс </a:t>
            </a:r>
            <a:r>
              <a:rPr lang="uk-UA" sz="1400" dirty="0"/>
              <a:t>"Інформаційний працівник"</a:t>
            </a:r>
          </a:p>
          <a:p>
            <a:pPr marL="0" indent="457200">
              <a:buNone/>
            </a:pPr>
            <a:r>
              <a:rPr lang="en-US" sz="1400" dirty="0" smtClean="0"/>
              <a:t>24.11.2011</a:t>
            </a:r>
            <a:r>
              <a:rPr lang="uk-UA" sz="1400" dirty="0" smtClean="0"/>
              <a:t> - Мови </a:t>
            </a:r>
            <a:r>
              <a:rPr lang="uk-UA" sz="1400" dirty="0"/>
              <a:t>програмування (</a:t>
            </a:r>
            <a:r>
              <a:rPr lang="en-US" sz="1400" dirty="0" err="1"/>
              <a:t>Kodu</a:t>
            </a:r>
            <a:r>
              <a:rPr lang="en-US" sz="1400" dirty="0"/>
              <a:t>)</a:t>
            </a:r>
            <a:endParaRPr lang="uk-UA" sz="1400" dirty="0"/>
          </a:p>
          <a:p>
            <a:pPr marL="0" indent="457200">
              <a:buNone/>
            </a:pPr>
            <a:r>
              <a:rPr lang="ru-RU" sz="1400" dirty="0" smtClean="0"/>
              <a:t>09.02.2012 -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/>
              <a:t>власного</a:t>
            </a:r>
            <a:r>
              <a:rPr lang="ru-RU" sz="1400" dirty="0"/>
              <a:t> </a:t>
            </a:r>
            <a:r>
              <a:rPr lang="ru-RU" sz="1400" dirty="0" err="1"/>
              <a:t>освітнього</a:t>
            </a:r>
            <a:r>
              <a:rPr lang="ru-RU" sz="1400" dirty="0"/>
              <a:t> </a:t>
            </a:r>
            <a:r>
              <a:rPr lang="ru-RU" sz="1400" dirty="0" err="1"/>
              <a:t>аудіоблогу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подкастинг</a:t>
            </a:r>
            <a:r>
              <a:rPr lang="ru-RU" sz="1400" dirty="0"/>
              <a:t>. </a:t>
            </a:r>
            <a:r>
              <a:rPr lang="ru-RU" sz="1400" dirty="0" err="1"/>
              <a:t>Твіттер</a:t>
            </a:r>
            <a:r>
              <a:rPr lang="ru-RU" sz="1400" dirty="0"/>
              <a:t> для </a:t>
            </a:r>
            <a:r>
              <a:rPr lang="ru-RU" sz="1400" dirty="0" err="1"/>
              <a:t>освітян</a:t>
            </a:r>
            <a:r>
              <a:rPr lang="ru-RU" sz="1400" dirty="0"/>
              <a:t>.</a:t>
            </a:r>
            <a:endParaRPr lang="uk-UA" sz="1400" dirty="0" smtClean="0"/>
          </a:p>
          <a:p>
            <a:pPr marL="0" indent="457200">
              <a:buNone/>
            </a:pPr>
            <a:r>
              <a:rPr lang="en-US" sz="1400" dirty="0" smtClean="0"/>
              <a:t>21.02.2012</a:t>
            </a:r>
            <a:r>
              <a:rPr lang="uk-UA" sz="1400" dirty="0" smtClean="0"/>
              <a:t> - </a:t>
            </a:r>
            <a:r>
              <a:rPr lang="en-US" sz="1400" dirty="0" smtClean="0"/>
              <a:t>Windows </a:t>
            </a:r>
            <a:r>
              <a:rPr lang="en-US" sz="1400" dirty="0"/>
              <a:t>Multipoint Server </a:t>
            </a:r>
            <a:r>
              <a:rPr lang="uk-UA" sz="1400" dirty="0"/>
              <a:t>для оптимізації шкільних </a:t>
            </a:r>
            <a:r>
              <a:rPr lang="uk-UA" sz="1400" dirty="0" smtClean="0"/>
              <a:t>мереж</a:t>
            </a:r>
          </a:p>
          <a:p>
            <a:pPr marL="0" indent="457200">
              <a:buNone/>
            </a:pPr>
            <a:r>
              <a:rPr lang="uk-UA" sz="1400" dirty="0" smtClean="0"/>
              <a:t>20.03.2012 - Програмування </a:t>
            </a:r>
            <a:r>
              <a:rPr lang="en-US" sz="1400" dirty="0" smtClean="0"/>
              <a:t>HTML5</a:t>
            </a:r>
            <a:endParaRPr lang="uk-UA" sz="1400" dirty="0" smtClean="0"/>
          </a:p>
          <a:p>
            <a:pPr marL="0" indent="457200">
              <a:buNone/>
            </a:pPr>
            <a:endParaRPr lang="uk-UA" sz="1400" dirty="0"/>
          </a:p>
          <a:p>
            <a:pPr marL="0" indent="0">
              <a:buNone/>
            </a:pPr>
            <a:r>
              <a:rPr lang="ru-RU" sz="1200" b="1" dirty="0" err="1" smtClean="0"/>
              <a:t>Вебінар</a:t>
            </a:r>
            <a:r>
              <a:rPr lang="ru-RU" sz="1200" b="1" dirty="0"/>
              <a:t> </a:t>
            </a:r>
            <a:r>
              <a:rPr lang="ru-RU" sz="1200" dirty="0"/>
              <a:t>- </a:t>
            </a:r>
            <a:r>
              <a:rPr lang="ru-RU" sz="1200" dirty="0" err="1"/>
              <a:t>це</a:t>
            </a:r>
            <a:r>
              <a:rPr lang="ru-RU" sz="1200" dirty="0"/>
              <a:t> «</a:t>
            </a:r>
            <a:r>
              <a:rPr lang="ru-RU" sz="1200" dirty="0" err="1"/>
              <a:t>віртуальний</a:t>
            </a:r>
            <a:r>
              <a:rPr lang="ru-RU" sz="1200" dirty="0"/>
              <a:t>» </a:t>
            </a:r>
            <a:r>
              <a:rPr lang="ru-RU" sz="1200" dirty="0" err="1"/>
              <a:t>семінар</a:t>
            </a:r>
            <a:r>
              <a:rPr lang="ru-RU" sz="1200" dirty="0"/>
              <a:t>, </a:t>
            </a:r>
            <a:r>
              <a:rPr lang="ru-RU" sz="1200" dirty="0" err="1"/>
              <a:t>організований</a:t>
            </a:r>
            <a:r>
              <a:rPr lang="ru-RU" sz="1200" dirty="0"/>
              <a:t>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Інтернет-технологій</a:t>
            </a:r>
            <a:r>
              <a:rPr lang="ru-RU" sz="1200" dirty="0"/>
              <a:t>. 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633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4681140" cy="504825"/>
          </a:xfrm>
        </p:spPr>
        <p:txBody>
          <a:bodyPr/>
          <a:lstStyle/>
          <a:p>
            <a:r>
              <a:rPr lang="uk-UA" sz="2800" dirty="0" smtClean="0">
                <a:latin typeface="Monotype Corsiva" pitchFamily="66" charset="0"/>
                <a:hlinkClick r:id="rId2"/>
              </a:rPr>
              <a:t>Тиждень інформатики(2012 рік)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87624" y="1052736"/>
            <a:ext cx="3744416" cy="4968651"/>
          </a:xfrm>
        </p:spPr>
        <p:txBody>
          <a:bodyPr>
            <a:noAutofit/>
          </a:bodyPr>
          <a:lstStyle/>
          <a:p>
            <a:r>
              <a:rPr lang="uk-UA" sz="1000" dirty="0" smtClean="0"/>
              <a:t>Конкурс </a:t>
            </a:r>
            <a:r>
              <a:rPr lang="uk-UA" sz="1000" b="1" dirty="0" err="1" smtClean="0"/>
              <a:t>валентинок</a:t>
            </a:r>
            <a:r>
              <a:rPr lang="uk-UA" sz="1000" dirty="0" smtClean="0"/>
              <a:t>, </a:t>
            </a:r>
            <a:br>
              <a:rPr lang="uk-UA" sz="1000" dirty="0" smtClean="0"/>
            </a:br>
            <a:r>
              <a:rPr lang="uk-UA" sz="1000" dirty="0" smtClean="0"/>
              <a:t>виготовлених на комп’ютері. </a:t>
            </a:r>
            <a:br>
              <a:rPr lang="uk-UA" sz="1000" dirty="0" smtClean="0"/>
            </a:br>
            <a:r>
              <a:rPr lang="uk-UA" sz="1000" i="1" dirty="0" smtClean="0"/>
              <a:t>понеділок – середа </a:t>
            </a:r>
            <a:br>
              <a:rPr lang="uk-UA" sz="1000" i="1" dirty="0" smtClean="0"/>
            </a:br>
            <a:r>
              <a:rPr lang="ru-RU" sz="1000" i="1" dirty="0" smtClean="0"/>
              <a:t>3</a:t>
            </a:r>
            <a:r>
              <a:rPr lang="uk-UA" sz="1000" i="1" dirty="0" smtClean="0"/>
              <a:t>-11 класи, на перервах, вдома. </a:t>
            </a:r>
            <a:br>
              <a:rPr lang="uk-UA" sz="1000" i="1" dirty="0" smtClean="0"/>
            </a:br>
            <a:r>
              <a:rPr lang="ru-RU" sz="1000" i="1" dirty="0" err="1" smtClean="0"/>
              <a:t>Програми</a:t>
            </a:r>
            <a:r>
              <a:rPr lang="ru-RU" sz="1000" i="1" dirty="0" smtClean="0"/>
              <a:t>(</a:t>
            </a:r>
            <a:r>
              <a:rPr lang="en-US" sz="1000" i="1" dirty="0" smtClean="0"/>
              <a:t>Paint</a:t>
            </a:r>
            <a:r>
              <a:rPr lang="ru-RU" sz="1000" i="1" dirty="0" smtClean="0"/>
              <a:t>, </a:t>
            </a:r>
            <a:r>
              <a:rPr lang="en-US" sz="1000" i="1" dirty="0" smtClean="0"/>
              <a:t>Word</a:t>
            </a:r>
            <a:r>
              <a:rPr lang="ru-RU" sz="1000" i="1" dirty="0" smtClean="0"/>
              <a:t>, </a:t>
            </a:r>
            <a:r>
              <a:rPr lang="en-US" sz="1000" i="1" dirty="0" smtClean="0"/>
              <a:t>Publisher</a:t>
            </a:r>
            <a:r>
              <a:rPr lang="ru-RU" sz="1000" i="1" dirty="0" smtClean="0"/>
              <a:t> та </a:t>
            </a:r>
            <a:r>
              <a:rPr lang="uk-UA" sz="1000" i="1" dirty="0" smtClean="0"/>
              <a:t>і</a:t>
            </a:r>
            <a:r>
              <a:rPr lang="ru-RU" sz="1000" i="1" dirty="0" err="1" smtClean="0"/>
              <a:t>нш</a:t>
            </a:r>
            <a:r>
              <a:rPr lang="uk-UA" sz="1000" i="1" dirty="0" smtClean="0"/>
              <a:t>і</a:t>
            </a:r>
            <a:r>
              <a:rPr lang="ru-RU" sz="1000" i="1" dirty="0" smtClean="0"/>
              <a:t>)</a:t>
            </a:r>
            <a:endParaRPr lang="ru-RU" sz="1000" dirty="0" smtClean="0"/>
          </a:p>
          <a:p>
            <a:pPr>
              <a:buNone/>
            </a:pPr>
            <a:r>
              <a:rPr lang="uk-UA" sz="1000" dirty="0" smtClean="0"/>
              <a:t> </a:t>
            </a:r>
            <a:endParaRPr lang="ru-RU" sz="1000" dirty="0" smtClean="0"/>
          </a:p>
          <a:p>
            <a:r>
              <a:rPr lang="uk-UA" sz="1000" dirty="0" smtClean="0"/>
              <a:t>Конкурс листівок до </a:t>
            </a:r>
            <a:r>
              <a:rPr lang="uk-UA" sz="1000" b="1" dirty="0" smtClean="0"/>
              <a:t>8 Березня</a:t>
            </a:r>
            <a:r>
              <a:rPr lang="uk-UA" sz="1000" dirty="0" smtClean="0"/>
              <a:t>,  </a:t>
            </a:r>
            <a:br>
              <a:rPr lang="uk-UA" sz="1000" dirty="0" smtClean="0"/>
            </a:br>
            <a:r>
              <a:rPr lang="uk-UA" sz="1000" dirty="0" smtClean="0"/>
              <a:t>виготовлених на комп’ютері. </a:t>
            </a:r>
            <a:br>
              <a:rPr lang="uk-UA" sz="1000" dirty="0" smtClean="0"/>
            </a:br>
            <a:r>
              <a:rPr lang="uk-UA" sz="1000" i="1" dirty="0" smtClean="0"/>
              <a:t>3-11 класи, на перервах, вдома. </a:t>
            </a:r>
            <a:br>
              <a:rPr lang="uk-UA" sz="1000" i="1" dirty="0" smtClean="0"/>
            </a:br>
            <a:r>
              <a:rPr lang="uk-UA" sz="1000" i="1" dirty="0" smtClean="0"/>
              <a:t>понеділок – середа  </a:t>
            </a:r>
            <a:br>
              <a:rPr lang="uk-UA" sz="1000" i="1" dirty="0" smtClean="0"/>
            </a:br>
            <a:r>
              <a:rPr lang="uk-UA" sz="1000" i="1" dirty="0" smtClean="0"/>
              <a:t>Програми(</a:t>
            </a:r>
            <a:r>
              <a:rPr lang="en-US" sz="1000" i="1" dirty="0" smtClean="0"/>
              <a:t>Paint</a:t>
            </a:r>
            <a:r>
              <a:rPr lang="uk-UA" sz="1000" i="1" dirty="0" smtClean="0"/>
              <a:t>, </a:t>
            </a:r>
            <a:r>
              <a:rPr lang="en-US" sz="1000" i="1" dirty="0" smtClean="0"/>
              <a:t>Word</a:t>
            </a:r>
            <a:r>
              <a:rPr lang="uk-UA" sz="1000" i="1" dirty="0" smtClean="0"/>
              <a:t>, </a:t>
            </a:r>
            <a:r>
              <a:rPr lang="en-US" sz="1000" i="1" dirty="0" smtClean="0"/>
              <a:t>Publisher</a:t>
            </a:r>
            <a:r>
              <a:rPr lang="uk-UA" sz="1000" i="1" dirty="0" smtClean="0"/>
              <a:t> та інші)</a:t>
            </a: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r>
              <a:rPr lang="uk-UA" sz="1000" dirty="0" smtClean="0"/>
              <a:t>Конкурс</a:t>
            </a:r>
            <a:r>
              <a:rPr lang="uk-UA" sz="1000" b="1" dirty="0" smtClean="0"/>
              <a:t> </a:t>
            </a:r>
            <a:r>
              <a:rPr lang="uk-UA" sz="1000" b="1" dirty="0" smtClean="0">
                <a:hlinkClick r:id="rId3"/>
              </a:rPr>
              <a:t>«Запитай павучка </a:t>
            </a:r>
            <a:r>
              <a:rPr lang="en-US" sz="1000" b="1" dirty="0" err="1" smtClean="0">
                <a:hlinkClick r:id="rId3"/>
              </a:rPr>
              <a:t>Weba</a:t>
            </a:r>
            <a:r>
              <a:rPr lang="uk-UA" sz="1000" b="1" dirty="0" smtClean="0">
                <a:hlinkClick r:id="rId3"/>
              </a:rPr>
              <a:t>». </a:t>
            </a:r>
            <a:r>
              <a:rPr lang="ru-RU" sz="1000" dirty="0" smtClean="0">
                <a:hlinkClick r:id="rId3"/>
              </a:rPr>
              <a:t>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i="1" dirty="0" smtClean="0"/>
              <a:t>9</a:t>
            </a:r>
            <a:r>
              <a:rPr lang="uk-UA" sz="1000" i="1" dirty="0" smtClean="0"/>
              <a:t>-11 класи, на перервах, вдома. </a:t>
            </a:r>
            <a:br>
              <a:rPr lang="uk-UA" sz="1000" i="1" dirty="0" smtClean="0"/>
            </a:br>
            <a:r>
              <a:rPr lang="uk-UA" sz="1000" i="1" dirty="0" smtClean="0"/>
              <a:t>понеділок – четвер </a:t>
            </a:r>
            <a:br>
              <a:rPr lang="uk-UA" sz="1000" i="1" dirty="0" smtClean="0"/>
            </a:br>
            <a:r>
              <a:rPr lang="ru-RU" sz="1000" i="1" dirty="0" smtClean="0"/>
              <a:t>(</a:t>
            </a:r>
            <a:r>
              <a:rPr lang="uk-UA" sz="1000" i="1" dirty="0" smtClean="0"/>
              <a:t>запитання розміщені на сайті школи </a:t>
            </a:r>
            <a:br>
              <a:rPr lang="uk-UA" sz="1000" i="1" dirty="0" smtClean="0"/>
            </a:br>
            <a:r>
              <a:rPr lang="en-US" sz="1000" b="1" i="1" dirty="0" err="1" smtClean="0"/>
              <a:t>wbirky</a:t>
            </a:r>
            <a:r>
              <a:rPr lang="ru-RU" sz="1000" b="1" i="1" dirty="0" smtClean="0"/>
              <a:t>-</a:t>
            </a:r>
            <a:r>
              <a:rPr lang="en-US" sz="1000" b="1" i="1" dirty="0" smtClean="0"/>
              <a:t>school</a:t>
            </a:r>
            <a:r>
              <a:rPr lang="ru-RU" sz="1000" b="1" i="1" dirty="0" smtClean="0"/>
              <a:t>.</a:t>
            </a:r>
            <a:r>
              <a:rPr lang="en-US" sz="1000" b="1" i="1" dirty="0" smtClean="0"/>
              <a:t>at</a:t>
            </a:r>
            <a:r>
              <a:rPr lang="ru-RU" sz="1000" b="1" i="1" dirty="0" smtClean="0"/>
              <a:t>.</a:t>
            </a:r>
            <a:r>
              <a:rPr lang="en-US" sz="1000" b="1" i="1" dirty="0" err="1" smtClean="0"/>
              <a:t>ua</a:t>
            </a:r>
            <a:r>
              <a:rPr lang="ru-RU" sz="1000" i="1" dirty="0" smtClean="0"/>
              <a:t>)</a:t>
            </a: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r>
              <a:rPr lang="uk-UA" sz="1000" dirty="0" smtClean="0"/>
              <a:t>Вікторина</a:t>
            </a:r>
            <a:r>
              <a:rPr lang="uk-UA" sz="1000" b="1" dirty="0" smtClean="0"/>
              <a:t> </a:t>
            </a:r>
            <a:r>
              <a:rPr lang="uk-UA" sz="1000" b="1" dirty="0" smtClean="0">
                <a:hlinkClick r:id="rId4"/>
              </a:rPr>
              <a:t>«</a:t>
            </a:r>
            <a:r>
              <a:rPr lang="ru-RU" sz="1000" b="1" dirty="0" err="1" smtClean="0">
                <a:hlinkClick r:id="rId4"/>
              </a:rPr>
              <a:t>Розгадайка</a:t>
            </a:r>
            <a:r>
              <a:rPr lang="uk-UA" sz="1000" b="1" dirty="0" smtClean="0">
                <a:hlinkClick r:id="rId4"/>
              </a:rPr>
              <a:t>». </a:t>
            </a:r>
            <a:r>
              <a:rPr lang="uk-UA" sz="1000" b="1" dirty="0" smtClean="0"/>
              <a:t/>
            </a:r>
            <a:br>
              <a:rPr lang="uk-UA" sz="1000" b="1" dirty="0" smtClean="0"/>
            </a:br>
            <a:r>
              <a:rPr lang="uk-UA" sz="1000" b="1" dirty="0" smtClean="0"/>
              <a:t>Це цікаві ребуси, кросворди, загадки. </a:t>
            </a:r>
            <a:br>
              <a:rPr lang="uk-UA" sz="1000" b="1" dirty="0" smtClean="0"/>
            </a:br>
            <a:r>
              <a:rPr lang="ru-RU" sz="1000" i="1" dirty="0" smtClean="0"/>
              <a:t>3</a:t>
            </a:r>
            <a:r>
              <a:rPr lang="uk-UA" sz="1000" i="1" dirty="0" smtClean="0"/>
              <a:t>-11 класи, на перервах, вдома. </a:t>
            </a:r>
            <a:br>
              <a:rPr lang="uk-UA" sz="1000" i="1" dirty="0" smtClean="0"/>
            </a:br>
            <a:r>
              <a:rPr lang="uk-UA" sz="1000" i="1" dirty="0" smtClean="0"/>
              <a:t>понеділок – четвер </a:t>
            </a:r>
            <a:br>
              <a:rPr lang="uk-UA" sz="1000" i="1" dirty="0" smtClean="0"/>
            </a:br>
            <a:r>
              <a:rPr lang="ru-RU" sz="1000" i="1" dirty="0" smtClean="0"/>
              <a:t>(</a:t>
            </a:r>
            <a:r>
              <a:rPr lang="uk-UA" sz="1000" i="1" dirty="0" smtClean="0"/>
              <a:t>завдання розміщені на сайті школи </a:t>
            </a:r>
            <a:br>
              <a:rPr lang="uk-UA" sz="1000" i="1" dirty="0" smtClean="0"/>
            </a:br>
            <a:r>
              <a:rPr lang="en-US" sz="1000" b="1" i="1" dirty="0" err="1" smtClean="0"/>
              <a:t>wbirky</a:t>
            </a:r>
            <a:r>
              <a:rPr lang="uk-UA" sz="1000" b="1" i="1" dirty="0" smtClean="0"/>
              <a:t>-</a:t>
            </a:r>
            <a:r>
              <a:rPr lang="en-US" sz="1000" b="1" i="1" dirty="0" smtClean="0"/>
              <a:t>school</a:t>
            </a:r>
            <a:r>
              <a:rPr lang="uk-UA" sz="1000" b="1" i="1" dirty="0" smtClean="0"/>
              <a:t>.</a:t>
            </a:r>
            <a:r>
              <a:rPr lang="en-US" sz="1000" b="1" i="1" dirty="0" smtClean="0"/>
              <a:t>at</a:t>
            </a:r>
            <a:r>
              <a:rPr lang="uk-UA" sz="1000" b="1" i="1" dirty="0" smtClean="0"/>
              <a:t>.</a:t>
            </a:r>
            <a:r>
              <a:rPr lang="en-US" sz="1000" b="1" i="1" dirty="0" err="1" smtClean="0"/>
              <a:t>ua</a:t>
            </a:r>
            <a:r>
              <a:rPr lang="uk-UA" sz="1000" i="1" dirty="0" smtClean="0"/>
              <a:t> та в кабінеті інформатики)</a:t>
            </a:r>
            <a:endParaRPr lang="ru-RU" sz="1000" dirty="0" smtClean="0"/>
          </a:p>
          <a:p>
            <a:pPr>
              <a:buNone/>
            </a:pPr>
            <a:endParaRPr lang="ru-RU" sz="1000" dirty="0" smtClean="0"/>
          </a:p>
          <a:p>
            <a:r>
              <a:rPr lang="uk-UA" sz="1000" dirty="0" smtClean="0"/>
              <a:t>Конкурс</a:t>
            </a:r>
            <a:r>
              <a:rPr lang="uk-UA" sz="1000" b="1" dirty="0" smtClean="0"/>
              <a:t> «Найкращий друкар»  </a:t>
            </a:r>
            <a:br>
              <a:rPr lang="uk-UA" sz="1000" b="1" dirty="0" smtClean="0"/>
            </a:br>
            <a:r>
              <a:rPr lang="uk-UA" sz="1000" i="1" dirty="0" smtClean="0"/>
              <a:t>9-11 класи, на перервах  </a:t>
            </a:r>
            <a:br>
              <a:rPr lang="uk-UA" sz="1000" i="1" dirty="0" smtClean="0"/>
            </a:br>
            <a:r>
              <a:rPr lang="uk-UA" sz="1000" i="1" dirty="0" smtClean="0"/>
              <a:t> понеділок – </a:t>
            </a:r>
            <a:r>
              <a:rPr lang="uk-UA" sz="1000" i="1" dirty="0" err="1" smtClean="0"/>
              <a:t>пятниця</a:t>
            </a:r>
            <a:r>
              <a:rPr lang="uk-UA" sz="1000" i="1" dirty="0" smtClean="0"/>
              <a:t> </a:t>
            </a:r>
            <a:br>
              <a:rPr lang="uk-UA" sz="1000" i="1" dirty="0" smtClean="0"/>
            </a:br>
            <a:r>
              <a:rPr lang="uk-UA" sz="1000" i="1" dirty="0" smtClean="0"/>
              <a:t>(в кабінеті інформатики, </a:t>
            </a:r>
            <a:br>
              <a:rPr lang="uk-UA" sz="1000" i="1" dirty="0" smtClean="0"/>
            </a:br>
            <a:r>
              <a:rPr lang="uk-UA" sz="1000" i="1" dirty="0" smtClean="0"/>
              <a:t>Програма </a:t>
            </a:r>
            <a:r>
              <a:rPr lang="uk-UA" sz="1000" b="1" i="1" dirty="0" smtClean="0"/>
              <a:t>клавіатурний тренажер</a:t>
            </a:r>
            <a:r>
              <a:rPr lang="uk-UA" sz="1000" i="1" dirty="0" smtClean="0"/>
              <a:t>)</a:t>
            </a:r>
            <a:endParaRPr lang="ru-RU" sz="1000" dirty="0" smtClean="0"/>
          </a:p>
        </p:txBody>
      </p:sp>
      <p:sp>
        <p:nvSpPr>
          <p:cNvPr id="9" name="Прямокутник 8"/>
          <p:cNvSpPr/>
          <p:nvPr/>
        </p:nvSpPr>
        <p:spPr>
          <a:xfrm>
            <a:off x="971600" y="60212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«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Я - один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з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небагатьох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людей,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який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знає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що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таке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втратити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чверть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мільярда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доларів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за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рік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Це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дуже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добре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формує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особистість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.</a:t>
            </a:r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»</a:t>
            </a:r>
            <a:endParaRPr lang="en-US" sz="1200" b="1" dirty="0" smtClean="0">
              <a:solidFill>
                <a:prstClr val="black"/>
              </a:solidFill>
              <a:latin typeface="Constantia"/>
            </a:endParaRPr>
          </a:p>
          <a:p>
            <a:pPr algn="r"/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Стівен </a:t>
            </a:r>
            <a:r>
              <a:rPr lang="uk-UA" sz="1200" b="1" dirty="0" err="1" smtClean="0">
                <a:solidFill>
                  <a:prstClr val="black"/>
                </a:solidFill>
                <a:latin typeface="Constantia"/>
              </a:rPr>
              <a:t>Джобс</a:t>
            </a:r>
            <a:endParaRPr lang="ru-RU" sz="1200" dirty="0"/>
          </a:p>
        </p:txBody>
      </p:sp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 rot="5400000">
            <a:off x="-2117543" y="3565815"/>
            <a:ext cx="5530214" cy="3600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ТИЖДЕНЬ ІНФОРМАТИКИ</a:t>
            </a:r>
            <a:endParaRPr lang="ru-RU" sz="3600" b="1" kern="10" spc="72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19" name="Picture 3" descr="C:\Users\Comp\Desktop\Новая папка\DSC00577 (Mobil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6467">
            <a:off x="6809460" y="1372623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Comp\Desktop\Новая папка\DSC00466 (Mobile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6467">
            <a:off x="6450755" y="360487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mp\Desktop\Новая папка\DSC00567 (Mobile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087">
            <a:off x="4211960" y="1301718"/>
            <a:ext cx="2589080" cy="19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2"/>
          <p:cNvSpPr txBox="1">
            <a:spLocks/>
          </p:cNvSpPr>
          <p:nvPr/>
        </p:nvSpPr>
        <p:spPr bwMode="auto">
          <a:xfrm>
            <a:off x="971600" y="1340768"/>
            <a:ext cx="29523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Екскурсія 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до кабінету інформатики для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учнів 1 класів. 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1-А клас, понеділок, 11-30- 12-05год </a:t>
            </a:r>
            <a:br>
              <a:rPr lang="uk-UA" sz="1000" i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1-Б клас, </a:t>
            </a:r>
            <a:r>
              <a:rPr lang="uk-UA" sz="1000" i="1" dirty="0" err="1" smtClean="0">
                <a:solidFill>
                  <a:prstClr val="black"/>
                </a:solidFill>
                <a:latin typeface="Constantia"/>
              </a:rPr>
              <a:t>пятниця</a:t>
            </a: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, 11-30- 12-05год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«Турнір знавців інформатики». 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 9</a:t>
            </a:r>
            <a:r>
              <a:rPr lang="ru-RU" sz="1000" i="1" dirty="0" smtClean="0">
                <a:solidFill>
                  <a:prstClr val="black"/>
                </a:solidFill>
                <a:latin typeface="Constantia"/>
              </a:rPr>
              <a:t>А</a:t>
            </a: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 клас, четвер, 2 урок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 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Інтелектуальна гра </a:t>
            </a:r>
            <a:br>
              <a:rPr lang="uk-UA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«Подорож до </a:t>
            </a:r>
            <a:r>
              <a:rPr lang="uk-UA" sz="1000" b="1" dirty="0" err="1" smtClean="0">
                <a:solidFill>
                  <a:prstClr val="black"/>
                </a:solidFill>
                <a:latin typeface="Constantia"/>
              </a:rPr>
              <a:t>Комп’ютерленду</a:t>
            </a: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». 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4 клас, понеділок, 4 урок  </a:t>
            </a:r>
            <a:br>
              <a:rPr lang="uk-UA" sz="1000" i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3 клас, середа, 5 урок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Інтелектуальна гра </a:t>
            </a:r>
            <a:br>
              <a:rPr lang="uk-UA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«Золотий диск». </a:t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10 клас, </a:t>
            </a:r>
            <a:r>
              <a:rPr lang="uk-UA" sz="1000" i="1" dirty="0" err="1" smtClean="0">
                <a:solidFill>
                  <a:prstClr val="black"/>
                </a:solidFill>
                <a:latin typeface="Constantia"/>
              </a:rPr>
              <a:t>пятниця</a:t>
            </a: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, 7 урок</a:t>
            </a: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 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b="1" dirty="0" smtClean="0">
                <a:solidFill>
                  <a:prstClr val="black"/>
                </a:solidFill>
                <a:latin typeface="Constantia"/>
                <a:hlinkClick r:id="rId2"/>
              </a:rPr>
              <a:t>«Конкурс знавців Word».  </a:t>
            </a: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uk-UA" sz="1000" b="1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i="1" dirty="0" smtClean="0">
                <a:solidFill>
                  <a:prstClr val="black"/>
                </a:solidFill>
                <a:latin typeface="Constantia"/>
              </a:rPr>
              <a:t>11 клас, вівторок, 1 урок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000" dirty="0" smtClean="0">
              <a:solidFill>
                <a:prstClr val="black"/>
              </a:solidFill>
              <a:latin typeface="Constantia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1000" b="1" dirty="0" smtClean="0">
                <a:solidFill>
                  <a:prstClr val="black"/>
                </a:solidFill>
                <a:latin typeface="Constantia"/>
              </a:rPr>
              <a:t>Конкурси:</a:t>
            </a:r>
            <a:r>
              <a:rPr lang="ru-RU" sz="1000" dirty="0" smtClean="0">
                <a:solidFill>
                  <a:prstClr val="black"/>
                </a:solidFill>
                <a:latin typeface="Constantia"/>
              </a:rPr>
              <a:t> </a:t>
            </a:r>
            <a:br>
              <a:rPr lang="ru-RU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кросвордів усіх видів; </a:t>
            </a:r>
            <a:br>
              <a:rPr lang="uk-UA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ребусів; </a:t>
            </a:r>
            <a:br>
              <a:rPr lang="uk-UA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малюнків;  </a:t>
            </a:r>
            <a:br>
              <a:rPr lang="uk-UA" sz="1000" dirty="0" smtClean="0">
                <a:solidFill>
                  <a:prstClr val="black"/>
                </a:solidFill>
                <a:latin typeface="Constantia"/>
              </a:rPr>
            </a:br>
            <a:r>
              <a:rPr lang="uk-UA" sz="1000" dirty="0" smtClean="0">
                <a:solidFill>
                  <a:prstClr val="black"/>
                </a:solidFill>
                <a:latin typeface="Constantia"/>
              </a:rPr>
              <a:t>творчих робіт (казок, віршів, загадок  і т.п.).</a:t>
            </a:r>
            <a:endParaRPr lang="ru-RU" sz="1000" dirty="0" smtClean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4681140" cy="504825"/>
          </a:xfrm>
        </p:spPr>
        <p:txBody>
          <a:bodyPr/>
          <a:lstStyle/>
          <a:p>
            <a:r>
              <a:rPr lang="uk-UA" sz="2800" dirty="0" smtClean="0">
                <a:latin typeface="Monotype Corsiva" pitchFamily="66" charset="0"/>
                <a:hlinkClick r:id="rId3"/>
              </a:rPr>
              <a:t>Тиждень інформатики(2012 рік)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 rot="5400000">
            <a:off x="-2117543" y="3565815"/>
            <a:ext cx="5530214" cy="3600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kern="10" spc="72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ТИЖДЕНЬ ІНФОРМАТИКИ</a:t>
            </a:r>
            <a:endParaRPr lang="ru-RU" sz="3600" b="1" kern="10" spc="72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Прямокутник 8"/>
          <p:cNvSpPr/>
          <p:nvPr/>
        </p:nvSpPr>
        <p:spPr>
          <a:xfrm>
            <a:off x="971600" y="60212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«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Я - один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з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небагатьох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людей,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який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знає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що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таке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втратити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чверть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мільярда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доларів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за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рік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Це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дуже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добре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формує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onstantia"/>
              </a:rPr>
              <a:t>особистість</a:t>
            </a:r>
            <a:r>
              <a:rPr lang="ru-RU" sz="1200" b="1" dirty="0" smtClean="0">
                <a:solidFill>
                  <a:prstClr val="black"/>
                </a:solidFill>
                <a:latin typeface="Constantia"/>
              </a:rPr>
              <a:t>.</a:t>
            </a:r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»</a:t>
            </a:r>
            <a:endParaRPr lang="en-US" sz="1200" b="1" dirty="0" smtClean="0">
              <a:solidFill>
                <a:prstClr val="black"/>
              </a:solidFill>
              <a:latin typeface="Constantia"/>
            </a:endParaRPr>
          </a:p>
          <a:p>
            <a:pPr algn="r"/>
            <a:r>
              <a:rPr lang="uk-UA" sz="1200" b="1" dirty="0" smtClean="0">
                <a:solidFill>
                  <a:prstClr val="black"/>
                </a:solidFill>
                <a:latin typeface="Constantia"/>
              </a:rPr>
              <a:t>Стівен </a:t>
            </a:r>
            <a:r>
              <a:rPr lang="uk-UA" sz="1200" b="1" dirty="0" err="1" smtClean="0">
                <a:solidFill>
                  <a:prstClr val="black"/>
                </a:solidFill>
                <a:latin typeface="Constantia"/>
              </a:rPr>
              <a:t>Джобс</a:t>
            </a:r>
            <a:endParaRPr lang="ru-RU" sz="1200" dirty="0"/>
          </a:p>
        </p:txBody>
      </p:sp>
      <p:pic>
        <p:nvPicPr>
          <p:cNvPr id="3078" name="Picture 6" descr="F:\Pictures\Діана тра-ля-дя\DSC00591 (Mobile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153015" cy="16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Pictures\Діана тра-ля-дя\DSC00594 (Mobile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844824"/>
            <a:ext cx="2153015" cy="16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Pictures\Діана тра-ля-дя\DSC00601 (Mobile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608">
            <a:off x="3600534" y="2172889"/>
            <a:ext cx="2153015" cy="16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Pictures\Діана тра-ля-дя\DSC00606 (Mobile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5913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Pictures\Діана тра-ля-дя\DSC00592 (Mobile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3017663"/>
            <a:ext cx="2153015" cy="16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Pictures\Діана тра-ля-дя\DSC00608 (Mobile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334">
            <a:off x="4981688" y="3350180"/>
            <a:ext cx="2153015" cy="16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ictures\Діана тра-ля-дя\DSC00442 (Mobile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79" y="958977"/>
            <a:ext cx="1971538" cy="14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ictures\Діана тра-ля-дя\DSC00450 (Mobile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31" y="105273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latin typeface="Monotype Corsiva" pitchFamily="66" charset="0"/>
              </a:rPr>
              <a:t>Тиждень інформатики(2012 рік)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6146" name="Picture 2" descr="C:\Users\Comp\Desktop\Новая папка\DSC00511 (Mobil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59968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omp\Desktop\Новая папка\DSC00444 (Mobil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73" y="22768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omp\Desktop\Новая папка\DSC00471 (Mobil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73" y="448610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omp\Desktop\Новая папка\DSC00575 (Mobil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7899">
            <a:off x="851842" y="418892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Comp\Desktop\Новая папка\DSC00507 (Mobile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00" y="267968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\Desktop\Новая папка\DSC00442 (Mobile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040" y="703275"/>
            <a:ext cx="8229600" cy="650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latin typeface="Monotype Corsiva" pitchFamily="66" charset="0"/>
              </a:rPr>
              <a:t>Тиждень інформатики(2012 рік)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6" name="Picture 3" descr="C:\Users\Comp\Desktop\Новая папка\DSC00519 (Mobil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192">
            <a:off x="161428" y="181223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omp\Desktop\Новая папка\DSC00456 (Mobil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Comp\Desktop\Новая папка\DSC00430 (Mobile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00">
            <a:off x="5978491" y="157357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omp\Desktop\Новая папка\DSC00484 (Mobile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84" y="378904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\Desktop\Новая папка\DSC00437 (Mobile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31">
            <a:off x="223907" y="417245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\Desktop\Новая папка\DSC00433 (Mobile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744">
            <a:off x="5694241" y="378903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8229600" cy="349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Досягнення моїх учнів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23555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3815978" cy="129535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Переможці</a:t>
            </a:r>
          </a:p>
          <a:p>
            <a:pPr algn="ctr">
              <a:buFont typeface="Wingdings 2" pitchFamily="18" charset="2"/>
              <a:buNone/>
            </a:pPr>
            <a:r>
              <a:rPr lang="uk-UA" sz="2000" dirty="0" smtClean="0"/>
              <a:t>Всеукраїнських олімпіад </a:t>
            </a:r>
          </a:p>
          <a:p>
            <a:pPr algn="ctr">
              <a:buFont typeface="Wingdings 2" pitchFamily="18" charset="2"/>
              <a:buNone/>
            </a:pPr>
            <a:r>
              <a:rPr lang="uk-UA" sz="2000" dirty="0" smtClean="0"/>
              <a:t>з інформатики</a:t>
            </a:r>
          </a:p>
          <a:p>
            <a:endParaRPr lang="uk-UA" sz="2400" dirty="0" smtClean="0"/>
          </a:p>
          <a:p>
            <a:pPr>
              <a:buFont typeface="Wingdings 2" pitchFamily="18" charset="2"/>
              <a:buNone/>
            </a:pPr>
            <a:endParaRPr lang="uk-UA" dirty="0" smtClean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5163360"/>
              </p:ext>
            </p:extLst>
          </p:nvPr>
        </p:nvGraphicFramePr>
        <p:xfrm>
          <a:off x="3995936" y="1196752"/>
          <a:ext cx="4800273" cy="344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091"/>
                <a:gridCol w="1426168"/>
                <a:gridCol w="887007"/>
                <a:gridCol w="887007"/>
              </a:tblGrid>
              <a:tr h="576064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+mn-lt"/>
                        </a:rPr>
                        <a:t>Прізвище, ім'я учня</a:t>
                      </a:r>
                      <a:endParaRPr lang="uk-UA" sz="1000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+mn-lt"/>
                        </a:rPr>
                        <a:t>Рік проведення олімпіади</a:t>
                      </a:r>
                      <a:endParaRPr lang="uk-UA" sz="1000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+mn-lt"/>
                        </a:rPr>
                        <a:t>Зайняте </a:t>
                      </a:r>
                    </a:p>
                    <a:p>
                      <a:r>
                        <a:rPr lang="uk-UA" sz="1000" dirty="0" smtClean="0">
                          <a:latin typeface="+mn-lt"/>
                        </a:rPr>
                        <a:t>місце ІІ етапу</a:t>
                      </a:r>
                      <a:endParaRPr lang="uk-UA" sz="1000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latin typeface="+mn-lt"/>
                        </a:rPr>
                        <a:t>Зайняте </a:t>
                      </a:r>
                    </a:p>
                    <a:p>
                      <a:r>
                        <a:rPr lang="uk-UA" sz="1000" dirty="0" smtClean="0">
                          <a:latin typeface="+mn-lt"/>
                        </a:rPr>
                        <a:t>місце ІІІ етапу </a:t>
                      </a:r>
                    </a:p>
                    <a:p>
                      <a:endParaRPr lang="uk-UA" sz="1000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Гаврилюк О.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2008-2009 </a:t>
                      </a:r>
                      <a:r>
                        <a:rPr lang="uk-UA" sz="1000" b="1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dirty="0" smtClean="0">
                          <a:latin typeface="+mn-lt"/>
                        </a:rPr>
                        <a:t>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ІІІ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-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Костанович</a:t>
                      </a:r>
                      <a:r>
                        <a:rPr lang="uk-UA" sz="1000" b="1" baseline="0" dirty="0" smtClean="0">
                          <a:latin typeface="+mn-lt"/>
                        </a:rPr>
                        <a:t> Р.</a:t>
                      </a: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2008-2009 </a:t>
                      </a:r>
                      <a:r>
                        <a:rPr lang="uk-UA" sz="1000" b="1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dirty="0" smtClean="0">
                          <a:latin typeface="+mn-lt"/>
                        </a:rPr>
                        <a:t>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Старко Ю.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2008-2009 </a:t>
                      </a:r>
                      <a:r>
                        <a:rPr lang="uk-UA" sz="1000" b="1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dirty="0" smtClean="0">
                          <a:latin typeface="+mn-lt"/>
                        </a:rPr>
                        <a:t>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-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Логінський</a:t>
                      </a:r>
                      <a:r>
                        <a:rPr kumimoji="0"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</a:t>
                      </a:r>
                      <a:endParaRPr lang="uk-UA" sz="1000" b="1" baseline="0" dirty="0" smtClean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200</a:t>
                      </a:r>
                      <a:r>
                        <a:rPr lang="en-US" sz="1000" b="1" dirty="0" smtClean="0">
                          <a:latin typeface="+mn-lt"/>
                        </a:rPr>
                        <a:t>8</a:t>
                      </a:r>
                      <a:r>
                        <a:rPr lang="uk-UA" sz="1000" b="1" dirty="0" smtClean="0">
                          <a:latin typeface="+mn-lt"/>
                        </a:rPr>
                        <a:t>-20</a:t>
                      </a:r>
                      <a:r>
                        <a:rPr lang="en-US" sz="1000" b="1" dirty="0" smtClean="0">
                          <a:latin typeface="+mn-lt"/>
                        </a:rPr>
                        <a:t>09</a:t>
                      </a:r>
                      <a:r>
                        <a:rPr lang="uk-UA" sz="1000" b="1" baseline="0" dirty="0" smtClean="0">
                          <a:latin typeface="+mn-lt"/>
                        </a:rPr>
                        <a:t> </a:t>
                      </a:r>
                      <a:r>
                        <a:rPr lang="uk-UA" sz="1000" b="1" baseline="0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baseline="0" dirty="0" smtClean="0">
                          <a:latin typeface="+mn-lt"/>
                        </a:rPr>
                        <a:t>.</a:t>
                      </a:r>
                      <a:endParaRPr lang="uk-UA" sz="1000" b="1" dirty="0" smtClean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-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Стельмах М.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2009-2010</a:t>
                      </a:r>
                      <a:r>
                        <a:rPr lang="uk-UA" sz="1000" b="1" baseline="0" dirty="0" smtClean="0">
                          <a:latin typeface="+mn-lt"/>
                        </a:rPr>
                        <a:t> </a:t>
                      </a:r>
                      <a:r>
                        <a:rPr lang="uk-UA" sz="1000" b="1" baseline="0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baseline="0" dirty="0" smtClean="0">
                          <a:latin typeface="+mn-lt"/>
                        </a:rPr>
                        <a:t>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-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Костанович</a:t>
                      </a:r>
                      <a:r>
                        <a:rPr lang="uk-UA" sz="1000" b="1" baseline="0" dirty="0" smtClean="0">
                          <a:latin typeface="+mn-lt"/>
                        </a:rPr>
                        <a:t> Р.</a:t>
                      </a: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2009-2010</a:t>
                      </a:r>
                      <a:r>
                        <a:rPr lang="uk-UA" sz="1000" b="1" baseline="0" dirty="0" smtClean="0">
                          <a:latin typeface="+mn-lt"/>
                        </a:rPr>
                        <a:t> </a:t>
                      </a:r>
                      <a:r>
                        <a:rPr lang="uk-UA" sz="1000" b="1" baseline="0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baseline="0" dirty="0" smtClean="0">
                          <a:latin typeface="+mn-lt"/>
                        </a:rPr>
                        <a:t>.</a:t>
                      </a:r>
                      <a:endParaRPr lang="uk-UA" sz="1000" b="1" dirty="0" smtClean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r>
                        <a:rPr lang="uk-UA" sz="1000" b="1" dirty="0" smtClean="0">
                          <a:latin typeface="+mn-lt"/>
                        </a:rPr>
                        <a:t>Стельмах М.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20</a:t>
                      </a:r>
                      <a:r>
                        <a:rPr lang="en-US" sz="1000" b="1" dirty="0" smtClean="0">
                          <a:latin typeface="+mn-lt"/>
                        </a:rPr>
                        <a:t>10</a:t>
                      </a:r>
                      <a:r>
                        <a:rPr lang="uk-UA" sz="1000" b="1" dirty="0" smtClean="0">
                          <a:latin typeface="+mn-lt"/>
                        </a:rPr>
                        <a:t>-201</a:t>
                      </a:r>
                      <a:r>
                        <a:rPr lang="en-US" sz="1000" b="1" dirty="0" smtClean="0">
                          <a:latin typeface="+mn-lt"/>
                        </a:rPr>
                        <a:t>1</a:t>
                      </a:r>
                      <a:r>
                        <a:rPr lang="uk-UA" sz="1000" b="1" baseline="0" dirty="0" smtClean="0">
                          <a:latin typeface="+mn-lt"/>
                        </a:rPr>
                        <a:t> </a:t>
                      </a:r>
                      <a:r>
                        <a:rPr lang="uk-UA" sz="1000" b="1" baseline="0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baseline="0" dirty="0" smtClean="0">
                          <a:latin typeface="+mn-lt"/>
                        </a:rPr>
                        <a:t>.</a:t>
                      </a:r>
                      <a:endParaRPr lang="uk-UA" sz="1000" b="1" dirty="0" smtClean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-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  <a:tr h="344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Костанович</a:t>
                      </a:r>
                      <a:r>
                        <a:rPr lang="uk-UA" sz="1000" b="1" baseline="0" dirty="0" smtClean="0">
                          <a:latin typeface="+mn-lt"/>
                        </a:rPr>
                        <a:t> Р.</a:t>
                      </a: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latin typeface="+mn-lt"/>
                        </a:rPr>
                        <a:t>20</a:t>
                      </a:r>
                      <a:r>
                        <a:rPr lang="en-US" sz="1000" b="1" dirty="0" smtClean="0">
                          <a:latin typeface="+mn-lt"/>
                        </a:rPr>
                        <a:t>10</a:t>
                      </a:r>
                      <a:r>
                        <a:rPr lang="uk-UA" sz="1000" b="1" dirty="0" smtClean="0">
                          <a:latin typeface="+mn-lt"/>
                        </a:rPr>
                        <a:t>-201</a:t>
                      </a:r>
                      <a:r>
                        <a:rPr lang="en-US" sz="1000" b="1" dirty="0" smtClean="0">
                          <a:latin typeface="+mn-lt"/>
                        </a:rPr>
                        <a:t>1</a:t>
                      </a:r>
                      <a:r>
                        <a:rPr lang="uk-UA" sz="1000" b="1" baseline="0" dirty="0" smtClean="0">
                          <a:latin typeface="+mn-lt"/>
                        </a:rPr>
                        <a:t> </a:t>
                      </a:r>
                      <a:r>
                        <a:rPr lang="uk-UA" sz="1000" b="1" baseline="0" dirty="0" err="1" smtClean="0">
                          <a:latin typeface="+mn-lt"/>
                        </a:rPr>
                        <a:t>н.р</a:t>
                      </a:r>
                      <a:r>
                        <a:rPr lang="uk-UA" sz="1000" b="1" baseline="0" dirty="0" smtClean="0">
                          <a:latin typeface="+mn-lt"/>
                        </a:rPr>
                        <a:t>.</a:t>
                      </a:r>
                      <a:endParaRPr lang="uk-UA" sz="1000" b="1" dirty="0" smtClean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smtClean="0">
                          <a:latin typeface="+mn-lt"/>
                        </a:rPr>
                        <a:t>І</a:t>
                      </a:r>
                      <a:endParaRPr lang="uk-UA" sz="1000" b="1" dirty="0">
                        <a:latin typeface="+mn-lt"/>
                      </a:endParaRPr>
                    </a:p>
                  </a:txBody>
                  <a:tcPr marL="82872" marR="82872" marT="40638" marB="40638"/>
                </a:tc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395536" y="5445224"/>
          <a:ext cx="34803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кутник 9"/>
          <p:cNvSpPr/>
          <p:nvPr/>
        </p:nvSpPr>
        <p:spPr>
          <a:xfrm>
            <a:off x="611560" y="450912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2000" dirty="0" smtClean="0">
                <a:latin typeface="+mn-lt"/>
              </a:rPr>
              <a:t>Показник якості навчання</a:t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 за 2010-2011 </a:t>
            </a:r>
            <a:r>
              <a:rPr lang="uk-UA" sz="2000" dirty="0" err="1" smtClean="0">
                <a:latin typeface="+mn-lt"/>
              </a:rPr>
              <a:t>н.р</a:t>
            </a:r>
            <a:r>
              <a:rPr lang="uk-UA" sz="2000" dirty="0" smtClean="0">
                <a:latin typeface="+mn-lt"/>
              </a:rPr>
              <a:t>.</a:t>
            </a:r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/>
        </p:nvGraphicFramePr>
        <p:xfrm>
          <a:off x="4788024" y="5445224"/>
          <a:ext cx="41764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кутник 12"/>
          <p:cNvSpPr/>
          <p:nvPr/>
        </p:nvSpPr>
        <p:spPr>
          <a:xfrm>
            <a:off x="4932040" y="450912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2000" dirty="0" smtClean="0">
                <a:latin typeface="+mn-lt"/>
              </a:rPr>
              <a:t>Показник якості навчання </a:t>
            </a:r>
            <a:br>
              <a:rPr lang="uk-UA" sz="2000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за І семестр 2011-2012 </a:t>
            </a:r>
            <a:r>
              <a:rPr lang="uk-UA" sz="2000" dirty="0" err="1" smtClean="0">
                <a:latin typeface="+mn-lt"/>
              </a:rPr>
              <a:t>н.р</a:t>
            </a:r>
            <a:r>
              <a:rPr lang="uk-UA" sz="20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dirty="0" smtClean="0">
                <a:latin typeface="Monotype Corsiva" pitchFamily="66" charset="0"/>
              </a:rPr>
              <a:t>Учасники </a:t>
            </a:r>
            <a:r>
              <a:rPr lang="en-US" sz="4900" dirty="0" smtClean="0">
                <a:latin typeface="Monotype Corsiva" pitchFamily="66" charset="0"/>
              </a:rPr>
              <a:t>IV </a:t>
            </a:r>
            <a:r>
              <a:rPr lang="uk-UA" sz="4900" dirty="0" smtClean="0">
                <a:latin typeface="Monotype Corsiva" pitchFamily="66" charset="0"/>
              </a:rPr>
              <a:t>етапу</a:t>
            </a:r>
            <a:r>
              <a:rPr lang="uk-UA" sz="4900" dirty="0" smtClean="0">
                <a:latin typeface="Monotype Corsiva" pitchFamily="66" charset="0"/>
              </a:rPr>
              <a:t/>
            </a:r>
            <a:br>
              <a:rPr lang="uk-UA" sz="4900" dirty="0" smtClean="0">
                <a:latin typeface="Monotype Corsiva" pitchFamily="66" charset="0"/>
              </a:rPr>
            </a:br>
            <a:r>
              <a:rPr lang="uk-UA" sz="4900" dirty="0" smtClean="0">
                <a:latin typeface="Monotype Corsiva" pitchFamily="66" charset="0"/>
              </a:rPr>
              <a:t>Всеукраїнських олімпіад з інформатики</a:t>
            </a:r>
            <a:endParaRPr lang="ru-RU" sz="4900" dirty="0" smtClean="0">
              <a:latin typeface="Monotype Corsiva" pitchFamily="66" charset="0"/>
            </a:endParaRPr>
          </a:p>
        </p:txBody>
      </p:sp>
      <p:pic>
        <p:nvPicPr>
          <p:cNvPr id="27650" name="Picture 2" descr="I:\Портфоліо\olimp2010U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140">
            <a:off x="4820665" y="2300911"/>
            <a:ext cx="3721430" cy="266630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4693582" y="5045509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uk-UA" sz="1400" dirty="0" smtClean="0">
                <a:latin typeface="+mn-lt"/>
              </a:rPr>
              <a:t>І</a:t>
            </a:r>
            <a:r>
              <a:rPr lang="en-US" sz="1400" dirty="0" smtClean="0">
                <a:latin typeface="+mn-lt"/>
              </a:rPr>
              <a:t>V </a:t>
            </a:r>
            <a:r>
              <a:rPr lang="ru-RU" sz="1400" dirty="0" err="1" smtClean="0">
                <a:latin typeface="+mn-lt"/>
              </a:rPr>
              <a:t>етап</a:t>
            </a:r>
            <a:r>
              <a:rPr lang="ru-RU" sz="1400" dirty="0" smtClean="0">
                <a:latin typeface="+mn-lt"/>
              </a:rPr>
              <a:t> </a:t>
            </a:r>
            <a:r>
              <a:rPr lang="uk-UA" sz="1400" dirty="0" smtClean="0">
                <a:latin typeface="+mn-lt"/>
              </a:rPr>
              <a:t>Всеукраїнської олімпіади</a:t>
            </a:r>
          </a:p>
          <a:p>
            <a:pPr algn="ctr">
              <a:buFont typeface="Wingdings 2" pitchFamily="18" charset="2"/>
              <a:buNone/>
            </a:pPr>
            <a:r>
              <a:rPr lang="uk-UA" sz="1400" dirty="0" smtClean="0">
                <a:latin typeface="+mn-lt"/>
              </a:rPr>
              <a:t>з інформатики </a:t>
            </a:r>
          </a:p>
          <a:p>
            <a:pPr algn="ctr">
              <a:buFont typeface="Wingdings 2" pitchFamily="18" charset="2"/>
              <a:buNone/>
            </a:pPr>
            <a:r>
              <a:rPr lang="uk-UA" sz="1400" dirty="0" smtClean="0">
                <a:latin typeface="+mn-lt"/>
              </a:rPr>
              <a:t>м. Київ ЗОШ №3, 2010р.</a:t>
            </a:r>
          </a:p>
        </p:txBody>
      </p:sp>
      <p:pic>
        <p:nvPicPr>
          <p:cNvPr id="10242" name="Picture 2" descr="J:\Портфоліо\olimp2009uk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587">
            <a:off x="596343" y="2033862"/>
            <a:ext cx="32099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5"/>
          <p:cNvSpPr/>
          <p:nvPr/>
        </p:nvSpPr>
        <p:spPr>
          <a:xfrm>
            <a:off x="611560" y="537321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uk-UA" sz="1400" dirty="0" smtClean="0">
                <a:latin typeface="+mn-lt"/>
              </a:rPr>
              <a:t>І</a:t>
            </a:r>
            <a:r>
              <a:rPr lang="en-US" sz="1400" dirty="0" smtClean="0">
                <a:latin typeface="+mn-lt"/>
              </a:rPr>
              <a:t>V </a:t>
            </a:r>
            <a:r>
              <a:rPr lang="ru-RU" sz="1400" dirty="0" err="1" smtClean="0">
                <a:latin typeface="+mn-lt"/>
              </a:rPr>
              <a:t>етап</a:t>
            </a:r>
            <a:r>
              <a:rPr lang="ru-RU" sz="1400" dirty="0" smtClean="0">
                <a:latin typeface="+mn-lt"/>
              </a:rPr>
              <a:t> </a:t>
            </a:r>
            <a:r>
              <a:rPr lang="uk-UA" sz="1400" dirty="0" smtClean="0">
                <a:latin typeface="+mn-lt"/>
              </a:rPr>
              <a:t>Всеукраїнської олімпіади</a:t>
            </a:r>
          </a:p>
          <a:p>
            <a:pPr algn="ctr">
              <a:buFont typeface="Wingdings 2" pitchFamily="18" charset="2"/>
              <a:buNone/>
            </a:pPr>
            <a:r>
              <a:rPr lang="uk-UA" sz="1400" dirty="0" smtClean="0">
                <a:latin typeface="+mn-lt"/>
              </a:rPr>
              <a:t>з інформатики </a:t>
            </a:r>
          </a:p>
          <a:p>
            <a:pPr algn="ctr">
              <a:buFont typeface="Wingdings 2" pitchFamily="18" charset="2"/>
              <a:buNone/>
            </a:pPr>
            <a:r>
              <a:rPr lang="uk-UA" sz="1400" dirty="0">
                <a:latin typeface="+mn-lt"/>
              </a:rPr>
              <a:t>НВО №28 м. </a:t>
            </a:r>
            <a:r>
              <a:rPr lang="uk-UA" sz="1400" dirty="0" err="1" smtClean="0">
                <a:latin typeface="+mn-lt"/>
              </a:rPr>
              <a:t>Хмельницьк</a:t>
            </a:r>
            <a:r>
              <a:rPr lang="uk-UA" sz="1400" dirty="0" smtClean="0">
                <a:latin typeface="+mn-lt"/>
              </a:rPr>
              <a:t>, 2009р</a:t>
            </a:r>
          </a:p>
        </p:txBody>
      </p:sp>
      <p:pic>
        <p:nvPicPr>
          <p:cNvPr id="10243" name="Picture 3" descr="J:\Портфоліо\emblema2009oli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" y="5373216"/>
            <a:ext cx="10429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:\Портфоліо\olimp2010ki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42" y="5170018"/>
            <a:ext cx="1186295" cy="11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713021"/>
            <a:ext cx="66967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b="1" dirty="0" smtClean="0">
                <a:latin typeface="+mn-lt"/>
              </a:rPr>
              <a:t>Моє педагогічне кредо: </a:t>
            </a:r>
            <a:endParaRPr lang="uk-UA" b="1" dirty="0">
              <a:latin typeface="+mn-lt"/>
            </a:endParaRPr>
          </a:p>
          <a:p>
            <a:r>
              <a:rPr lang="ru-RU" sz="1400" i="1" dirty="0">
                <a:latin typeface="+mn-lt"/>
              </a:rPr>
              <a:t>Не в </a:t>
            </a:r>
            <a:r>
              <a:rPr lang="ru-RU" sz="1400" i="1" dirty="0" err="1">
                <a:latin typeface="+mn-lt"/>
              </a:rPr>
              <a:t>кількості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знань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полягає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освіта</a:t>
            </a:r>
            <a:r>
              <a:rPr lang="ru-RU" sz="1400" i="1" dirty="0">
                <a:latin typeface="+mn-lt"/>
              </a:rPr>
              <a:t>, а в </a:t>
            </a:r>
            <a:r>
              <a:rPr lang="ru-RU" sz="1400" i="1" dirty="0" err="1">
                <a:latin typeface="+mn-lt"/>
              </a:rPr>
              <a:t>повному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розумінні</a:t>
            </a:r>
            <a:r>
              <a:rPr lang="ru-RU" sz="1400" i="1" dirty="0">
                <a:latin typeface="+mn-lt"/>
              </a:rPr>
              <a:t> й </a:t>
            </a:r>
            <a:r>
              <a:rPr lang="ru-RU" sz="1400" i="1" dirty="0" err="1">
                <a:latin typeface="+mn-lt"/>
              </a:rPr>
              <a:t>майстерному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застосуванні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всього</a:t>
            </a:r>
            <a:r>
              <a:rPr lang="ru-RU" sz="1400" i="1" dirty="0">
                <a:latin typeface="+mn-lt"/>
              </a:rPr>
              <a:t> того, </a:t>
            </a:r>
            <a:r>
              <a:rPr lang="ru-RU" sz="1400" i="1" dirty="0" err="1">
                <a:latin typeface="+mn-lt"/>
              </a:rPr>
              <a:t>що</a:t>
            </a:r>
            <a:r>
              <a:rPr lang="ru-RU" sz="1400" i="1" dirty="0">
                <a:latin typeface="+mn-lt"/>
              </a:rPr>
              <a:t> </a:t>
            </a:r>
            <a:r>
              <a:rPr lang="ru-RU" sz="1400" i="1" dirty="0" err="1">
                <a:latin typeface="+mn-lt"/>
              </a:rPr>
              <a:t>знаєш</a:t>
            </a:r>
            <a:r>
              <a:rPr lang="ru-RU" sz="1400" i="1" dirty="0">
                <a:latin typeface="+mn-lt"/>
              </a:rPr>
              <a:t>.</a:t>
            </a:r>
            <a:endParaRPr lang="en-US" sz="1400" i="1" dirty="0">
              <a:latin typeface="+mn-lt"/>
            </a:endParaRPr>
          </a:p>
          <a:p>
            <a:pPr algn="r"/>
            <a:r>
              <a:rPr lang="ru-RU" sz="1400" i="1" dirty="0">
                <a:latin typeface="+mn-lt"/>
              </a:rPr>
              <a:t> </a:t>
            </a:r>
            <a:r>
              <a:rPr lang="ru-RU" sz="1400" i="1" dirty="0" err="1">
                <a:latin typeface="+mn-lt"/>
              </a:rPr>
              <a:t>Дістервег</a:t>
            </a:r>
            <a:endParaRPr lang="ru-RU" sz="1400" i="1" dirty="0">
              <a:latin typeface="+mn-lt"/>
            </a:endParaRPr>
          </a:p>
          <a:p>
            <a:pPr lvl="0" algn="ctr"/>
            <a:endParaRPr lang="uk-UA" b="1" i="1" dirty="0" smtClean="0">
              <a:latin typeface="+mn-lt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27584" y="5085184"/>
            <a:ext cx="71564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+mn-lt"/>
              </a:rPr>
              <a:t>Мій життєвий принцип:</a:t>
            </a:r>
            <a:r>
              <a:rPr lang="ru-RU" b="1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  <a:p>
            <a:r>
              <a:rPr lang="ru-RU" sz="1400" dirty="0" err="1" smtClean="0">
                <a:latin typeface="+mn-lt"/>
              </a:rPr>
              <a:t>Навчати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себе самого - благородна справа, але </a:t>
            </a:r>
            <a:r>
              <a:rPr lang="ru-RU" sz="1400" dirty="0" err="1">
                <a:latin typeface="+mn-lt"/>
              </a:rPr>
              <a:t>ще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більш</a:t>
            </a:r>
            <a:r>
              <a:rPr lang="ru-RU" sz="1400" dirty="0">
                <a:latin typeface="+mn-lt"/>
              </a:rPr>
              <a:t> благородна - </a:t>
            </a:r>
            <a:r>
              <a:rPr lang="ru-RU" sz="1400" dirty="0" err="1">
                <a:latin typeface="+mn-lt"/>
              </a:rPr>
              <a:t>навчати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інших</a:t>
            </a:r>
            <a:r>
              <a:rPr lang="ru-RU" sz="1400" dirty="0">
                <a:latin typeface="+mn-lt"/>
              </a:rPr>
              <a:t>;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до </a:t>
            </a:r>
            <a:r>
              <a:rPr lang="ru-RU" sz="1400" dirty="0" err="1">
                <a:latin typeface="+mn-lt"/>
              </a:rPr>
              <a:t>речі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останнє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куди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легше</a:t>
            </a:r>
            <a:r>
              <a:rPr lang="ru-RU" sz="1400" dirty="0">
                <a:latin typeface="+mn-lt"/>
              </a:rPr>
              <a:t>. </a:t>
            </a:r>
            <a:endParaRPr lang="ru-RU" sz="1400" dirty="0" smtClean="0">
              <a:latin typeface="+mn-lt"/>
            </a:endParaRPr>
          </a:p>
          <a:p>
            <a:pPr algn="r"/>
            <a:r>
              <a:rPr lang="ru-RU" sz="1400" i="1" dirty="0" smtClean="0">
                <a:latin typeface="+mn-lt"/>
              </a:rPr>
              <a:t>Марк </a:t>
            </a:r>
            <a:r>
              <a:rPr lang="ru-RU" sz="1400" i="1" dirty="0">
                <a:latin typeface="+mn-lt"/>
              </a:rPr>
              <a:t>Твен</a:t>
            </a:r>
            <a:endParaRPr lang="ru-RU" sz="1400" dirty="0"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2271936"/>
            <a:ext cx="631452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74E13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Моя педагогічна філософія: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         розвивати, навчати, виховувати одночасно;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         максимально враховувати індивідуальні здібності учнів;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         будувати роботу на позитивних емоціях вчителя і учня;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         всебічно розвивати творчі здібності дітей;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        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формувати свідому, активну особистість та громадянина.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:\Портфоліо\bober2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031">
            <a:off x="4585339" y="1604600"/>
            <a:ext cx="25850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J:\Портфоліо\bober2+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039">
            <a:off x="6294234" y="1584728"/>
            <a:ext cx="250605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J:\Портфоліо\bober 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/>
          <a:stretch/>
        </p:blipFill>
        <p:spPr bwMode="auto">
          <a:xfrm>
            <a:off x="107504" y="4614857"/>
            <a:ext cx="14844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J:\Портфоліо\bober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62" y="4581128"/>
            <a:ext cx="158595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J:\Портфоліо\bober 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/>
        </p:blipFill>
        <p:spPr bwMode="auto">
          <a:xfrm>
            <a:off x="6444208" y="4605024"/>
            <a:ext cx="1473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J:\Портфоліо\bober 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5220072" y="4605024"/>
            <a:ext cx="150181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J:\Портфоліо\bober 0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5"/>
          <a:stretch/>
        </p:blipFill>
        <p:spPr bwMode="auto">
          <a:xfrm>
            <a:off x="3985583" y="4585213"/>
            <a:ext cx="152252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J:\Портфоліо\bober 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"/>
          <a:stretch/>
        </p:blipFill>
        <p:spPr bwMode="auto">
          <a:xfrm>
            <a:off x="2771800" y="4581128"/>
            <a:ext cx="149482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J:\Портфоліо\bober 00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2"/>
          <a:stretch/>
        </p:blipFill>
        <p:spPr bwMode="auto">
          <a:xfrm>
            <a:off x="1475656" y="4614857"/>
            <a:ext cx="14728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195" y="476672"/>
            <a:ext cx="8579296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 smtClean="0">
                <a:latin typeface="Monotype Corsiva" pitchFamily="66" charset="0"/>
              </a:rPr>
              <a:t>Учасники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Міжнародного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конкурсу з </a:t>
            </a:r>
            <a:r>
              <a:rPr lang="ru-RU" sz="3200" dirty="0" err="1">
                <a:latin typeface="Monotype Corsiva" pitchFamily="66" charset="0"/>
              </a:rPr>
              <a:t>інформатики</a:t>
            </a:r>
            <a:r>
              <a:rPr lang="ru-RU" sz="3200" dirty="0">
                <a:latin typeface="Monotype Corsiva" pitchFamily="66" charset="0"/>
              </a:rPr>
              <a:t> та </a:t>
            </a:r>
            <a:r>
              <a:rPr lang="ru-RU" sz="3200" dirty="0" err="1">
                <a:latin typeface="Monotype Corsiva" pitchFamily="66" charset="0"/>
              </a:rPr>
              <a:t>комп’ютерної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грамотності</a:t>
            </a:r>
            <a:r>
              <a:rPr lang="ru-RU" sz="3200" dirty="0">
                <a:latin typeface="Monotype Corsiva" pitchFamily="66" charset="0"/>
              </a:rPr>
              <a:t> “Бобер - </a:t>
            </a:r>
            <a:r>
              <a:rPr lang="ru-RU" sz="3200" dirty="0" smtClean="0">
                <a:latin typeface="Monotype Corsiva" pitchFamily="66" charset="0"/>
              </a:rPr>
              <a:t>2011”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75164"/>
              </p:ext>
            </p:extLst>
          </p:nvPr>
        </p:nvGraphicFramePr>
        <p:xfrm>
          <a:off x="483876" y="1844824"/>
          <a:ext cx="3646120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679"/>
                <a:gridCol w="1823441"/>
              </a:tblGrid>
              <a:tr h="2560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Monotype Corsiva" pitchFamily="66" charset="0"/>
                        </a:rPr>
                        <a:t>«Бобер – 2011»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 err="1">
                          <a:effectLst/>
                        </a:rPr>
                        <a:t>Дубовський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</a:rPr>
                        <a:t>Володимир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Габян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Леонідія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Гуцал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Маряна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Бойко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Лілія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Стрельцова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Маряна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Гаврилюк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Олександр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Славута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Андрій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Малецька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Тетяна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  <a:tr h="25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</a:rPr>
                        <a:t>Машталір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</a:rPr>
                        <a:t>Христина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295" marR="822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836712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Така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дісталась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вже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 нам робота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Є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в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ній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і 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радість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 та є  й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турбота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Є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вічний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пошук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 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безсонні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ночі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гріють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душу 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дитячі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очі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                                  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Н. П. 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Уткіна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7965" y="2050074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«Те,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 чую, я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забуваю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 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бачу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я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пам’ятаю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 я чую,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бачу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обговорюю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й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роблю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-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Я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здобуваю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знання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і 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навички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 я передаю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знання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і 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досвід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іншим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Я стаю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майстром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.»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Конфуцій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7465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Багато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світі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чудових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професій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І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все ж одна -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найважливіша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найкраща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мистецтво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навчати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передавати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майбутнє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все,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чим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оволоділо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людство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за свою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багатовікову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історію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Диво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щоденне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й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неповторне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праця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учителя.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3829" y="5301208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+mn-lt"/>
              </a:rPr>
              <a:t>Небезпека</a:t>
            </a:r>
            <a:r>
              <a:rPr lang="ru-RU" sz="1400" dirty="0">
                <a:latin typeface="+mn-lt"/>
              </a:rPr>
              <a:t> не в тому, </a:t>
            </a:r>
            <a:r>
              <a:rPr lang="ru-RU" sz="1400" dirty="0" err="1">
                <a:latin typeface="+mn-lt"/>
              </a:rPr>
              <a:t>що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комп'ютер</a:t>
            </a:r>
            <a:r>
              <a:rPr lang="ru-RU" sz="1400" dirty="0">
                <a:latin typeface="+mn-lt"/>
              </a:rPr>
              <a:t> колись </a:t>
            </a:r>
            <a:r>
              <a:rPr lang="ru-RU" sz="1400" dirty="0" err="1">
                <a:latin typeface="+mn-lt"/>
              </a:rPr>
              <a:t>почне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мислити</a:t>
            </a:r>
            <a:r>
              <a:rPr lang="ru-RU" sz="1400" dirty="0">
                <a:latin typeface="+mn-lt"/>
              </a:rPr>
              <a:t>, як </a:t>
            </a:r>
            <a:r>
              <a:rPr lang="ru-RU" sz="1400" dirty="0" err="1">
                <a:latin typeface="+mn-lt"/>
              </a:rPr>
              <a:t>людина</a:t>
            </a:r>
            <a:r>
              <a:rPr lang="ru-RU" sz="1400" dirty="0">
                <a:latin typeface="+mn-lt"/>
              </a:rPr>
              <a:t>, а в тому, </a:t>
            </a:r>
            <a:r>
              <a:rPr lang="ru-RU" sz="1400" dirty="0" err="1">
                <a:latin typeface="+mn-lt"/>
              </a:rPr>
              <a:t>що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людина</a:t>
            </a:r>
            <a:r>
              <a:rPr lang="ru-RU" sz="1400" dirty="0">
                <a:latin typeface="+mn-lt"/>
              </a:rPr>
              <a:t> колись </a:t>
            </a:r>
            <a:r>
              <a:rPr lang="ru-RU" sz="1400" dirty="0" err="1">
                <a:latin typeface="+mn-lt"/>
              </a:rPr>
              <a:t>почне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мислити</a:t>
            </a:r>
            <a:r>
              <a:rPr lang="ru-RU" sz="1400" dirty="0">
                <a:latin typeface="+mn-lt"/>
              </a:rPr>
              <a:t>, як </a:t>
            </a:r>
            <a:r>
              <a:rPr lang="ru-RU" sz="1400" dirty="0" err="1">
                <a:latin typeface="+mn-lt"/>
              </a:rPr>
              <a:t>комп'ютер</a:t>
            </a:r>
            <a:r>
              <a:rPr lang="ru-RU" sz="1400" dirty="0" smtClean="0">
                <a:latin typeface="+mn-lt"/>
              </a:rPr>
              <a:t>.</a:t>
            </a:r>
            <a:r>
              <a:rPr lang="ru-RU" sz="1400" dirty="0">
                <a:latin typeface="+mn-lt"/>
              </a:rPr>
              <a:t> </a:t>
            </a:r>
            <a:endParaRPr lang="ru-RU" sz="1400" dirty="0" smtClean="0">
              <a:latin typeface="+mn-lt"/>
            </a:endParaRPr>
          </a:p>
          <a:p>
            <a:pPr algn="r"/>
            <a:r>
              <a:rPr lang="ru-RU" sz="1400" b="1" dirty="0" err="1" smtClean="0">
                <a:latin typeface="+mn-lt"/>
              </a:rPr>
              <a:t>Сідні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Дж. </a:t>
            </a:r>
            <a:r>
              <a:rPr lang="ru-RU" sz="1400" b="1" dirty="0" err="1">
                <a:latin typeface="+mn-lt"/>
              </a:rPr>
              <a:t>Харріс</a:t>
            </a:r>
            <a:r>
              <a:rPr lang="ru-RU" sz="1400" dirty="0">
                <a:latin typeface="+mn-lt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113710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tx2"/>
                </a:solidFill>
                <a:latin typeface="+mn-lt"/>
              </a:rPr>
              <a:t>Дякую</a:t>
            </a:r>
            <a:r>
              <a:rPr lang="ru-RU" sz="4000" dirty="0" smtClean="0">
                <a:solidFill>
                  <a:schemeClr val="tx2"/>
                </a:solidFill>
                <a:latin typeface="+mn-lt"/>
              </a:rPr>
              <a:t> за </a:t>
            </a:r>
            <a:r>
              <a:rPr lang="ru-RU" sz="4000" dirty="0" err="1" smtClean="0">
                <a:solidFill>
                  <a:schemeClr val="tx2"/>
                </a:solidFill>
                <a:latin typeface="+mn-lt"/>
              </a:rPr>
              <a:t>увагу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02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414592" cy="4572000"/>
          </a:xfrm>
        </p:spPr>
        <p:txBody>
          <a:bodyPr/>
          <a:lstStyle/>
          <a:p>
            <a:r>
              <a:rPr lang="uk-UA" sz="1600" b="1" dirty="0" smtClean="0"/>
              <a:t>Використовую у своїй роботі такі форми та методи навчання:</a:t>
            </a:r>
            <a:endParaRPr lang="ru-RU" sz="1600" b="1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колективні, парні, групові та індивідуальні форми навчання;</a:t>
            </a:r>
            <a:br>
              <a:rPr lang="uk-UA" sz="1600" dirty="0" smtClean="0"/>
            </a:br>
            <a:endParaRPr lang="ru-RU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проектну технологію;</a:t>
            </a:r>
            <a:br>
              <a:rPr lang="uk-UA" sz="1600" dirty="0" smtClean="0"/>
            </a:br>
            <a:endParaRPr lang="ru-RU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метод проблемного викладу, дослідницький, елементи евристичної бесіди; </a:t>
            </a:r>
            <a:endParaRPr lang="ru-RU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пізнавальні ігри, ситуативне моделювання, створення ситуації успіху;</a:t>
            </a:r>
            <a:endParaRPr lang="ru-RU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нетрадиційні завдання творчого характеру: складання кросворда, тесту, навчальної програми;</a:t>
            </a:r>
            <a:endParaRPr lang="ru-RU" sz="1600" dirty="0" smtClean="0"/>
          </a:p>
          <a:p>
            <a:pPr marL="355600" lvl="0" indent="-355600">
              <a:buFont typeface="Wingdings" pitchFamily="2" charset="2"/>
              <a:buChar char="ü"/>
            </a:pPr>
            <a:r>
              <a:rPr lang="uk-UA" sz="1600" dirty="0" smtClean="0"/>
              <a:t>інтерактивні форми організації навчального процесу.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4606925" cy="623887"/>
          </a:xfrm>
        </p:spPr>
        <p:txBody>
          <a:bodyPr/>
          <a:lstStyle/>
          <a:p>
            <a:r>
              <a:rPr lang="uk-UA" sz="4000" dirty="0" smtClean="0">
                <a:latin typeface="Monotype Corsiva" pitchFamily="66" charset="0"/>
              </a:rPr>
              <a:t>Резюме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11560" y="1124744"/>
            <a:ext cx="3600400" cy="457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 smtClean="0"/>
              <a:t>     1 вересня 2003 року </a:t>
            </a:r>
            <a:r>
              <a:rPr lang="uk-UA" dirty="0" smtClean="0"/>
              <a:t>призначений на посаду вчителя фізики за сумісництвом в Тернопільській обласній школі мистецтв;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 smtClean="0"/>
              <a:t>    01 червня 2004 року </a:t>
            </a:r>
            <a:r>
              <a:rPr lang="uk-UA" dirty="0" smtClean="0"/>
              <a:t>звільнений з посади вчителя фізики, у </a:t>
            </a:r>
            <a:r>
              <a:rPr lang="uk-UA" dirty="0" err="1" smtClean="0"/>
              <a:t>звязку</a:t>
            </a:r>
            <a:r>
              <a:rPr lang="uk-UA" dirty="0" smtClean="0"/>
              <a:t> з </a:t>
            </a:r>
            <a:r>
              <a:rPr lang="uk-UA" dirty="0" err="1" smtClean="0"/>
              <a:t>принятям</a:t>
            </a:r>
            <a:r>
              <a:rPr lang="uk-UA" dirty="0" smtClean="0"/>
              <a:t> на роботу постійного працівника;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 </a:t>
            </a:r>
            <a:r>
              <a:rPr lang="uk-UA" b="1" dirty="0" smtClean="0"/>
              <a:t>27 серпня 2004 року </a:t>
            </a:r>
            <a:r>
              <a:rPr lang="uk-UA" dirty="0" smtClean="0"/>
              <a:t>прийнятий на посаду вчителя інформатики з неповним тижневим навантаженням;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 smtClean="0"/>
              <a:t>У 2007 році </a:t>
            </a:r>
            <a:r>
              <a:rPr lang="uk-UA" dirty="0"/>
              <a:t>рішенням атестаційної комісії встановлена кваліфікаційна категорія </a:t>
            </a:r>
            <a:r>
              <a:rPr lang="uk-UA" b="1" dirty="0"/>
              <a:t>(спеціаліст </a:t>
            </a:r>
            <a:r>
              <a:rPr lang="uk-UA" b="1" dirty="0" smtClean="0"/>
              <a:t>ІІ </a:t>
            </a:r>
            <a:r>
              <a:rPr lang="uk-UA" b="1" dirty="0"/>
              <a:t>категорії)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/>
              <a:t>З 5 травня по 29 травня 2009 </a:t>
            </a:r>
            <a:r>
              <a:rPr lang="uk-UA" b="1" dirty="0" smtClean="0"/>
              <a:t>року </a:t>
            </a:r>
            <a:r>
              <a:rPr lang="uk-UA" dirty="0" smtClean="0"/>
              <a:t>проходження курсів підвищення кваліфікації</a:t>
            </a:r>
            <a:endParaRPr lang="uk-UA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b="1" dirty="0" smtClean="0"/>
              <a:t>У 2009 році</a:t>
            </a:r>
            <a:r>
              <a:rPr lang="uk-UA" dirty="0" smtClean="0"/>
              <a:t> рішенням атестаційної комісії встановлена кваліфікаційна категорія </a:t>
            </a:r>
            <a:r>
              <a:rPr lang="uk-UA" b="1" dirty="0" smtClean="0"/>
              <a:t>(спеціаліст І категорії)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uk-UA" dirty="0" smtClean="0"/>
              <a:t>Стаж безпосередньої педагогічної роботи 2012 р. – 8 років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268760"/>
            <a:ext cx="3529013" cy="2646363"/>
          </a:xfrm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563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Місце для вмісту 5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8218488" cy="573405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1028" name="Picture 4" descr="H:\Портфоліо\Диплом_2 001.jpg"/>
          <p:cNvPicPr>
            <a:picLocks noChangeAspect="1" noChangeArrowheads="1"/>
          </p:cNvPicPr>
          <p:nvPr/>
        </p:nvPicPr>
        <p:blipFill>
          <a:blip r:embed="rId2" cstate="print"/>
          <a:srcRect l="3099" r="5170" b="2404"/>
          <a:stretch>
            <a:fillRect/>
          </a:stretch>
        </p:blipFill>
        <p:spPr bwMode="auto">
          <a:xfrm rot="21341464">
            <a:off x="755576" y="1124744"/>
            <a:ext cx="7704856" cy="5328592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39552" y="6926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i="1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Диплом про вищу освіту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13515">
            <a:off x="608204" y="828235"/>
            <a:ext cx="5040540" cy="434312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defRPr/>
            </a:pPr>
            <a:r>
              <a:rPr lang="uk-UA" sz="2800" i="1" dirty="0" smtClean="0">
                <a:latin typeface="+mn-lt"/>
              </a:rPr>
              <a:t>Трудова книжка</a:t>
            </a:r>
            <a:endParaRPr lang="ru-RU" sz="2800" i="1" dirty="0" err="1" smtClean="0">
              <a:latin typeface="+mn-lt"/>
            </a:endParaRPr>
          </a:p>
        </p:txBody>
      </p:sp>
      <p:pic>
        <p:nvPicPr>
          <p:cNvPr id="24580" name="Picture 4" descr="I:\Портфоліо\tr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5430">
            <a:off x="701833" y="1542755"/>
            <a:ext cx="2298819" cy="3292979"/>
          </a:xfrm>
          <a:prstGeom prst="rect">
            <a:avLst/>
          </a:prstGeom>
          <a:noFill/>
        </p:spPr>
      </p:pic>
      <p:pic>
        <p:nvPicPr>
          <p:cNvPr id="24581" name="Picture 5" descr="I:\Портфоліо\trud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5401141" cy="3816424"/>
          </a:xfrm>
          <a:prstGeom prst="rect">
            <a:avLst/>
          </a:prstGeom>
          <a:noFill/>
        </p:spPr>
      </p:pic>
      <p:pic>
        <p:nvPicPr>
          <p:cNvPr id="24582" name="Picture 6" descr="I:\Портфоліо\trud 002.jpg"/>
          <p:cNvPicPr>
            <a:picLocks noChangeAspect="1" noChangeArrowheads="1"/>
          </p:cNvPicPr>
          <p:nvPr/>
        </p:nvPicPr>
        <p:blipFill>
          <a:blip r:embed="rId4" cstate="print"/>
          <a:srcRect b="47494"/>
          <a:stretch>
            <a:fillRect/>
          </a:stretch>
        </p:blipFill>
        <p:spPr bwMode="auto">
          <a:xfrm>
            <a:off x="395535" y="4869160"/>
            <a:ext cx="446405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143000"/>
          </a:xfrm>
        </p:spPr>
        <p:txBody>
          <a:bodyPr/>
          <a:lstStyle/>
          <a:p>
            <a:pPr algn="ctr"/>
            <a:r>
              <a:rPr lang="ru-RU" sz="2800" i="1" dirty="0" err="1" smtClean="0">
                <a:latin typeface="+mn-lt"/>
              </a:rPr>
              <a:t>Посвідчення</a:t>
            </a:r>
            <a:r>
              <a:rPr lang="ru-RU" sz="2800" i="1" dirty="0" smtClean="0">
                <a:latin typeface="+mn-lt"/>
              </a:rPr>
              <a:t> про </a:t>
            </a:r>
            <a:r>
              <a:rPr lang="ru-RU" sz="2800" i="1" dirty="0" err="1" smtClean="0">
                <a:latin typeface="+mn-lt"/>
              </a:rPr>
              <a:t>проходження</a:t>
            </a:r>
            <a:r>
              <a:rPr lang="ru-RU" sz="2800" i="1" dirty="0" smtClean="0">
                <a:latin typeface="+mn-lt"/>
              </a:rPr>
              <a:t> </a:t>
            </a:r>
            <a:r>
              <a:rPr lang="ru-RU" sz="2800" i="1" dirty="0" err="1" smtClean="0">
                <a:latin typeface="+mn-lt"/>
              </a:rPr>
              <a:t>курсів</a:t>
            </a:r>
            <a:r>
              <a:rPr lang="ru-RU" sz="2800" i="1" dirty="0" smtClean="0">
                <a:latin typeface="+mn-lt"/>
              </a:rPr>
              <a:t> 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err="1" smtClean="0">
                <a:latin typeface="+mn-lt"/>
              </a:rPr>
              <a:t>підвищення</a:t>
            </a:r>
            <a:r>
              <a:rPr lang="ru-RU" sz="2800" i="1" dirty="0" smtClean="0">
                <a:latin typeface="+mn-lt"/>
              </a:rPr>
              <a:t> </a:t>
            </a:r>
            <a:r>
              <a:rPr lang="ru-RU" sz="2800" i="1" dirty="0" err="1" smtClean="0">
                <a:latin typeface="+mn-lt"/>
              </a:rPr>
              <a:t>кваліфікації</a:t>
            </a:r>
            <a:endParaRPr lang="ru-RU" sz="2800" i="1" dirty="0" smtClean="0">
              <a:latin typeface="+mn-lt"/>
            </a:endParaRPr>
          </a:p>
        </p:txBody>
      </p:sp>
      <p:pic>
        <p:nvPicPr>
          <p:cNvPr id="22531" name="Picture 3" descr="I:\Портфоліо\Посвыдчення_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005988">
            <a:off x="2476312" y="14444"/>
            <a:ext cx="2360183" cy="6293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2530" name="Picture 2" descr="I:\Портфоліо\Посвыдче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19570" y="1893200"/>
            <a:ext cx="2448272" cy="6527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:\Портфоліо\Атестац 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09263" cy="5400000"/>
          </a:xfrm>
          <a:prstGeom prst="rect">
            <a:avLst/>
          </a:prstGeom>
          <a:noFill/>
        </p:spPr>
      </p:pic>
      <p:pic>
        <p:nvPicPr>
          <p:cNvPr id="23557" name="Picture 5" descr="I:\Портфоліо\Атестац Лист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09276" cy="54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394720" cy="494928"/>
          </a:xfrm>
        </p:spPr>
        <p:txBody>
          <a:bodyPr/>
          <a:lstStyle/>
          <a:p>
            <a:r>
              <a:rPr lang="ru-RU" sz="2800" i="1" dirty="0" err="1" smtClean="0">
                <a:latin typeface="+mn-lt"/>
              </a:rPr>
              <a:t>атестаційний</a:t>
            </a:r>
            <a:r>
              <a:rPr lang="ru-RU" sz="2800" i="1" dirty="0" smtClean="0">
                <a:latin typeface="+mn-lt"/>
              </a:rPr>
              <a:t> лист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і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і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1393</TotalTime>
  <Words>1280</Words>
  <Application>Microsoft Office PowerPoint</Application>
  <PresentationFormat>Экран (4:3)</PresentationFormat>
  <Paragraphs>305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Потік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</vt:lpstr>
      <vt:lpstr>Презентация PowerPoint</vt:lpstr>
      <vt:lpstr>Трудова книжка</vt:lpstr>
      <vt:lpstr>Посвідчення про проходження курсів  підвищення кваліфікації</vt:lpstr>
      <vt:lpstr>атестаційний лист</vt:lpstr>
      <vt:lpstr>Презентация PowerPoint</vt:lpstr>
      <vt:lpstr>Презентация PowerPoint</vt:lpstr>
      <vt:lpstr>Нормативно-розпорядчі документи:</vt:lpstr>
      <vt:lpstr>Проблема, над якою я працюю</vt:lpstr>
      <vt:lpstr>Основні завдання</vt:lpstr>
      <vt:lpstr>Методи та прийоми</vt:lpstr>
      <vt:lpstr>Науково-методична робота в школі</vt:lpstr>
      <vt:lpstr>Кабінет інформатики</vt:lpstr>
      <vt:lpstr>Кабінет інформатики</vt:lpstr>
      <vt:lpstr>Кабінет інфоратики</vt:lpstr>
      <vt:lpstr>Кабінет інформатики</vt:lpstr>
      <vt:lpstr>Науково-методична робота на рівні району</vt:lpstr>
      <vt:lpstr>Науково-методична робота на рівні області, країни</vt:lpstr>
      <vt:lpstr>Вебінари</vt:lpstr>
      <vt:lpstr>Тиждень інформатики(2012 рік)</vt:lpstr>
      <vt:lpstr>Тиждень інформатики(2012 рік)</vt:lpstr>
      <vt:lpstr>Тиждень інформатики(2012 рік)</vt:lpstr>
      <vt:lpstr>Тиждень інформатики(2012 рік)</vt:lpstr>
      <vt:lpstr>Досягнення моїх учнів</vt:lpstr>
      <vt:lpstr>Учасники IV етапу Всеукраїнських олімпіад з інформатики</vt:lpstr>
      <vt:lpstr>Учасники Міжнародного конкурсу з інформатики та комп’ютерної грамотності “Бобер - 2011”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Oliver</cp:lastModifiedBy>
  <cp:revision>146</cp:revision>
  <dcterms:modified xsi:type="dcterms:W3CDTF">2013-02-26T16:56:55Z</dcterms:modified>
</cp:coreProperties>
</file>