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5" r:id="rId18"/>
    <p:sldId id="271" r:id="rId19"/>
    <p:sldId id="272" r:id="rId20"/>
    <p:sldId id="276" r:id="rId21"/>
    <p:sldId id="273" r:id="rId22"/>
    <p:sldId id="274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9A7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7" autoAdjust="0"/>
    <p:restoredTop sz="94660"/>
  </p:normalViewPr>
  <p:slideViewPr>
    <p:cSldViewPr snapToGrid="0">
      <p:cViewPr varScale="1">
        <p:scale>
          <a:sx n="88" d="100"/>
          <a:sy n="88" d="100"/>
        </p:scale>
        <p:origin x="269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3418F-EEE2-4175-9EEF-EABF1741A60D}" type="datetimeFigureOut">
              <a:rPr lang="uk-UA" smtClean="0"/>
              <a:t>25.02.2025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7C252-A8F0-4BDA-8716-B787AA76BFE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8317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3418F-EEE2-4175-9EEF-EABF1741A60D}" type="datetimeFigureOut">
              <a:rPr lang="uk-UA" smtClean="0"/>
              <a:t>25.02.2025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7C252-A8F0-4BDA-8716-B787AA76BFE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57108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3418F-EEE2-4175-9EEF-EABF1741A60D}" type="datetimeFigureOut">
              <a:rPr lang="uk-UA" smtClean="0"/>
              <a:t>25.02.2025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7C252-A8F0-4BDA-8716-B787AA76BFED}" type="slidenum">
              <a:rPr lang="uk-UA" smtClean="0"/>
              <a:t>‹№›</a:t>
            </a:fld>
            <a:endParaRPr lang="uk-UA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170908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3418F-EEE2-4175-9EEF-EABF1741A60D}" type="datetimeFigureOut">
              <a:rPr lang="uk-UA" smtClean="0"/>
              <a:t>25.02.2025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7C252-A8F0-4BDA-8716-B787AA76BFE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841600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 цита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3418F-EEE2-4175-9EEF-EABF1741A60D}" type="datetimeFigureOut">
              <a:rPr lang="uk-UA" smtClean="0"/>
              <a:t>25.02.2025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7C252-A8F0-4BDA-8716-B787AA76BFED}" type="slidenum">
              <a:rPr lang="uk-UA" smtClean="0"/>
              <a:t>‹№›</a:t>
            </a:fld>
            <a:endParaRPr lang="uk-UA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900731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Істина/хибніст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3418F-EEE2-4175-9EEF-EABF1741A60D}" type="datetimeFigureOut">
              <a:rPr lang="uk-UA" smtClean="0"/>
              <a:t>25.02.2025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7C252-A8F0-4BDA-8716-B787AA76BFE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257793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3418F-EEE2-4175-9EEF-EABF1741A60D}" type="datetimeFigureOut">
              <a:rPr lang="uk-UA" smtClean="0"/>
              <a:t>25.02.2025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7C252-A8F0-4BDA-8716-B787AA76BFE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352446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3418F-EEE2-4175-9EEF-EABF1741A60D}" type="datetimeFigureOut">
              <a:rPr lang="uk-UA" smtClean="0"/>
              <a:t>25.02.2025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7C252-A8F0-4BDA-8716-B787AA76BFE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91792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’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3418F-EEE2-4175-9EEF-EABF1741A60D}" type="datetimeFigureOut">
              <a:rPr lang="uk-UA" smtClean="0"/>
              <a:t>25.02.2025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7C252-A8F0-4BDA-8716-B787AA76BFE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77781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3418F-EEE2-4175-9EEF-EABF1741A60D}" type="datetimeFigureOut">
              <a:rPr lang="uk-UA" smtClean="0"/>
              <a:t>25.02.2025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7C252-A8F0-4BDA-8716-B787AA76BFE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83564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3418F-EEE2-4175-9EEF-EABF1741A60D}" type="datetimeFigureOut">
              <a:rPr lang="uk-UA" smtClean="0"/>
              <a:t>25.02.2025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7C252-A8F0-4BDA-8716-B787AA76BFE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24774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3418F-EEE2-4175-9EEF-EABF1741A60D}" type="datetimeFigureOut">
              <a:rPr lang="uk-UA" smtClean="0"/>
              <a:t>25.02.2025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7C252-A8F0-4BDA-8716-B787AA76BFE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11400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3418F-EEE2-4175-9EEF-EABF1741A60D}" type="datetimeFigureOut">
              <a:rPr lang="uk-UA" smtClean="0"/>
              <a:t>25.02.2025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7C252-A8F0-4BDA-8716-B787AA76BFE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38784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3418F-EEE2-4175-9EEF-EABF1741A60D}" type="datetimeFigureOut">
              <a:rPr lang="uk-UA" smtClean="0"/>
              <a:t>25.02.2025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7C252-A8F0-4BDA-8716-B787AA76BFE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36759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3418F-EEE2-4175-9EEF-EABF1741A60D}" type="datetimeFigureOut">
              <a:rPr lang="uk-UA" smtClean="0"/>
              <a:t>25.02.2025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7C252-A8F0-4BDA-8716-B787AA76BFE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75855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3418F-EEE2-4175-9EEF-EABF1741A60D}" type="datetimeFigureOut">
              <a:rPr lang="uk-UA" smtClean="0"/>
              <a:t>25.02.2025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7C252-A8F0-4BDA-8716-B787AA76BFE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84432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E3418F-EEE2-4175-9EEF-EABF1741A60D}" type="datetimeFigureOut">
              <a:rPr lang="uk-UA" smtClean="0"/>
              <a:t>25.02.2025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1A7C252-A8F0-4BDA-8716-B787AA76BFE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28207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jf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f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f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image" Target="../media/image3.jpg"/><Relationship Id="rId9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0228" y="1"/>
            <a:ext cx="9383485" cy="6261872"/>
          </a:xfrm>
        </p:spPr>
        <p:txBody>
          <a:bodyPr>
            <a:noAutofit/>
          </a:bodyPr>
          <a:lstStyle/>
          <a:p>
            <a:pPr algn="ctr"/>
            <a:r>
              <a:rPr lang="uk-UA" sz="36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Фрагмент заняття </a:t>
            </a:r>
            <a:r>
              <a:rPr lang="uk-UA" sz="36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гуртка </a:t>
            </a:r>
            <a:br>
              <a:rPr lang="uk-UA" sz="36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36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«Дивосвіт навколо нас»</a:t>
            </a:r>
            <a:r>
              <a:rPr lang="uk-UA" sz="4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4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sz="4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40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uk-UA" sz="32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Лікарські рослини Тернопілля. Використання лікарських рослин у побуті.</a:t>
            </a:r>
            <a:br>
              <a:rPr lang="uk-UA" sz="32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32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32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Пр.роб. </a:t>
            </a:r>
            <a:r>
              <a:rPr lang="uk-UA" sz="32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Виготовлення ароматичного саше».</a:t>
            </a:r>
            <a:br>
              <a:rPr lang="uk-UA" sz="32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36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6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36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(етап узагальнення і систематизації </a:t>
            </a:r>
            <a:br>
              <a:rPr lang="uk-UA" sz="36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36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знань, умінь та навичок)</a:t>
            </a:r>
            <a:r>
              <a:rPr lang="ru-RU" sz="36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uk-UA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6831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26423"/>
            <a:ext cx="8596668" cy="827314"/>
          </a:xfrm>
        </p:spPr>
        <p:txBody>
          <a:bodyPr>
            <a:normAutofit fontScale="90000"/>
          </a:bodyPr>
          <a:lstStyle/>
          <a:p>
            <a:pPr algn="ctr"/>
            <a:r>
              <a:rPr lang="uk-UA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 «Чарівний мішечок»</a:t>
            </a: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851505" y="1368109"/>
            <a:ext cx="8596668" cy="521651"/>
          </a:xfrm>
        </p:spPr>
        <p:txBody>
          <a:bodyPr/>
          <a:lstStyle/>
          <a:p>
            <a:r>
              <a:rPr lang="uk-UA" dirty="0" smtClean="0"/>
              <a:t>Кожен гравець повинен за запахом впізнати лікарську рослину.</a:t>
            </a:r>
            <a:endParaRPr lang="uk-UA" dirty="0"/>
          </a:p>
        </p:txBody>
      </p:sp>
      <p:pic>
        <p:nvPicPr>
          <p:cNvPr id="4" name="Рисунок 3" descr="Картинки по запросу картинка мята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361" y="2161130"/>
            <a:ext cx="1741715" cy="208395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Похожее изображение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8" t="7100" r="9646" b="9241"/>
          <a:stretch/>
        </p:blipFill>
        <p:spPr bwMode="auto">
          <a:xfrm>
            <a:off x="4095095" y="4643711"/>
            <a:ext cx="1460590" cy="193398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Похожее изображение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077" y="2161130"/>
            <a:ext cx="1754392" cy="189794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Картинки по запросу картинка лаванда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5498" y="1983296"/>
            <a:ext cx="1420314" cy="19831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Картинки по запросу картинка ромашка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2423" y="4571168"/>
            <a:ext cx="1583680" cy="22373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339" y="4895961"/>
            <a:ext cx="2242309" cy="16817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>
            <a:off x="1227909" y="4480560"/>
            <a:ext cx="18007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М'ята</a:t>
            </a:r>
            <a:endParaRPr lang="uk-UA" dirty="0"/>
          </a:p>
        </p:txBody>
      </p:sp>
      <p:sp>
        <p:nvSpPr>
          <p:cNvPr id="13" name="TextBox 12"/>
          <p:cNvSpPr txBox="1"/>
          <p:nvPr/>
        </p:nvSpPr>
        <p:spPr>
          <a:xfrm>
            <a:off x="4249469" y="4295894"/>
            <a:ext cx="18007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Чебрець</a:t>
            </a:r>
            <a:endParaRPr lang="uk-UA" dirty="0"/>
          </a:p>
        </p:txBody>
      </p:sp>
      <p:sp>
        <p:nvSpPr>
          <p:cNvPr id="14" name="TextBox 13"/>
          <p:cNvSpPr txBox="1"/>
          <p:nvPr/>
        </p:nvSpPr>
        <p:spPr>
          <a:xfrm>
            <a:off x="7010400" y="4079452"/>
            <a:ext cx="18007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Лаванда</a:t>
            </a:r>
            <a:endParaRPr lang="uk-UA" dirty="0"/>
          </a:p>
        </p:txBody>
      </p:sp>
      <p:sp>
        <p:nvSpPr>
          <p:cNvPr id="15" name="TextBox 14"/>
          <p:cNvSpPr txBox="1"/>
          <p:nvPr/>
        </p:nvSpPr>
        <p:spPr>
          <a:xfrm>
            <a:off x="1116577" y="6488668"/>
            <a:ext cx="18007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Меліса</a:t>
            </a:r>
            <a:endParaRPr lang="uk-UA" dirty="0"/>
          </a:p>
        </p:txBody>
      </p:sp>
      <p:sp>
        <p:nvSpPr>
          <p:cNvPr id="16" name="TextBox 15"/>
          <p:cNvSpPr txBox="1"/>
          <p:nvPr/>
        </p:nvSpPr>
        <p:spPr>
          <a:xfrm>
            <a:off x="4245216" y="6471606"/>
            <a:ext cx="18007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Липа</a:t>
            </a:r>
            <a:endParaRPr lang="uk-UA" dirty="0"/>
          </a:p>
        </p:txBody>
      </p:sp>
      <p:sp>
        <p:nvSpPr>
          <p:cNvPr id="17" name="TextBox 16"/>
          <p:cNvSpPr txBox="1"/>
          <p:nvPr/>
        </p:nvSpPr>
        <p:spPr>
          <a:xfrm>
            <a:off x="6362153" y="6453810"/>
            <a:ext cx="18007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Ромашка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8202060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2831" y="200297"/>
            <a:ext cx="8596668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Практична робота. «Виготовлення ароматичного саше».</a:t>
            </a: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996" y="1916837"/>
            <a:ext cx="2295392" cy="30644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кутник 4"/>
          <p:cNvSpPr/>
          <p:nvPr/>
        </p:nvSpPr>
        <p:spPr>
          <a:xfrm>
            <a:off x="400594" y="1770118"/>
            <a:ext cx="6975565" cy="4340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uk-UA" sz="2000" dirty="0" smtClean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Матеріали:</a:t>
            </a:r>
            <a:endParaRPr lang="uk-UA" sz="1600" dirty="0"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uk-UA" sz="20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uk-UA" sz="1600" dirty="0"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Blip>
                <a:blip r:embed="rId3"/>
              </a:buBlip>
            </a:pPr>
            <a:r>
              <a:rPr lang="uk-UA" sz="20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Сухі лікарські рослини.</a:t>
            </a:r>
            <a:endParaRPr lang="uk-UA" sz="1600" dirty="0"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Blip>
                <a:blip r:embed="rId3"/>
              </a:buBlip>
            </a:pPr>
            <a:r>
              <a:rPr lang="uk-UA" sz="20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Тканина (бавовна, льон, органза, мішковина) – шматочки розміром </a:t>
            </a:r>
            <a:r>
              <a:rPr lang="uk-UA" sz="2000" dirty="0" smtClean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12×12 </a:t>
            </a:r>
            <a:r>
              <a:rPr lang="uk-UA" sz="20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см або 15×15 см.</a:t>
            </a:r>
            <a:endParaRPr lang="uk-UA" sz="1600" dirty="0"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Blip>
                <a:blip r:embed="rId3"/>
              </a:buBlip>
            </a:pPr>
            <a:r>
              <a:rPr lang="uk-UA" sz="20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Стрічки, нитки або мотузка для зав’язування.</a:t>
            </a:r>
            <a:endParaRPr lang="uk-UA" sz="1600" dirty="0"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Blip>
                <a:blip r:embed="rId3"/>
              </a:buBlip>
            </a:pPr>
            <a:r>
              <a:rPr lang="uk-UA" sz="2000" dirty="0" smtClean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Маленькі </a:t>
            </a:r>
            <a:r>
              <a:rPr lang="uk-UA" sz="20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паперові бірки – для написання назв рослин або побажань.</a:t>
            </a:r>
            <a:endParaRPr lang="uk-UA" sz="1600" dirty="0"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Blip>
                <a:blip r:embed="rId3"/>
              </a:buBlip>
            </a:pPr>
            <a:r>
              <a:rPr lang="uk-UA" sz="20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Декоративні елементи (ґудзики, намистинки, сухоцвіти тощо) за бажанням.</a:t>
            </a:r>
            <a:endParaRPr lang="uk-UA" sz="1600" dirty="0"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uk-UA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63491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3" descr="181405.002.jpg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2811" y="243840"/>
            <a:ext cx="8229600" cy="63833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583846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8591" y="174172"/>
            <a:ext cx="7918026" cy="766354"/>
          </a:xfrm>
        </p:spPr>
        <p:txBody>
          <a:bodyPr>
            <a:noAutofit/>
          </a:bodyPr>
          <a:lstStyle/>
          <a:p>
            <a:r>
              <a:rPr lang="uk-UA" sz="28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Покрокова інструкція виготовлення саше:</a:t>
            </a:r>
            <a: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uk-UA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кутник 3"/>
          <p:cNvSpPr/>
          <p:nvPr/>
        </p:nvSpPr>
        <p:spPr>
          <a:xfrm>
            <a:off x="1231888" y="696686"/>
            <a:ext cx="2360774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uk-UA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Підготовка рослин</a:t>
            </a:r>
            <a:endParaRPr lang="uk-UA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кутник 4"/>
          <p:cNvSpPr/>
          <p:nvPr/>
        </p:nvSpPr>
        <p:spPr>
          <a:xfrm>
            <a:off x="304799" y="1230238"/>
            <a:ext cx="9710057" cy="5624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b="1" dirty="0">
                <a:solidFill>
                  <a:srgbClr val="FF0000"/>
                </a:solidFill>
              </a:rPr>
              <a:t>Для саше найкраще підходять ароматні лікарські рослини, які добре зберігають запах у висушеному вигляді. </a:t>
            </a:r>
            <a:endParaRPr lang="uk-UA" b="1" dirty="0" smtClean="0">
              <a:solidFill>
                <a:srgbClr val="FF0000"/>
              </a:solidFill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uk-UA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Лаванда 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має ніжний заспокійливий аромат, допомагає при безсонні. Саше з лавандою сприяє зняттю стресу, допомагає розслабитися</a:t>
            </a:r>
            <a:r>
              <a:rPr lang="uk-UA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uk-UA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uk-UA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М’ята 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освіжає, знімає втому, покращує концентрацію. Саше з м’ятою заспокоїть під час стресу, депресії</a:t>
            </a:r>
            <a:r>
              <a:rPr lang="uk-UA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uk-UA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07000"/>
              </a:lnSpc>
              <a:spcAft>
                <a:spcPts val="0"/>
              </a:spcAft>
            </a:pPr>
            <a:r>
              <a:rPr lang="uk-UA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Чебрець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має легкий пряний запах, </a:t>
            </a:r>
            <a:r>
              <a:rPr lang="uk-UA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очищує 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повітря. </a:t>
            </a:r>
            <a:r>
              <a:rPr lang="uk-UA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Саше з чебрецем допоможе при застуді. </a:t>
            </a:r>
            <a:endParaRPr lang="uk-UA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07000"/>
              </a:lnSpc>
              <a:spcAft>
                <a:spcPts val="0"/>
              </a:spcAft>
            </a:pPr>
            <a:r>
              <a:rPr lang="uk-UA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Ромашка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м’який квітковий аромат, допомагає розслабитися, заспокоює. </a:t>
            </a:r>
            <a:r>
              <a:rPr lang="uk-UA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Саше з ромашкою застосовують при безсонні, неврозах, депресії, як профілактика простудних захворювань, також полегшує дихання уві сні, усуває головні та інші види болю</a:t>
            </a:r>
            <a:r>
              <a:rPr lang="uk-UA" sz="2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Липовий цвіт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ніжний медовий запах, зміцнює імунітет, сприяє гарному настрою. Саше з липою допомагає розслабитися, зняти стрес, покращує </a:t>
            </a:r>
            <a:r>
              <a:rPr lang="uk-UA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сон</a:t>
            </a:r>
            <a:endParaRPr lang="uk-UA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Звіробій 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теплий трав’яний аромат, покращує настрій. Саше із звіробоєм допомагає при безсонні, знімає стрес</a:t>
            </a:r>
            <a:r>
              <a:rPr lang="uk-UA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Меліса</a:t>
            </a:r>
            <a:r>
              <a:rPr lang="uk-UA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має ніжний лимонний аромат, покращує настрій, знімає головний біль. Саше з мелісою розслабляє, знімає стрес, сприяє гарному сну.</a:t>
            </a:r>
            <a:endParaRPr lang="uk-UA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68560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9951" y="857795"/>
            <a:ext cx="6986209" cy="4484914"/>
          </a:xfrm>
        </p:spPr>
        <p:txBody>
          <a:bodyPr>
            <a:normAutofit fontScale="90000"/>
          </a:bodyPr>
          <a:lstStyle/>
          <a:p>
            <a:r>
              <a:rPr lang="uk-UA" b="1" i="1" dirty="0">
                <a:solidFill>
                  <a:schemeClr val="tx1"/>
                </a:solidFill>
              </a:rPr>
              <a:t>2. Створення мішечка</a:t>
            </a:r>
            <a:r>
              <a:rPr lang="uk-UA" dirty="0"/>
              <a:t/>
            </a:r>
            <a:br>
              <a:rPr lang="uk-UA" dirty="0"/>
            </a:br>
            <a:r>
              <a:rPr lang="uk-UA" dirty="0"/>
              <a:t> </a:t>
            </a:r>
            <a:br>
              <a:rPr lang="uk-UA" dirty="0"/>
            </a:br>
            <a:r>
              <a:rPr lang="uk-UA" b="1" dirty="0" smtClean="0">
                <a:solidFill>
                  <a:schemeClr val="tx1"/>
                </a:solidFill>
              </a:rPr>
              <a:t>Варіант 1 </a:t>
            </a:r>
            <a:r>
              <a:rPr lang="uk-UA" dirty="0" smtClean="0">
                <a:solidFill>
                  <a:schemeClr val="tx1"/>
                </a:solidFill>
              </a:rPr>
              <a:t>(простий) – готовий </a:t>
            </a:r>
            <a:r>
              <a:rPr lang="uk-UA" dirty="0">
                <a:solidFill>
                  <a:schemeClr val="tx1"/>
                </a:solidFill>
              </a:rPr>
              <a:t>мішечок із тканини або органзи.</a:t>
            </a:r>
            <a:br>
              <a:rPr lang="uk-UA" dirty="0">
                <a:solidFill>
                  <a:schemeClr val="tx1"/>
                </a:solidFill>
              </a:rPr>
            </a:br>
            <a:r>
              <a:rPr lang="uk-UA" dirty="0">
                <a:solidFill>
                  <a:schemeClr val="tx1"/>
                </a:solidFill>
              </a:rPr>
              <a:t> </a:t>
            </a:r>
            <a:br>
              <a:rPr lang="uk-UA" dirty="0">
                <a:solidFill>
                  <a:schemeClr val="tx1"/>
                </a:solidFill>
              </a:rPr>
            </a:br>
            <a:r>
              <a:rPr lang="uk-UA" b="1" dirty="0">
                <a:solidFill>
                  <a:schemeClr val="tx1"/>
                </a:solidFill>
              </a:rPr>
              <a:t>Варіант 2 </a:t>
            </a:r>
            <a:r>
              <a:rPr lang="uk-UA" dirty="0">
                <a:solidFill>
                  <a:schemeClr val="tx1"/>
                </a:solidFill>
              </a:rPr>
              <a:t>(виготовити самостійно) – вирізати клаптик </a:t>
            </a:r>
            <a:r>
              <a:rPr lang="uk-UA" dirty="0" smtClean="0">
                <a:solidFill>
                  <a:schemeClr val="tx1"/>
                </a:solidFill>
              </a:rPr>
              <a:t>розміром 12*12см або 15*15см із натуральної тканини (льон, мішковина…)</a:t>
            </a: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9406" y="1216834"/>
            <a:ext cx="2169250" cy="28960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438184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7779" y="121920"/>
            <a:ext cx="4277844" cy="687977"/>
          </a:xfrm>
        </p:spPr>
        <p:txBody>
          <a:bodyPr>
            <a:normAutofit fontScale="90000"/>
          </a:bodyPr>
          <a:lstStyle/>
          <a:p>
            <a:r>
              <a:rPr lang="uk-UA" b="1" i="1" dirty="0">
                <a:solidFill>
                  <a:schemeClr val="tx1"/>
                </a:solidFill>
              </a:rPr>
              <a:t>3. Наповнення саше</a:t>
            </a: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677333" y="670560"/>
            <a:ext cx="10251923" cy="6008915"/>
          </a:xfrm>
        </p:spPr>
        <p:txBody>
          <a:bodyPr>
            <a:normAutofit fontScale="47500" lnSpcReduction="20000"/>
          </a:bodyPr>
          <a:lstStyle/>
          <a:p>
            <a:pPr marL="0" indent="0" algn="ctr">
              <a:buNone/>
            </a:pPr>
            <a:r>
              <a:rPr lang="uk-UA" sz="4500" b="1" dirty="0" smtClean="0"/>
              <a:t>Кожен наповнює мішечок сумішшю сухих рослин.</a:t>
            </a:r>
            <a:r>
              <a:rPr lang="uk-UA" sz="2500" dirty="0"/>
              <a:t> </a:t>
            </a:r>
            <a:r>
              <a:rPr lang="uk-UA" sz="4500" b="1" dirty="0">
                <a:latin typeface="+mj-lt"/>
                <a:cs typeface="Times New Roman" panose="02020603050405020304" pitchFamily="18" charset="0"/>
              </a:rPr>
              <a:t>При змішуванні кількох рослин аромати доповнюють одне одного, створюючи унікальні композиції.</a:t>
            </a:r>
            <a:endParaRPr lang="uk-UA" sz="2800" b="1" dirty="0">
              <a:latin typeface="+mj-lt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3200" b="1" dirty="0" smtClean="0"/>
              <a:t> </a:t>
            </a:r>
          </a:p>
          <a:p>
            <a:pPr marL="0" indent="0" algn="ctr">
              <a:buNone/>
            </a:pPr>
            <a:endParaRPr lang="uk-UA" sz="3200" b="1" dirty="0">
              <a:solidFill>
                <a:srgbClr val="FFC000"/>
              </a:solidFill>
              <a:latin typeface="Arial Black" panose="020B0A04020102020204" pitchFamily="34" charset="0"/>
              <a:sym typeface="Segoe UI Emoji" panose="020B0502040204020203" pitchFamily="34" charset="0"/>
            </a:endParaRPr>
          </a:p>
          <a:p>
            <a:pPr marL="0" indent="0">
              <a:buNone/>
            </a:pPr>
            <a:r>
              <a:rPr lang="uk-UA" sz="2900" dirty="0" smtClean="0">
                <a:solidFill>
                  <a:srgbClr val="FFC000"/>
                </a:solidFill>
                <a:latin typeface="Arial Black" panose="020B0A04020102020204" pitchFamily="34" charset="0"/>
                <a:sym typeface="Segoe UI Emoji" panose="020B0502040204020203" pitchFamily="34" charset="0"/>
              </a:rPr>
              <a:t>🌿</a:t>
            </a:r>
            <a:r>
              <a:rPr lang="uk-UA" sz="2900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 «Заспокійливий аромат»</a:t>
            </a:r>
          </a:p>
          <a:p>
            <a:pPr marL="0" indent="0">
              <a:buNone/>
            </a:pPr>
            <a:r>
              <a:rPr lang="uk-UA" sz="2900" dirty="0" smtClean="0">
                <a:latin typeface="Arial Black" panose="020B0A04020102020204" pitchFamily="34" charset="0"/>
              </a:rPr>
              <a:t>М’ята + лаванда</a:t>
            </a:r>
          </a:p>
          <a:p>
            <a:pPr marL="0" indent="0">
              <a:buNone/>
            </a:pPr>
            <a:r>
              <a:rPr lang="uk-UA" sz="2900" dirty="0" smtClean="0">
                <a:latin typeface="Arial Black" panose="020B0A04020102020204" pitchFamily="34" charset="0"/>
              </a:rPr>
              <a:t>Допомагає </a:t>
            </a:r>
            <a:r>
              <a:rPr lang="uk-UA" sz="2900" dirty="0">
                <a:latin typeface="Arial Black" panose="020B0A04020102020204" pitchFamily="34" charset="0"/>
              </a:rPr>
              <a:t>розслабитися, знімає втому.</a:t>
            </a:r>
          </a:p>
          <a:p>
            <a:pPr marL="0" indent="0">
              <a:buNone/>
            </a:pPr>
            <a:r>
              <a:rPr lang="uk-UA" sz="2900" dirty="0" smtClean="0">
                <a:latin typeface="Arial Black" panose="020B0A04020102020204" pitchFamily="34" charset="0"/>
              </a:rPr>
              <a:t> </a:t>
            </a:r>
            <a:endParaRPr lang="uk-UA" sz="3800" dirty="0" smtClean="0"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uk-UA" sz="2900" dirty="0" smtClean="0">
                <a:solidFill>
                  <a:srgbClr val="7030A0"/>
                </a:solidFill>
                <a:latin typeface="Arial Black" panose="020B0A04020102020204" pitchFamily="34" charset="0"/>
                <a:sym typeface="Segoe UI Emoji" panose="020B0502040204020203" pitchFamily="34" charset="0"/>
              </a:rPr>
              <a:t>🌼</a:t>
            </a:r>
            <a:r>
              <a:rPr lang="uk-UA" sz="290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 </a:t>
            </a:r>
            <a:r>
              <a:rPr lang="uk-UA" sz="2900" dirty="0">
                <a:solidFill>
                  <a:srgbClr val="7030A0"/>
                </a:solidFill>
                <a:latin typeface="Arial Black" panose="020B0A04020102020204" pitchFamily="34" charset="0"/>
              </a:rPr>
              <a:t>«Солодкі сни»</a:t>
            </a:r>
          </a:p>
          <a:p>
            <a:pPr marL="0" indent="0">
              <a:buNone/>
            </a:pPr>
            <a:r>
              <a:rPr lang="uk-UA" sz="2900" dirty="0">
                <a:latin typeface="Arial Black" panose="020B0A04020102020204" pitchFamily="34" charset="0"/>
              </a:rPr>
              <a:t>Ромашка + </a:t>
            </a:r>
            <a:r>
              <a:rPr lang="uk-UA" sz="2900" dirty="0" err="1" smtClean="0">
                <a:latin typeface="Arial Black" panose="020B0A04020102020204" pitchFamily="34" charset="0"/>
              </a:rPr>
              <a:t>липа+меліса</a:t>
            </a:r>
            <a:endParaRPr lang="uk-UA" sz="2900" dirty="0"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uk-UA" sz="2900" dirty="0">
                <a:latin typeface="Arial Black" panose="020B0A04020102020204" pitchFamily="34" charset="0"/>
              </a:rPr>
              <a:t>Сприяє спокійному сну та гарним снам.</a:t>
            </a:r>
          </a:p>
          <a:p>
            <a:pPr marL="0" indent="0">
              <a:buNone/>
            </a:pPr>
            <a:r>
              <a:rPr lang="uk-UA" sz="2900" dirty="0">
                <a:latin typeface="Arial Black" panose="020B0A04020102020204" pitchFamily="34" charset="0"/>
              </a:rPr>
              <a:t> </a:t>
            </a:r>
          </a:p>
          <a:p>
            <a:pPr marL="0" indent="0">
              <a:buNone/>
            </a:pPr>
            <a:r>
              <a:rPr lang="uk-UA" sz="2900" dirty="0">
                <a:solidFill>
                  <a:srgbClr val="09A71C"/>
                </a:solidFill>
                <a:latin typeface="Arial Black" panose="020B0A04020102020204" pitchFamily="34" charset="0"/>
                <a:sym typeface="Segoe UI Emoji" panose="020B0502040204020203" pitchFamily="34" charset="0"/>
              </a:rPr>
              <a:t>🍃</a:t>
            </a:r>
            <a:r>
              <a:rPr lang="uk-UA" sz="2900" dirty="0">
                <a:solidFill>
                  <a:srgbClr val="09A71C"/>
                </a:solidFill>
                <a:latin typeface="Arial Black" panose="020B0A04020102020204" pitchFamily="34" charset="0"/>
              </a:rPr>
              <a:t> «Літній настрій»</a:t>
            </a:r>
          </a:p>
          <a:p>
            <a:pPr marL="0" indent="0">
              <a:buNone/>
            </a:pPr>
            <a:r>
              <a:rPr lang="uk-UA" sz="2900" dirty="0">
                <a:latin typeface="Arial Black" panose="020B0A04020102020204" pitchFamily="34" charset="0"/>
              </a:rPr>
              <a:t>Чебрець + м’ята</a:t>
            </a:r>
          </a:p>
          <a:p>
            <a:pPr marL="0" indent="0">
              <a:buNone/>
            </a:pPr>
            <a:r>
              <a:rPr lang="uk-UA" sz="2900" dirty="0">
                <a:latin typeface="Arial Black" panose="020B0A04020102020204" pitchFamily="34" charset="0"/>
              </a:rPr>
              <a:t>Освіжає, надає енергії.</a:t>
            </a:r>
          </a:p>
          <a:p>
            <a:pPr marL="0" indent="0">
              <a:buNone/>
            </a:pPr>
            <a:r>
              <a:rPr lang="uk-UA" sz="2900" dirty="0">
                <a:latin typeface="Arial Black" panose="020B0A04020102020204" pitchFamily="34" charset="0"/>
              </a:rPr>
              <a:t> </a:t>
            </a:r>
          </a:p>
          <a:p>
            <a:pPr marL="0" indent="0">
              <a:buNone/>
            </a:pPr>
            <a:r>
              <a:rPr lang="uk-UA" sz="2900" dirty="0">
                <a:solidFill>
                  <a:srgbClr val="FF0000"/>
                </a:solidFill>
                <a:latin typeface="Arial Black" panose="020B0A04020102020204" pitchFamily="34" charset="0"/>
                <a:sym typeface="Segoe UI Emoji" panose="020B0502040204020203" pitchFamily="34" charset="0"/>
              </a:rPr>
              <a:t>🌞</a:t>
            </a:r>
            <a:r>
              <a:rPr lang="uk-UA" sz="2900" dirty="0">
                <a:solidFill>
                  <a:srgbClr val="FF0000"/>
                </a:solidFill>
                <a:latin typeface="Arial Black" panose="020B0A04020102020204" pitchFamily="34" charset="0"/>
              </a:rPr>
              <a:t> «Тепло і затишок»</a:t>
            </a:r>
          </a:p>
          <a:p>
            <a:pPr marL="0" indent="0">
              <a:buNone/>
            </a:pPr>
            <a:r>
              <a:rPr lang="uk-UA" sz="2900" dirty="0">
                <a:latin typeface="Arial Black" panose="020B0A04020102020204" pitchFamily="34" charset="0"/>
              </a:rPr>
              <a:t>Лаванда + звіробій</a:t>
            </a:r>
          </a:p>
          <a:p>
            <a:pPr marL="0" indent="0">
              <a:buNone/>
            </a:pPr>
            <a:r>
              <a:rPr lang="uk-UA" sz="2900" dirty="0">
                <a:latin typeface="Arial Black" panose="020B0A04020102020204" pitchFamily="34" charset="0"/>
              </a:rPr>
              <a:t>Покращує настрій, додає гармонії.</a:t>
            </a:r>
          </a:p>
          <a:p>
            <a:pPr marL="0" indent="0">
              <a:buNone/>
            </a:pPr>
            <a:r>
              <a:rPr lang="uk-UA" sz="2900" dirty="0">
                <a:latin typeface="Arial Black" panose="020B0A04020102020204" pitchFamily="34" charset="0"/>
              </a:rPr>
              <a:t> </a:t>
            </a:r>
          </a:p>
          <a:p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4114" y="3361971"/>
            <a:ext cx="3569888" cy="23811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77458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96686"/>
          </a:xfrm>
        </p:spPr>
        <p:txBody>
          <a:bodyPr>
            <a:normAutofit fontScale="90000"/>
          </a:bodyPr>
          <a:lstStyle/>
          <a:p>
            <a:r>
              <a:rPr lang="uk-UA" b="1" i="1" dirty="0">
                <a:solidFill>
                  <a:schemeClr val="tx1"/>
                </a:solidFill>
              </a:rPr>
              <a:t>4. Зав’язування та декорування</a:t>
            </a: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77187" y="1887357"/>
            <a:ext cx="5823614" cy="4736600"/>
          </a:xfrm>
        </p:spPr>
        <p:txBody>
          <a:bodyPr>
            <a:normAutofit fontScale="92500"/>
          </a:bodyPr>
          <a:lstStyle/>
          <a:p>
            <a:pPr lvl="0" algn="just">
              <a:lnSpc>
                <a:spcPct val="107000"/>
              </a:lnSpc>
              <a:buFont typeface="Wingdings" panose="05000000000000000000" pitchFamily="2" charset="2"/>
              <a:buChar char="v"/>
            </a:pPr>
            <a:r>
              <a:rPr lang="uk-UA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Верхню частину мішечка зав’язують стрічкою або мотузкою. </a:t>
            </a:r>
            <a:endParaRPr lang="uk-UA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buFont typeface="Wingdings" panose="05000000000000000000" pitchFamily="2" charset="2"/>
              <a:buChar char="v"/>
            </a:pPr>
            <a:r>
              <a:rPr lang="uk-UA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Додають </a:t>
            </a:r>
            <a:r>
              <a:rPr lang="uk-UA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декоративні елементи (намистини, ґудзики) за бажанням. </a:t>
            </a:r>
            <a:endParaRPr lang="uk-UA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buFont typeface="Wingdings" panose="05000000000000000000" pitchFamily="2" charset="2"/>
              <a:buChar char="v"/>
            </a:pPr>
            <a:r>
              <a:rPr lang="uk-UA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Підписують </a:t>
            </a:r>
            <a:r>
              <a:rPr lang="uk-UA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маленьку паперову бірку з назвою рослин або побажанням (наприклад, «Для гарного сну» або «Заспокійливий аромат»). </a:t>
            </a:r>
            <a:r>
              <a:rPr lang="uk-UA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uk-UA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uk-UA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3313" y="1887357"/>
            <a:ext cx="3350623" cy="335062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986411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Варіанти використання саше</a:t>
            </a:r>
            <a:b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uk-UA" dirty="0"/>
          </a:p>
        </p:txBody>
      </p:sp>
      <p:sp>
        <p:nvSpPr>
          <p:cNvPr id="4" name="Прямокутник 3"/>
          <p:cNvSpPr/>
          <p:nvPr/>
        </p:nvSpPr>
        <p:spPr>
          <a:xfrm>
            <a:off x="479134" y="1705770"/>
            <a:ext cx="798948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b="1" dirty="0" smtClean="0">
                <a:latin typeface="Monotype Corsiva" panose="03010101010201010101" pitchFamily="66" charset="0"/>
                <a:sym typeface="Segoe UI Emoji" panose="020B0502040204020203" pitchFamily="34" charset="0"/>
              </a:rPr>
              <a:t>🌿</a:t>
            </a:r>
            <a:r>
              <a:rPr lang="uk-UA" sz="3600" b="1" dirty="0" smtClean="0">
                <a:latin typeface="Monotype Corsiva" panose="03010101010201010101" pitchFamily="66" charset="0"/>
              </a:rPr>
              <a:t> </a:t>
            </a:r>
            <a:r>
              <a:rPr lang="uk-UA" sz="3600" b="1" dirty="0">
                <a:latin typeface="Monotype Corsiva" panose="03010101010201010101" pitchFamily="66" charset="0"/>
              </a:rPr>
              <a:t>Покласти під подушку для кращого сну.</a:t>
            </a:r>
          </a:p>
          <a:p>
            <a:r>
              <a:rPr lang="uk-UA" sz="3600" b="1" dirty="0">
                <a:latin typeface="Monotype Corsiva" panose="03010101010201010101" pitchFamily="66" charset="0"/>
                <a:sym typeface="Segoe UI Emoji" panose="020B0502040204020203" pitchFamily="34" charset="0"/>
              </a:rPr>
              <a:t>🌿</a:t>
            </a:r>
            <a:r>
              <a:rPr lang="uk-UA" sz="3600" b="1" dirty="0">
                <a:latin typeface="Monotype Corsiva" panose="03010101010201010101" pitchFamily="66" charset="0"/>
              </a:rPr>
              <a:t> Повісити у шафі – захист від молі.</a:t>
            </a:r>
          </a:p>
          <a:p>
            <a:r>
              <a:rPr lang="uk-UA" sz="3600" b="1" dirty="0">
                <a:latin typeface="Monotype Corsiva" panose="03010101010201010101" pitchFamily="66" charset="0"/>
                <a:sym typeface="Segoe UI Emoji" panose="020B0502040204020203" pitchFamily="34" charset="0"/>
              </a:rPr>
              <a:t>🌿</a:t>
            </a:r>
            <a:r>
              <a:rPr lang="uk-UA" sz="3600" b="1" dirty="0">
                <a:latin typeface="Monotype Corsiva" panose="03010101010201010101" pitchFamily="66" charset="0"/>
              </a:rPr>
              <a:t> Використовувати як ароматизатор у кімнаті.</a:t>
            </a:r>
          </a:p>
          <a:p>
            <a:r>
              <a:rPr lang="uk-UA" sz="3600" b="1" dirty="0" smtClean="0">
                <a:latin typeface="Monotype Corsiva" panose="03010101010201010101" pitchFamily="66" charset="0"/>
                <a:sym typeface="Segoe UI Emoji" panose="020B0502040204020203" pitchFamily="34" charset="0"/>
              </a:rPr>
              <a:t>🌿</a:t>
            </a:r>
            <a:r>
              <a:rPr lang="uk-UA" sz="3600" b="1" dirty="0" smtClean="0">
                <a:latin typeface="Monotype Corsiva" panose="03010101010201010101" pitchFamily="66" charset="0"/>
              </a:rPr>
              <a:t> Подарувати рідним як оберіг.</a:t>
            </a:r>
            <a:endParaRPr lang="uk-UA" sz="3600" b="1" dirty="0">
              <a:latin typeface="Monotype Corsiva" panose="03010101010201010101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4308" y="3612775"/>
            <a:ext cx="2094860" cy="27931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996897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132114" y="484501"/>
            <a:ext cx="7016804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2400" b="1" i="1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Вікторина </a:t>
            </a:r>
            <a:r>
              <a:rPr kumimoji="0" lang="uk-UA" altLang="uk-UA" sz="24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kumimoji="0" lang="uk-UA" altLang="uk-UA" sz="24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Лікарські рослини</a:t>
            </a:r>
            <a:r>
              <a:rPr kumimoji="0" lang="uk-UA" altLang="uk-UA" sz="24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r>
              <a:rPr kumimoji="0" lang="uk-UA" altLang="uk-UA" sz="2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uk-UA" altLang="uk-UA" sz="24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перейдіть за </a:t>
            </a:r>
            <a:r>
              <a:rPr kumimoji="0" lang="en-US" altLang="uk-UA" sz="24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QR</a:t>
            </a:r>
            <a:r>
              <a:rPr kumimoji="0" lang="uk-UA" altLang="uk-UA" sz="24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-кодом і дайте відповіді на запитання.</a:t>
            </a:r>
            <a:endParaRPr kumimoji="0" lang="uk-UA" altLang="uk-UA" sz="1100" b="1" i="0" u="none" strike="noStrike" cap="none" normalizeH="0" baseline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49" name="Рисунок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4589" y="1764186"/>
            <a:ext cx="4608246" cy="4608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279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279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279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279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279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279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279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279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279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79525" algn="l"/>
              </a:tabLst>
            </a:pPr>
            <a:r>
              <a:rPr kumimoji="0" lang="uk-UA" altLang="uk-UA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kumimoji="0" lang="uk-UA" altLang="uk-U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3972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1828" y="224117"/>
            <a:ext cx="8596668" cy="690282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Цікавинки про лікарські рослинки:</a:t>
            </a:r>
            <a:endParaRPr lang="uk-UA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71145" y="1291012"/>
            <a:ext cx="8941795" cy="4912564"/>
          </a:xfrm>
        </p:spPr>
        <p:txBody>
          <a:bodyPr>
            <a:normAutofit/>
          </a:bodyPr>
          <a:lstStyle/>
          <a:p>
            <a:r>
              <a:rPr lang="uk-UA" dirty="0"/>
              <a:t>Здавна, господині для чистоти і свіжого аромату в будинку мили підлогу з м’ятою. Після такого вологого прибирання свіжість трималася протягом довгого часу.</a:t>
            </a:r>
          </a:p>
          <a:p>
            <a:r>
              <a:rPr lang="uk-UA" dirty="0"/>
              <a:t>У середньовіччі ромашку  використовували для відбілювання волосся</a:t>
            </a:r>
            <a:r>
              <a:rPr lang="uk-UA" dirty="0" smtClean="0"/>
              <a:t>.</a:t>
            </a:r>
            <a:endParaRPr lang="uk-UA" dirty="0"/>
          </a:p>
          <a:p>
            <a:r>
              <a:rPr lang="uk-UA" dirty="0"/>
              <a:t>В Індії календулу вважають символом щастя та часто використовують у весільних прикрасах</a:t>
            </a:r>
            <a:r>
              <a:rPr lang="uk-UA" dirty="0" smtClean="0"/>
              <a:t>.</a:t>
            </a:r>
            <a:r>
              <a:rPr lang="uk-UA" dirty="0"/>
              <a:t> </a:t>
            </a:r>
          </a:p>
          <a:p>
            <a:r>
              <a:rPr lang="uk-UA" dirty="0"/>
              <a:t>У Стародавньому Єгипті чебрець використовували для бальзамування мумій</a:t>
            </a:r>
            <a:r>
              <a:rPr lang="uk-UA" dirty="0" smtClean="0"/>
              <a:t>.</a:t>
            </a:r>
            <a:endParaRPr lang="uk-UA" dirty="0"/>
          </a:p>
          <a:p>
            <a:r>
              <a:rPr lang="uk-UA" dirty="0"/>
              <a:t>У 13 столітті, європейці носили браслети з лаванди, щоб захистити себе від чуми та інших небезпечних захворювань.</a:t>
            </a:r>
          </a:p>
          <a:p>
            <a:r>
              <a:rPr lang="uk-UA" dirty="0"/>
              <a:t>Звіробій називають лікарською рослиною від 99 хвороб, але  </a:t>
            </a:r>
            <a:r>
              <a:rPr lang="uk-UA" dirty="0" smtClean="0"/>
              <a:t>отруйною </a:t>
            </a:r>
            <a:r>
              <a:rPr lang="uk-UA" dirty="0"/>
              <a:t>для тварин.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948356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677333" y="357051"/>
            <a:ext cx="8884677" cy="568431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</a:t>
            </a:r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uk-UA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uk-UA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Лікарські </a:t>
            </a:r>
            <a:r>
              <a:rPr lang="uk-UA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рослини Тернопілля. </a:t>
            </a:r>
            <a:endParaRPr lang="uk-UA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uk-UA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Використання </a:t>
            </a:r>
            <a:r>
              <a:rPr lang="uk-UA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лікарських рослин у побуті</a:t>
            </a:r>
            <a:r>
              <a:rPr lang="uk-UA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0" indent="0" algn="ctr">
              <a:buNone/>
            </a:pPr>
            <a:r>
              <a:rPr lang="uk-UA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Практична робота. Виготовлення ароматичного саше».</a:t>
            </a:r>
          </a:p>
          <a:p>
            <a:pPr marL="0" indent="0">
              <a:buNone/>
            </a:pPr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Мета: </a:t>
            </a:r>
            <a:endParaRPr lang="uk-UA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uk-UA" b="1" i="1" dirty="0"/>
              <a:t>Навчальна</a:t>
            </a:r>
            <a:r>
              <a:rPr lang="uk-UA" i="1" dirty="0"/>
              <a:t>:</a:t>
            </a:r>
            <a:r>
              <a:rPr lang="uk-UA" dirty="0"/>
              <a:t> Сформувати у вихованців поняття про лікарські рослини; Ознайомити гуртківців з лікарськими рослинами Тернопілля, їхніми особливостями, місцями зростання, лікувальними властивостями та застосуванням у народній медицині; Навчити розрізняти  найпоширеніші лікарські рослини. </a:t>
            </a:r>
          </a:p>
          <a:p>
            <a:pPr algn="just"/>
            <a:r>
              <a:rPr lang="uk-UA" b="1" i="1" dirty="0"/>
              <a:t>Розвиваюча</a:t>
            </a:r>
            <a:r>
              <a:rPr lang="uk-UA" i="1" dirty="0"/>
              <a:t>:</a:t>
            </a:r>
            <a:r>
              <a:rPr lang="uk-UA" dirty="0"/>
              <a:t> Розвивати у дітей навички </a:t>
            </a:r>
            <a:r>
              <a:rPr lang="uk-UA" dirty="0" smtClean="0"/>
              <a:t>спостережливості, вміння </a:t>
            </a:r>
            <a:r>
              <a:rPr lang="uk-UA" dirty="0"/>
              <a:t>аналізувати та порівнювати, логічно мислити та працювати в команді.</a:t>
            </a:r>
          </a:p>
          <a:p>
            <a:pPr algn="just"/>
            <a:r>
              <a:rPr lang="uk-UA" b="1" i="1" dirty="0"/>
              <a:t>Виховна:</a:t>
            </a:r>
            <a:r>
              <a:rPr lang="uk-UA" dirty="0"/>
              <a:t> Виховувати дбайливе ставлення до природи, екологічну свідомість, інтерес до досліджень, любов до рідного краю та народних традицій.</a:t>
            </a:r>
          </a:p>
          <a:p>
            <a:pPr algn="just"/>
            <a:r>
              <a:rPr lang="uk-UA" b="1" i="1" dirty="0"/>
              <a:t>Практична</a:t>
            </a:r>
            <a:r>
              <a:rPr lang="uk-UA" i="1" dirty="0"/>
              <a:t>:</a:t>
            </a:r>
            <a:r>
              <a:rPr lang="uk-UA" dirty="0"/>
              <a:t> </a:t>
            </a:r>
            <a:r>
              <a:rPr lang="uk-UA"/>
              <a:t>Навчити </a:t>
            </a:r>
            <a:r>
              <a:rPr lang="uk-UA" smtClean="0"/>
              <a:t>гуртківців </a:t>
            </a:r>
            <a:r>
              <a:rPr lang="uk-UA" dirty="0"/>
              <a:t>розрізняти лікарські рослини, використовувати їх для виготовлення ароматичного саше, формувати навички самостійної роботи з природним матеріалом. </a:t>
            </a:r>
          </a:p>
        </p:txBody>
      </p:sp>
    </p:spTree>
    <p:extLst>
      <p:ext uri="{BB962C8B-B14F-4D97-AF65-F5344CB8AC3E}">
        <p14:creationId xmlns:p14="http://schemas.microsoft.com/office/powerpoint/2010/main" val="4079979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/>
              <a:t>ПІДСУМКИ ЗАНЯТТЯ. </a:t>
            </a: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677334" y="1632857"/>
            <a:ext cx="8596668" cy="4702629"/>
          </a:xfrm>
        </p:spPr>
        <p:txBody>
          <a:bodyPr>
            <a:normAutofit fontScale="92500" lnSpcReduction="10000"/>
          </a:bodyPr>
          <a:lstStyle/>
          <a:p>
            <a:r>
              <a:rPr lang="uk-UA" sz="2800" dirty="0"/>
              <a:t>Сьогодні на занятті ми дізналися багато цікавого про лікарські рослини Тернопілля, їх лікувальні властивості та застосування в народній </a:t>
            </a:r>
            <a:r>
              <a:rPr lang="uk-UA" sz="2800" dirty="0" smtClean="0"/>
              <a:t>медицині, кулінарії, косметології. </a:t>
            </a:r>
            <a:r>
              <a:rPr lang="uk-UA" sz="2800" dirty="0"/>
              <a:t>Дізналися про те, як можна використовувати рослини для лікування різних хвороб, а також виготовляти з них корисні </a:t>
            </a:r>
            <a:r>
              <a:rPr lang="uk-UA" sz="2800" dirty="0" smtClean="0"/>
              <a:t>речі, </a:t>
            </a:r>
            <a:r>
              <a:rPr lang="uk-UA" sz="2800" dirty="0"/>
              <a:t>як, наприклад, ароматичне саше.</a:t>
            </a:r>
          </a:p>
          <a:p>
            <a:r>
              <a:rPr lang="uk-UA" sz="2800" dirty="0"/>
              <a:t>Лікарські рослини Тернопільщини є не лише корисними для здоров’я, а й мають багату історію та культурне значення. Важливо знати їхні властивості, щоб правильно використовувати в повсякденному житті.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7392101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1391" y="1184366"/>
            <a:ext cx="9106746" cy="5434148"/>
          </a:xfrm>
        </p:spPr>
        <p:txBody>
          <a:bodyPr>
            <a:normAutofit/>
          </a:bodyPr>
          <a:lstStyle/>
          <a:p>
            <a:pPr algn="ctr"/>
            <a:r>
              <a:rPr lang="uk-UA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dirty="0" smtClean="0">
                <a:solidFill>
                  <a:schemeClr val="tx1"/>
                </a:solidFill>
              </a:rPr>
              <a:t/>
            </a:r>
            <a:br>
              <a:rPr lang="uk-UA" dirty="0" smtClean="0">
                <a:solidFill>
                  <a:schemeClr val="tx1"/>
                </a:solidFill>
              </a:rPr>
            </a:br>
            <a:r>
              <a:rPr lang="uk-UA" dirty="0">
                <a:solidFill>
                  <a:schemeClr val="tx1"/>
                </a:solidFill>
              </a:rPr>
              <a:t/>
            </a:r>
            <a:br>
              <a:rPr lang="uk-UA" dirty="0">
                <a:solidFill>
                  <a:schemeClr val="tx1"/>
                </a:solidFill>
              </a:rPr>
            </a:br>
            <a:r>
              <a:rPr lang="uk-UA" dirty="0" smtClean="0">
                <a:solidFill>
                  <a:schemeClr val="tx1"/>
                </a:solidFill>
              </a:rPr>
              <a:t/>
            </a:r>
            <a:br>
              <a:rPr lang="uk-UA" dirty="0" smtClean="0">
                <a:solidFill>
                  <a:schemeClr val="tx1"/>
                </a:solidFill>
              </a:rPr>
            </a:br>
            <a:r>
              <a:rPr lang="uk-UA" dirty="0" smtClean="0">
                <a:solidFill>
                  <a:schemeClr val="tx1"/>
                </a:solidFill>
              </a:rPr>
              <a:t/>
            </a:r>
            <a:br>
              <a:rPr lang="uk-UA" dirty="0" smtClean="0">
                <a:solidFill>
                  <a:schemeClr val="tx1"/>
                </a:solidFill>
              </a:rPr>
            </a:br>
            <a:r>
              <a:rPr lang="uk-UA" b="1" dirty="0" smtClean="0">
                <a:solidFill>
                  <a:schemeClr val="tx1"/>
                </a:solidFill>
              </a:rPr>
              <a:t>Підготувати </a:t>
            </a:r>
            <a:r>
              <a:rPr lang="uk-UA" b="1" dirty="0">
                <a:solidFill>
                  <a:schemeClr val="tx1"/>
                </a:solidFill>
              </a:rPr>
              <a:t>проєкт про лікарську рослину, яку ми сьогодні не розглядали на занятті.</a:t>
            </a:r>
            <a:br>
              <a:rPr lang="uk-UA" b="1" dirty="0">
                <a:solidFill>
                  <a:schemeClr val="tx1"/>
                </a:solidFill>
              </a:rPr>
            </a:br>
            <a:endParaRPr lang="uk-UA" b="1" dirty="0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457" y="152649"/>
            <a:ext cx="5067844" cy="3231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476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4068" y="2281646"/>
            <a:ext cx="8325394" cy="1320800"/>
          </a:xfrm>
        </p:spPr>
        <p:txBody>
          <a:bodyPr>
            <a:noAutofit/>
          </a:bodyPr>
          <a:lstStyle/>
          <a:p>
            <a:r>
              <a:rPr lang="uk-UA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ДЯКУЮ ЗА УВАГУ! </a:t>
            </a:r>
            <a:r>
              <a:rPr lang="ru-RU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uk-UA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33887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6315" y="379647"/>
            <a:ext cx="8596668" cy="735874"/>
          </a:xfrm>
        </p:spPr>
        <p:txBody>
          <a:bodyPr>
            <a:normAutofit/>
          </a:bodyPr>
          <a:lstStyle/>
          <a:p>
            <a:pPr algn="ctr"/>
            <a:r>
              <a:rPr lang="uk-UA" sz="4000" b="1" dirty="0" smtClean="0">
                <a:solidFill>
                  <a:srgbClr val="002060"/>
                </a:solidFill>
              </a:rPr>
              <a:t>Лікарські рослини</a:t>
            </a:r>
            <a:endParaRPr lang="uk-UA" sz="4000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94" y="1345474"/>
            <a:ext cx="2600258" cy="209063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704" y="1345474"/>
            <a:ext cx="2425027" cy="211813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0526" y="1368561"/>
            <a:ext cx="3032484" cy="210591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006" y="4099874"/>
            <a:ext cx="2563446" cy="190737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0526" y="4061499"/>
            <a:ext cx="3032484" cy="194574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3710" y="1359516"/>
            <a:ext cx="2752031" cy="207658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5736" y="4061499"/>
            <a:ext cx="2460995" cy="194574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79715" y="3583323"/>
            <a:ext cx="1130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/>
              <a:t>Чебрець</a:t>
            </a:r>
            <a:endParaRPr lang="uk-UA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563959" y="3545581"/>
            <a:ext cx="946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/>
              <a:t>Меліса</a:t>
            </a:r>
            <a:endParaRPr lang="uk-UA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6508762" y="3545581"/>
            <a:ext cx="11160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/>
              <a:t>Звіробій</a:t>
            </a:r>
            <a:endParaRPr lang="uk-UA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475793" y="6153234"/>
            <a:ext cx="1122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/>
              <a:t>Лаванда</a:t>
            </a:r>
            <a:endParaRPr lang="uk-UA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1148831" y="6207993"/>
            <a:ext cx="782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/>
              <a:t>М'ята</a:t>
            </a:r>
            <a:endParaRPr lang="uk-UA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6432620" y="6187571"/>
            <a:ext cx="12682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/>
              <a:t>Цвіт липи</a:t>
            </a:r>
            <a:endParaRPr lang="uk-UA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9483060" y="3481160"/>
            <a:ext cx="13933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/>
              <a:t>Календула</a:t>
            </a:r>
            <a:endParaRPr lang="uk-UA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3711" y="4004856"/>
            <a:ext cx="2752031" cy="200239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483060" y="6153234"/>
            <a:ext cx="1445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/>
              <a:t>Ромашка</a:t>
            </a:r>
            <a:endParaRPr lang="uk-UA" b="1" dirty="0"/>
          </a:p>
        </p:txBody>
      </p:sp>
    </p:spTree>
    <p:extLst>
      <p:ext uri="{BB962C8B-B14F-4D97-AF65-F5344CB8AC3E}">
        <p14:creationId xmlns:p14="http://schemas.microsoft.com/office/powerpoint/2010/main" val="6617152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/>
          <p:nvPr/>
        </p:nvSpPr>
        <p:spPr>
          <a:xfrm>
            <a:off x="1497874" y="679625"/>
            <a:ext cx="6792686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uk-UA" sz="4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Робота в </a:t>
            </a:r>
            <a:r>
              <a:rPr lang="uk-UA" sz="4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групах</a:t>
            </a:r>
            <a:r>
              <a:rPr lang="uk-UA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>
              <a:buNone/>
            </a:pPr>
            <a:r>
              <a:rPr lang="uk-UA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Повторення правил роботи в </a:t>
            </a:r>
            <a:r>
              <a:rPr lang="uk-UA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групах</a:t>
            </a:r>
          </a:p>
          <a:p>
            <a:pPr>
              <a:buNone/>
            </a:pP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buFont typeface="Wingdings" panose="05000000000000000000" pitchFamily="2" charset="2"/>
              <a:buChar char="q"/>
            </a:pP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Уважно слухайте один одного, не перебивайте.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buFont typeface="Wingdings" panose="05000000000000000000" pitchFamily="2" charset="2"/>
              <a:buChar char="q"/>
            </a:pP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сперечайтеся даремно.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buFont typeface="Wingdings" panose="05000000000000000000" pitchFamily="2" charset="2"/>
              <a:buChar char="q"/>
            </a:pP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Намагайтеся зрозуміти один одного.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buFont typeface="Wingdings" panose="05000000000000000000" pitchFamily="2" charset="2"/>
              <a:buChar char="q"/>
            </a:pP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Виконуйте завдання вчасно.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buFont typeface="Wingdings" panose="05000000000000000000" pitchFamily="2" charset="2"/>
              <a:buChar char="q"/>
            </a:pP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Будьте активні.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buFont typeface="Wingdings" panose="05000000000000000000" pitchFamily="2" charset="2"/>
              <a:buChar char="q"/>
            </a:pP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Кожен має право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власну думку.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buFont typeface="Wingdings" panose="05000000000000000000" pitchFamily="2" charset="2"/>
              <a:buChar char="q"/>
            </a:pP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Правило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піднятої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руки.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buFont typeface="Wingdings" panose="05000000000000000000" pitchFamily="2" charset="2"/>
              <a:buChar char="q"/>
            </a:pP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Говорити по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суті.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6783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4"/>
          <p:cNvSpPr/>
          <p:nvPr/>
        </p:nvSpPr>
        <p:spPr>
          <a:xfrm>
            <a:off x="1226524" y="276878"/>
            <a:ext cx="904959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None/>
              <a:defRPr/>
            </a:pPr>
            <a:r>
              <a:rPr lang="uk-UA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Дослідницькі лабораторії</a:t>
            </a:r>
          </a:p>
        </p:txBody>
      </p:sp>
      <p:sp>
        <p:nvSpPr>
          <p:cNvPr id="5" name="Прямоугольник 5"/>
          <p:cNvSpPr/>
          <p:nvPr/>
        </p:nvSpPr>
        <p:spPr>
          <a:xfrm>
            <a:off x="277108" y="1972668"/>
            <a:ext cx="5429288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buFont typeface="Wingdings" pitchFamily="2" charset="2"/>
              <a:buNone/>
              <a:defRPr/>
            </a:pPr>
            <a:r>
              <a:rPr lang="uk-UA" sz="2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№1 </a:t>
            </a:r>
            <a:r>
              <a:rPr lang="uk-UA" sz="2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«</a:t>
            </a:r>
            <a:r>
              <a:rPr lang="uk-UA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Науковці-етнографи»</a:t>
            </a:r>
            <a:endParaRPr lang="uk-UA" sz="28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8596" y="4234233"/>
            <a:ext cx="5214974" cy="5232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buFont typeface="Wingdings" pitchFamily="2" charset="2"/>
              <a:buNone/>
              <a:defRPr/>
            </a:pPr>
            <a:r>
              <a:rPr lang="uk-UA" sz="2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№3 </a:t>
            </a:r>
            <a:r>
              <a:rPr lang="uk-UA" sz="2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«Медики»</a:t>
            </a:r>
            <a:endParaRPr lang="uk-UA" sz="28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8596" y="3127978"/>
            <a:ext cx="5214974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buFont typeface="Wingdings" pitchFamily="2" charset="2"/>
              <a:buNone/>
              <a:defRPr/>
            </a:pPr>
            <a:r>
              <a:rPr lang="uk-UA" sz="2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№2 </a:t>
            </a:r>
            <a:r>
              <a:rPr lang="uk-UA" sz="2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« Біологи»</a:t>
            </a:r>
            <a:endParaRPr lang="uk-UA" sz="28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8596" y="5399805"/>
            <a:ext cx="5214974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buFont typeface="Wingdings" pitchFamily="2" charset="2"/>
              <a:buNone/>
              <a:defRPr/>
            </a:pPr>
            <a:r>
              <a:rPr lang="uk-UA" sz="2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№4 </a:t>
            </a:r>
            <a:r>
              <a:rPr lang="uk-UA" sz="2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«Кулінари»</a:t>
            </a:r>
            <a:endParaRPr lang="uk-UA" sz="28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6219" y="1383584"/>
            <a:ext cx="1402810" cy="140281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9029" y="2910321"/>
            <a:ext cx="990537" cy="140107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5190" y="3928641"/>
            <a:ext cx="1082414" cy="156023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7604" y="5084683"/>
            <a:ext cx="1522126" cy="1546441"/>
          </a:xfrm>
          <a:prstGeom prst="rect">
            <a:avLst/>
          </a:prstGeom>
        </p:spPr>
      </p:pic>
      <p:sp>
        <p:nvSpPr>
          <p:cNvPr id="15" name="Прямокутник 14"/>
          <p:cNvSpPr/>
          <p:nvPr/>
        </p:nvSpPr>
        <p:spPr>
          <a:xfrm>
            <a:off x="148047" y="2521091"/>
            <a:ext cx="58371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uk-UA" b="1" i="1" dirty="0"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досліджують народні традиції використання лікарських рослин, які повір’я, легенди, прислів’я пов’язані з цими рослинами.</a:t>
            </a:r>
            <a:endParaRPr lang="uk-UA" sz="1400" b="1" i="1" dirty="0">
              <a:effectLst/>
              <a:latin typeface="Monotype Corsiva" panose="030101010102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Прямокутник 15"/>
          <p:cNvSpPr/>
          <p:nvPr/>
        </p:nvSpPr>
        <p:spPr>
          <a:xfrm>
            <a:off x="148047" y="3625722"/>
            <a:ext cx="56874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uk-UA" b="1" dirty="0"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вивчають характерні особливості будови лікарських рослин, середовище зростання та природні умови.</a:t>
            </a:r>
            <a:endParaRPr lang="uk-UA" sz="1400" b="1" dirty="0">
              <a:effectLst/>
              <a:latin typeface="Monotype Corsiva" panose="030101010102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Прямокутник 16"/>
          <p:cNvSpPr/>
          <p:nvPr/>
        </p:nvSpPr>
        <p:spPr>
          <a:xfrm>
            <a:off x="-110810" y="479344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0"/>
              </a:spcAft>
            </a:pPr>
            <a:r>
              <a:rPr lang="uk-UA" b="1" dirty="0"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аналізують лікувальні властивості лікарських рослин та застосування  в медицині, косметології.</a:t>
            </a:r>
            <a:endParaRPr lang="uk-UA" sz="1400" b="1" dirty="0">
              <a:effectLst/>
              <a:latin typeface="Monotype Corsiva" panose="030101010102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Прямокутник 17"/>
          <p:cNvSpPr/>
          <p:nvPr/>
        </p:nvSpPr>
        <p:spPr>
          <a:xfrm>
            <a:off x="18619" y="5948103"/>
            <a:ext cx="6096000" cy="68505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uk-UA" b="1" dirty="0"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досліджують використання лікарських рослин у приготуванні страв, чаїв, спецій.</a:t>
            </a:r>
            <a:endParaRPr lang="uk-UA" sz="1400" b="1" dirty="0">
              <a:effectLst/>
              <a:latin typeface="Monotype Corsiva" panose="030101010102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0256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37700" y="1360545"/>
            <a:ext cx="11671420" cy="5497455"/>
          </a:xfrm>
        </p:spPr>
        <p:txBody>
          <a:bodyPr>
            <a:noAutofit/>
          </a:bodyPr>
          <a:lstStyle/>
          <a:p>
            <a:pPr algn="just" fontAlgn="base"/>
            <a:r>
              <a:rPr lang="uk-UA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Колись давно летів </a:t>
            </a:r>
            <a:r>
              <a:rPr lang="uk-UA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голуб над зеленою полониною і ніс у дзьобі зернину невідомої в цих краях </a:t>
            </a:r>
            <a:r>
              <a:rPr lang="uk-UA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квітки. Раптом </a:t>
            </a:r>
            <a:r>
              <a:rPr lang="uk-UA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десь з понад високого захмар'я впав на нього каменем яструб і з усієї сили вдарив голуба своїм гачкуватим дзьобом. Упав зранений красень на траву зелену, випала зернина з дзьоба, впала між трави і одразу пустила паросток. За якусь хвилину потяглося в небо блідо-зелене стебельце, а ще через якийсь час розвинулися листочки і зацвіли яскраві оранжеві </a:t>
            </a:r>
            <a:r>
              <a:rPr lang="uk-UA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квіточки.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Клюнув </a:t>
            </a:r>
            <a:r>
              <a:rPr lang="uk-UA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голуб квіточку оранжеву і підвівся на ніжки. Клюнув ще раз – і махнув крилами, полинув у далечінь до своєї </a:t>
            </a:r>
            <a:r>
              <a:rPr lang="uk-UA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голубки. Усе </a:t>
            </a:r>
            <a:r>
              <a:rPr lang="uk-UA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 бачив старий </a:t>
            </a:r>
            <a:r>
              <a:rPr lang="uk-UA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вівчар, </a:t>
            </a:r>
            <a:r>
              <a:rPr lang="uk-UA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який пас тоді на полонині вівці. Огородив старий дивну квіточку, аби не стоптала її яка звірина чи не знищили вівці, дочекався, коли визріли зерна, а на другу весну засіяв ними грядочку, скопану тут, на </a:t>
            </a:r>
            <a:r>
              <a:rPr lang="uk-UA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полонині.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Діждавшись </a:t>
            </a:r>
            <a:r>
              <a:rPr lang="uk-UA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квітів, старий </a:t>
            </a:r>
            <a:r>
              <a:rPr lang="uk-UA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зрізав </a:t>
            </a:r>
            <a:r>
              <a:rPr lang="uk-UA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їх, висушив, і настоєм з них почав лікувати недужих </a:t>
            </a:r>
            <a:r>
              <a:rPr lang="uk-UA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людей.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Слава </a:t>
            </a:r>
            <a:r>
              <a:rPr lang="uk-UA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 цілющу квітку дуже швидко розійшлася по всьому краю. Люди охоче розводили цю рослину на своїх городах, лікували нею </a:t>
            </a:r>
            <a:r>
              <a:rPr lang="uk-UA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недуги.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Отак </a:t>
            </a:r>
            <a:r>
              <a:rPr lang="uk-UA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з'явились і поширились по всій нашій землі нагідки, які ще називають календулою.</a:t>
            </a:r>
            <a:endParaRPr lang="ru-RU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Антична легенда: </a:t>
            </a:r>
            <a:r>
              <a:rPr lang="uk-UA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Стародавній Греції існував міф про дівчину, яка померла </a:t>
            </a:r>
            <a:r>
              <a:rPr lang="uk-UA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 нерозділеного </a:t>
            </a:r>
            <a:r>
              <a:rPr lang="uk-UA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кохання. Боги, шкодуючи її, перетворили на квітку календули, </a:t>
            </a:r>
            <a:r>
              <a:rPr lang="uk-UA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яка схилила </a:t>
            </a:r>
            <a:r>
              <a:rPr lang="uk-UA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голівку від туги.</a:t>
            </a:r>
          </a:p>
          <a:p>
            <a:pPr algn="just"/>
            <a:r>
              <a:rPr lang="uk-UA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Німецька </a:t>
            </a:r>
            <a:r>
              <a:rPr lang="uk-UA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легенда: </a:t>
            </a:r>
            <a:r>
              <a:rPr lang="uk-UA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Вважається, що календула виросла зі сліз дівчини, яка </a:t>
            </a:r>
            <a:r>
              <a:rPr lang="uk-UA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втратила коханого</a:t>
            </a:r>
            <a:r>
              <a:rPr lang="uk-UA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uk-UA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Українські повір’я: В Україні </a:t>
            </a:r>
            <a:r>
              <a:rPr lang="uk-UA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календула </a:t>
            </a:r>
            <a:r>
              <a:rPr lang="uk-UA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символізували доброту, ніжність і захист </a:t>
            </a:r>
            <a:r>
              <a:rPr lang="uk-UA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 злих </a:t>
            </a:r>
            <a:r>
              <a:rPr lang="uk-UA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духів. Їх сушили та використовували як оберіг для дому.</a:t>
            </a:r>
          </a:p>
          <a:p>
            <a:pPr algn="just"/>
            <a:r>
              <a:rPr lang="uk-UA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Європейські традиції: У Середньовіччі вважалося, що календула </a:t>
            </a:r>
            <a:r>
              <a:rPr lang="uk-UA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допомагає передбачати </a:t>
            </a:r>
            <a:r>
              <a:rPr lang="uk-UA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майбутнє. Якщо покласти пелюстки під подушку, можна </a:t>
            </a:r>
            <a:r>
              <a:rPr lang="uk-UA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побачити віщий </a:t>
            </a:r>
            <a:r>
              <a:rPr lang="uk-UA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сон.</a:t>
            </a:r>
          </a:p>
          <a:p>
            <a:pPr algn="just"/>
            <a:r>
              <a:rPr lang="uk-UA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Індії календулу вважають символом щастя та часто використовують у </a:t>
            </a:r>
            <a:r>
              <a:rPr lang="uk-UA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весільних прикрасах</a:t>
            </a:r>
            <a:r>
              <a:rPr lang="uk-UA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Прямоугольник 5"/>
          <p:cNvSpPr>
            <a:spLocks noGrp="1"/>
          </p:cNvSpPr>
          <p:nvPr>
            <p:ph type="title"/>
          </p:nvPr>
        </p:nvSpPr>
        <p:spPr>
          <a:xfrm>
            <a:off x="720877" y="21716"/>
            <a:ext cx="8596668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buFont typeface="Wingdings" pitchFamily="2" charset="2"/>
              <a:buNone/>
              <a:defRPr/>
            </a:pPr>
            <a:r>
              <a:rPr lang="uk-UA" sz="32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№1 </a:t>
            </a:r>
            <a:r>
              <a:rPr lang="uk-UA" sz="32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«</a:t>
            </a:r>
            <a:r>
              <a:rPr lang="uk-UA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Науковці-етнографи»</a:t>
            </a:r>
            <a:endParaRPr lang="uk-UA" sz="32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483429" y="783463"/>
            <a:ext cx="3901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Календула (Нагідки)</a:t>
            </a:r>
            <a:endParaRPr lang="uk-UA" sz="2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547921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677333" y="1358537"/>
            <a:ext cx="10983443" cy="498130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Багаторічна 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трав'яниста рослина з потужною кореневою системою</a:t>
            </a: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Корінь </a:t>
            </a: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добре 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розгалужений, що забезпечує рослині стійкість до посухи</a:t>
            </a: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ts val="0"/>
              </a:spcBef>
            </a:pP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Стебло пряме, </a:t>
            </a: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висотою 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30-80 см. </a:t>
            </a:r>
            <a:endParaRPr lang="uk-UA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Листки прості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мають 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численні світлі та темні залозки, які добре видно на світлі (створюють ефект "проколотого" листка). </a:t>
            </a:r>
            <a:endParaRPr lang="uk-UA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Квіти яскраво-жовті. Кожна 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квітка має 5 пелюсток із чорними або червоними цятками по краях</a:t>
            </a: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ts val="0"/>
              </a:spcBef>
            </a:pP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Період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цвітіння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риває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червня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серпень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ts val="0"/>
              </a:spcBef>
            </a:pP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Посухостійка рослина, світлолюбна, віддає перевагу сухим лукам, узліссям, степам, узбіччям </a:t>
            </a: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доріг, 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уникає заболочених територій</a:t>
            </a: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ts val="0"/>
              </a:spcBef>
            </a:pP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Якщо розтерти квітку звіробою між пальцями, вони забарвляться у червоний колір. Це відбувається через речовину </a:t>
            </a:r>
            <a:r>
              <a:rPr lang="uk-UA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гіперицин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яка має лікувальні властивості</a:t>
            </a: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ts val="0"/>
              </a:spcBef>
            </a:pP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Звіробій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завжди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тягнеться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сонця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в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похмуру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погоду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квіти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закриватися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ніби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сумуючи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світлом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ts val="0"/>
              </a:spcBef>
            </a:pP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Назва "звіробій" пов'язана з тим, що у деяких тварин (особливо у </a:t>
            </a:r>
            <a:r>
              <a:rPr lang="uk-UA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світлошерстих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трапляється </a:t>
            </a:r>
            <a:r>
              <a:rPr lang="uk-UA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фоточутливість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після поїдання цієї трави. Сонце викликає подразнення шкіри, що може призвести до </a:t>
            </a:r>
            <a:r>
              <a:rPr lang="uk-UA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опіків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Прямоугольник 7"/>
          <p:cNvSpPr>
            <a:spLocks noGrp="1"/>
          </p:cNvSpPr>
          <p:nvPr>
            <p:ph type="title"/>
          </p:nvPr>
        </p:nvSpPr>
        <p:spPr>
          <a:xfrm>
            <a:off x="546706" y="139337"/>
            <a:ext cx="8596668" cy="58477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buFont typeface="Wingdings" pitchFamily="2" charset="2"/>
              <a:buNone/>
              <a:defRPr/>
            </a:pPr>
            <a:r>
              <a:rPr lang="uk-UA" sz="32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№2 </a:t>
            </a:r>
            <a:r>
              <a:rPr lang="uk-UA" sz="32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« Біологи»</a:t>
            </a:r>
            <a:endParaRPr lang="uk-UA" sz="32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31772" y="905691"/>
            <a:ext cx="160237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rgbClr val="C00000"/>
                </a:solidFill>
              </a:rPr>
              <a:t>Звіробій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8276593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250614" y="1144394"/>
            <a:ext cx="11610460" cy="5713605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uk-UA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Ромашка </a:t>
            </a:r>
            <a:r>
              <a:rPr lang="uk-UA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універсальна лікарська рослина, яку можна застосовувати як внутрішньо (у вигляді чаїв, настоїв), так і зовнішньо (компреси, косметичні засоби, інгаляції</a:t>
            </a:r>
            <a:r>
              <a:rPr lang="uk-UA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0" indent="0">
              <a:buNone/>
            </a:pPr>
            <a:r>
              <a:rPr lang="uk-UA" sz="1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uk-UA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медицині</a:t>
            </a:r>
            <a:r>
              <a:rPr lang="uk-UA" sz="1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uk-UA" sz="1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Протизапальний </a:t>
            </a:r>
            <a:r>
              <a:rPr lang="uk-UA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засіб – ефективно застосовується при запальних процесах шлунково-кишкового тракту, захворюваннях горла, ясен, шкіри</a:t>
            </a:r>
            <a:r>
              <a:rPr lang="uk-UA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uk-UA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uk-UA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Антисептичний ефект – допомагає при ранах, </a:t>
            </a:r>
            <a:r>
              <a:rPr lang="uk-UA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опіках</a:t>
            </a:r>
            <a:r>
              <a:rPr lang="uk-UA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дерматитах</a:t>
            </a:r>
            <a:r>
              <a:rPr lang="uk-UA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uk-UA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uk-UA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Заспокійливий засіб – використовується при безсонні, стресах, неврозах.</a:t>
            </a:r>
          </a:p>
          <a:p>
            <a:pPr marL="0" indent="0">
              <a:buNone/>
            </a:pPr>
            <a:r>
              <a:rPr lang="uk-UA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uk-UA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Спазмолітична </a:t>
            </a:r>
            <a:r>
              <a:rPr lang="uk-UA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дія – допомагає при шлункових болях, </a:t>
            </a:r>
            <a:r>
              <a:rPr lang="uk-UA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коліках</a:t>
            </a:r>
            <a:r>
              <a:rPr lang="uk-UA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uk-UA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uk-UA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Жовчогінний засіб – стимулює роботу печінки та жовчного міхура.</a:t>
            </a:r>
          </a:p>
          <a:p>
            <a:pPr marL="0" indent="0">
              <a:buNone/>
            </a:pPr>
            <a:r>
              <a:rPr lang="uk-UA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uk-UA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Протиалергічна дія – зменшує прояви алергії, висипів, </a:t>
            </a:r>
            <a:r>
              <a:rPr lang="uk-UA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свербежу</a:t>
            </a:r>
            <a:r>
              <a:rPr lang="uk-UA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uk-UA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інгаляцій – застосовується при застуді, </a:t>
            </a:r>
            <a:r>
              <a:rPr lang="uk-UA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нежитю</a:t>
            </a:r>
            <a:r>
              <a:rPr lang="uk-UA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бронхіті. </a:t>
            </a:r>
            <a:endParaRPr lang="uk-UA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1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uk-UA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косметології</a:t>
            </a:r>
            <a:r>
              <a:rPr lang="uk-UA" sz="1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uk-UA" sz="1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Догляд за шкірою – входить до складу кремів, масок, </a:t>
            </a:r>
            <a:r>
              <a:rPr lang="uk-UA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тоніків</a:t>
            </a:r>
            <a:r>
              <a:rPr lang="uk-UA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обличчя, заспокоює подразнення, зменшує запалення, сприяє загоєнню</a:t>
            </a:r>
            <a:r>
              <a:rPr lang="uk-UA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Відбілюючий ефект – усуває пігментні плями, висвітлює шкіру</a:t>
            </a:r>
            <a:r>
              <a:rPr lang="uk-UA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Очищення пор – допомагає при </a:t>
            </a:r>
            <a:r>
              <a:rPr lang="uk-UA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акне</a:t>
            </a:r>
            <a:r>
              <a:rPr lang="uk-UA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чорних цятках. </a:t>
            </a:r>
            <a:endParaRPr lang="uk-UA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uk-UA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Догляд за волоссям – настій ромашки зміцнює волосся, додає блиску, допомагає при лупі</a:t>
            </a:r>
            <a:r>
              <a:rPr lang="uk-UA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uk-UA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uk-UA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ванн – пом’якшує шкіру, знімає втому, покращує загальний стан організму.</a:t>
            </a:r>
          </a:p>
        </p:txBody>
      </p:sp>
      <p:sp>
        <p:nvSpPr>
          <p:cNvPr id="4" name="Прямоугольник 6"/>
          <p:cNvSpPr>
            <a:spLocks noGrp="1"/>
          </p:cNvSpPr>
          <p:nvPr>
            <p:ph type="title"/>
          </p:nvPr>
        </p:nvSpPr>
        <p:spPr>
          <a:xfrm>
            <a:off x="555414" y="125755"/>
            <a:ext cx="8596668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buFont typeface="Wingdings" pitchFamily="2" charset="2"/>
              <a:buNone/>
              <a:defRPr/>
            </a:pPr>
            <a:r>
              <a:rPr lang="uk-UA" sz="32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№3 </a:t>
            </a:r>
            <a:r>
              <a:rPr lang="uk-UA" sz="32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«Медики»</a:t>
            </a:r>
            <a:endParaRPr lang="uk-UA" sz="32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01142" y="775063"/>
            <a:ext cx="342246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rgbClr val="00B0F0"/>
                </a:solidFill>
              </a:rPr>
              <a:t>Ромашка лікарська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9039407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254967" y="1445734"/>
            <a:ext cx="10848462" cy="4990010"/>
          </a:xfrm>
        </p:spPr>
        <p:txBody>
          <a:bodyPr>
            <a:normAutofit fontScale="92500" lnSpcReduction="10000"/>
          </a:bodyPr>
          <a:lstStyle/>
          <a:p>
            <a:r>
              <a:rPr lang="uk-UA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Сушена трава приносить неперевершений відтінок у випічку, торти та пироги.</a:t>
            </a:r>
          </a:p>
          <a:p>
            <a:r>
              <a:rPr lang="uk-UA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Молодими</a:t>
            </a:r>
            <a:r>
              <a:rPr lang="uk-UA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пагонами та квітами ароматизують десерти: фруктові салати, желе, глазурі, варення, джеми та сиропи. </a:t>
            </a:r>
          </a:p>
          <a:p>
            <a:r>
              <a:rPr lang="uk-UA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Листя лаванди як спецію додають в маринади та оцет, а також готують на їх основі вишукані олії з травами. </a:t>
            </a:r>
          </a:p>
          <a:p>
            <a:r>
              <a:rPr lang="uk-UA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півдні Франції, в Італії чи Іспанії її легко знайти у стравах з риби, м'яса, птиці та овочів, а також у супах та сирі.</a:t>
            </a:r>
            <a:r>
              <a:rPr lang="uk-UA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Її додають в овочеві та грибні страви, вдало доповнює смак баранини і риби</a:t>
            </a:r>
            <a:r>
              <a:rPr lang="uk-UA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uk-UA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Окрім смачного та ароматного чаю із сухої лаванди можна приготувати й інші вишукані напої: лавандовий лимонад, смузі, гарячий шоколад, </a:t>
            </a:r>
          </a:p>
          <a:p>
            <a:r>
              <a:rPr lang="uk-UA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деяких країнах можна спробувати лавандове морозиво та каву з витягами з ароматної рослини.</a:t>
            </a:r>
          </a:p>
          <a:p>
            <a:r>
              <a:rPr lang="uk-UA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uk-UA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Провансі влаштовують цілий фестиваль. Там можна спробувати </a:t>
            </a:r>
            <a:r>
              <a:rPr lang="uk-UA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лавандову ковбасу</a:t>
            </a:r>
            <a:r>
              <a:rPr lang="uk-UA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сир і паштет, печиво, вино, мед і конфітюр, а також лимонад, чай </a:t>
            </a:r>
            <a:r>
              <a:rPr lang="uk-UA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морозиво </a:t>
            </a:r>
            <a:r>
              <a:rPr lang="uk-UA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«фіолетовим» </a:t>
            </a:r>
            <a:r>
              <a:rPr lang="uk-UA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смаком.</a:t>
            </a:r>
          </a:p>
          <a:p>
            <a:r>
              <a:rPr lang="uk-UA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Стовчену </a:t>
            </a:r>
            <a:r>
              <a:rPr lang="uk-UA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суху лаванду </a:t>
            </a:r>
            <a:r>
              <a:rPr lang="uk-UA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американці застосовують </a:t>
            </a:r>
            <a:r>
              <a:rPr lang="uk-UA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замість перцю, використовують як добавку до зеленого </a:t>
            </a:r>
            <a:r>
              <a:rPr lang="uk-UA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чаю та </a:t>
            </a:r>
            <a:r>
              <a:rPr lang="uk-UA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інших напоїв на травах. Її можна знайти в старих рецептах </a:t>
            </a:r>
            <a:r>
              <a:rPr lang="uk-UA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приготування мочених </a:t>
            </a:r>
            <a:r>
              <a:rPr lang="uk-UA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яблук</a:t>
            </a:r>
            <a:r>
              <a:rPr lang="uk-UA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 використанням лаванди в кулінарії важливо пам'ятати, що її аромат і смак можуть бути дуже сильними, тому її слід додавати в помірних кількостях.</a:t>
            </a:r>
            <a:endParaRPr lang="uk-UA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8"/>
          <p:cNvSpPr>
            <a:spLocks noGrp="1"/>
          </p:cNvSpPr>
          <p:nvPr>
            <p:ph type="title"/>
          </p:nvPr>
        </p:nvSpPr>
        <p:spPr>
          <a:xfrm>
            <a:off x="572831" y="191588"/>
            <a:ext cx="8596668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buFont typeface="Wingdings" pitchFamily="2" charset="2"/>
              <a:buNone/>
              <a:defRPr/>
            </a:pPr>
            <a:r>
              <a:rPr lang="uk-UA" sz="32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№4 </a:t>
            </a:r>
            <a:r>
              <a:rPr lang="uk-UA" sz="32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«Кулінари»</a:t>
            </a:r>
            <a:endParaRPr lang="uk-UA" sz="32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57006" y="984069"/>
            <a:ext cx="32395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Лаванда</a:t>
            </a:r>
            <a:endParaRPr lang="uk-UA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7628913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927</TotalTime>
  <Words>1997</Words>
  <Application>Microsoft Office PowerPoint</Application>
  <PresentationFormat>Широкий екран</PresentationFormat>
  <Paragraphs>157</Paragraphs>
  <Slides>22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22</vt:i4>
      </vt:variant>
    </vt:vector>
  </HeadingPairs>
  <TitlesOfParts>
    <vt:vector size="33" baseType="lpstr">
      <vt:lpstr>Arial</vt:lpstr>
      <vt:lpstr>Arial Black</vt:lpstr>
      <vt:lpstr>Calibri</vt:lpstr>
      <vt:lpstr>Monotype Corsiva</vt:lpstr>
      <vt:lpstr>Segoe UI Emoji</vt:lpstr>
      <vt:lpstr>Symbol</vt:lpstr>
      <vt:lpstr>Times New Roman</vt:lpstr>
      <vt:lpstr>Trebuchet MS</vt:lpstr>
      <vt:lpstr>Wingdings</vt:lpstr>
      <vt:lpstr>Wingdings 3</vt:lpstr>
      <vt:lpstr>Грань</vt:lpstr>
      <vt:lpstr>Фрагмент заняття гуртка  «Дивосвіт навколо нас»  «Лікарські рослини Тернопілля. Використання лікарських рослин у побуті.  Пр.роб. Виготовлення ароматичного саше».  (етап узагальнення і систематизації  знань, умінь та навичок) </vt:lpstr>
      <vt:lpstr>Презентація PowerPoint</vt:lpstr>
      <vt:lpstr>Лікарські рослини</vt:lpstr>
      <vt:lpstr>Презентація PowerPoint</vt:lpstr>
      <vt:lpstr>Презентація PowerPoint</vt:lpstr>
      <vt:lpstr>№1 «Науковці-етнографи»</vt:lpstr>
      <vt:lpstr>№2 « Біологи»</vt:lpstr>
      <vt:lpstr>№3 «Медики»</vt:lpstr>
      <vt:lpstr>№4 «Кулінари»</vt:lpstr>
      <vt:lpstr>Гра «Чарівний мішечок» </vt:lpstr>
      <vt:lpstr>Практична робота. «Виготовлення ароматичного саше». </vt:lpstr>
      <vt:lpstr>Презентація PowerPoint</vt:lpstr>
      <vt:lpstr>Покрокова інструкція виготовлення саше: </vt:lpstr>
      <vt:lpstr>2. Створення мішечка   Варіант 1 (простий) – готовий мішечок із тканини або органзи.   Варіант 2 (виготовити самостійно) – вирізати клаптик розміром 12*12см або 15*15см із натуральної тканини (льон, мішковина…) </vt:lpstr>
      <vt:lpstr>3. Наповнення саше </vt:lpstr>
      <vt:lpstr>4. Зав’язування та декорування </vt:lpstr>
      <vt:lpstr>Варіанти використання саше </vt:lpstr>
      <vt:lpstr>Презентація PowerPoint</vt:lpstr>
      <vt:lpstr>Цікавинки про лікарські рослинки:</vt:lpstr>
      <vt:lpstr>ПІДСУМКИ ЗАНЯТТЯ.  </vt:lpstr>
      <vt:lpstr>     Підготувати проєкт про лікарську рослину, яку ми сьогодні не розглядали на занятті. </vt:lpstr>
      <vt:lpstr>ДЯКУЮ ЗА УВАГУ!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Фрагмент заняття  гуртка «Дивосвіт навколо нас» (етап узагальнення і систематизації  знань, умінь та навичок)</dc:title>
  <dc:creator>Maria</dc:creator>
  <cp:lastModifiedBy>Maria</cp:lastModifiedBy>
  <cp:revision>79</cp:revision>
  <dcterms:created xsi:type="dcterms:W3CDTF">2025-02-22T13:18:08Z</dcterms:created>
  <dcterms:modified xsi:type="dcterms:W3CDTF">2025-02-25T22:30:09Z</dcterms:modified>
</cp:coreProperties>
</file>