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3" r:id="rId4"/>
    <p:sldId id="28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88" r:id="rId14"/>
    <p:sldId id="267" r:id="rId15"/>
    <p:sldId id="268" r:id="rId16"/>
    <p:sldId id="285" r:id="rId17"/>
    <p:sldId id="286" r:id="rId18"/>
    <p:sldId id="287" r:id="rId19"/>
    <p:sldId id="271" r:id="rId20"/>
    <p:sldId id="289" r:id="rId21"/>
    <p:sldId id="290" r:id="rId22"/>
    <p:sldId id="291" r:id="rId23"/>
    <p:sldId id="272" r:id="rId24"/>
    <p:sldId id="279" r:id="rId25"/>
    <p:sldId id="273" r:id="rId26"/>
    <p:sldId id="301" r:id="rId27"/>
    <p:sldId id="302" r:id="rId28"/>
    <p:sldId id="303" r:id="rId29"/>
    <p:sldId id="304" r:id="rId30"/>
    <p:sldId id="305" r:id="rId31"/>
    <p:sldId id="306" r:id="rId32"/>
    <p:sldId id="297" r:id="rId33"/>
    <p:sldId id="298" r:id="rId34"/>
    <p:sldId id="299" r:id="rId35"/>
    <p:sldId id="300" r:id="rId36"/>
    <p:sldId id="274" r:id="rId37"/>
    <p:sldId id="275" r:id="rId38"/>
    <p:sldId id="276" r:id="rId39"/>
    <p:sldId id="292" r:id="rId40"/>
  </p:sldIdLst>
  <p:sldSz cx="9144000" cy="6858000" type="screen4x3"/>
  <p:notesSz cx="6858000" cy="9144000"/>
  <p:defaultTextStyle>
    <a:defPPr>
      <a:defRPr lang="uk-UA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&#1030;%20&#1089;&#1077;&#1084;&#1077;&#1089;&#1090;&#1088;\&#1088;&#1077;&#1081;&#1090;&#1080;&#1085;&#1075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3;&#1086;&#1074;&#1072;&#1103;%20&#1087;&#1072;&#1087;&#1082;&#1072;%20(2)\&#1075;&#1077;&#1086;&#1075;&#1088;&#1072;&#1092;&#1110;&#1103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2;&#1086;&#1085;&#1110;&#1090;&#1086;&#1088;&#1080;&#1085;&#1075;%20%20&#1055;&#1071;&#1053;\&#1084;&#1086;&#1085;&#1110;&#1090;&#1086;&#1088;&#1080;&#1085;&#1075;\&#1073;&#1110;&#1086;&#1083;&#1086;&#1075;&#1110;&#1103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2;&#1086;&#1085;&#1110;&#1090;&#1086;&#1088;&#1080;&#1085;&#1075;%20%20&#1055;&#1071;&#1053;\&#1084;&#1086;&#1085;&#1110;&#1090;&#1086;&#1088;&#1080;&#1085;&#1075;\&#1073;&#1110;&#1086;&#1083;&#1086;&#1075;&#1110;&#1103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2;&#1086;&#1085;&#1110;&#1090;&#1086;&#1088;&#1080;&#1085;&#1075;%20%20&#1055;&#1071;&#1053;\&#1084;&#1086;&#1085;&#1110;&#1090;&#1086;&#1088;&#1080;&#1085;&#1075;\&#1073;&#1110;&#1086;&#1083;&#1086;&#1075;&#1110;&#1103;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Рейтинг навчальних дисциплін за результатами виступів команд ТСШ№7 у міських учнівських олімпіадах у 2011-2012 н.р.</a:t>
            </a:r>
          </a:p>
        </c:rich>
      </c:tx>
      <c:layout>
        <c:manualLayout>
          <c:xMode val="edge"/>
          <c:yMode val="edge"/>
          <c:x val="0.1282316442605998"/>
          <c:y val="1.6949667005909986E-3"/>
        </c:manualLayout>
      </c:layout>
      <c:spPr>
        <a:noFill/>
        <a:ln w="25400">
          <a:noFill/>
        </a:ln>
      </c:spPr>
    </c:title>
    <c:view3D>
      <c:hPercent val="19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51499482936913"/>
          <c:y val="8.9830508474576368E-2"/>
          <c:w val="0.85625646328852179"/>
          <c:h val="0.82426371279861199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9044668278926395E-2"/>
                  <c:y val="-6.2456514969526783E-3"/>
                </c:manualLayout>
              </c:layout>
              <c:showVal val="1"/>
            </c:dLbl>
            <c:dLbl>
              <c:idx val="1"/>
              <c:layout>
                <c:manualLayout>
                  <c:x val="1.8696349616070501E-2"/>
                  <c:y val="-1.2966768984385443E-2"/>
                </c:manualLayout>
              </c:layout>
              <c:showVal val="1"/>
            </c:dLbl>
            <c:dLbl>
              <c:idx val="2"/>
              <c:layout>
                <c:manualLayout>
                  <c:x val="2.4088245432609477E-2"/>
                  <c:y val="-1.1213310200631689E-2"/>
                </c:manualLayout>
              </c:layout>
              <c:showVal val="1"/>
            </c:dLbl>
            <c:dLbl>
              <c:idx val="3"/>
              <c:layout>
                <c:manualLayout>
                  <c:x val="2.0913885247281067E-2"/>
                  <c:y val="-1.2849681925352567E-2"/>
                </c:manualLayout>
              </c:layout>
              <c:showVal val="1"/>
            </c:dLbl>
            <c:dLbl>
              <c:idx val="4"/>
              <c:layout>
                <c:manualLayout>
                  <c:x val="3.6411772209962917E-2"/>
                  <c:y val="-1.1096401085457536E-2"/>
                </c:manualLayout>
              </c:layout>
              <c:showVal val="1"/>
            </c:dLbl>
            <c:dLbl>
              <c:idx val="5"/>
              <c:layout>
                <c:manualLayout>
                  <c:x val="3.9486031154068485E-2"/>
                  <c:y val="-1.2732772810178405E-2"/>
                </c:manualLayout>
              </c:layout>
              <c:showVal val="1"/>
            </c:dLbl>
            <c:dLbl>
              <c:idx val="6"/>
              <c:layout>
                <c:manualLayout>
                  <c:x val="2.5928284300553391E-2"/>
                  <c:y val="-1.0979314026424641E-2"/>
                </c:manualLayout>
              </c:layout>
              <c:showVal val="1"/>
            </c:dLbl>
            <c:dLbl>
              <c:idx val="7"/>
              <c:layout>
                <c:manualLayout>
                  <c:x val="1.8461187697970026E-2"/>
                  <c:y val="-1.4310601005382801E-2"/>
                </c:manualLayout>
              </c:layout>
              <c:showVal val="1"/>
            </c:dLbl>
            <c:dLbl>
              <c:idx val="8"/>
              <c:layout>
                <c:manualLayout>
                  <c:x val="1.3318567857404588E-2"/>
                  <c:y val="-7.4725744027759281E-3"/>
                </c:manualLayout>
              </c:layout>
              <c:showVal val="1"/>
            </c:dLbl>
            <c:dLbl>
              <c:idx val="9"/>
              <c:layout>
                <c:manualLayout>
                  <c:x val="2.5835240088267212E-2"/>
                  <c:y val="-9.1089461274967368E-3"/>
                </c:manualLayout>
              </c:layout>
              <c:showVal val="1"/>
            </c:dLbl>
            <c:dLbl>
              <c:idx val="10"/>
              <c:layout>
                <c:manualLayout>
                  <c:x val="-4.1591957158405909E-3"/>
                  <c:y val="-9.0504025979803622E-3"/>
                </c:manualLayout>
              </c:layout>
              <c:showVal val="1"/>
            </c:dLbl>
            <c:dLbl>
              <c:idx val="11"/>
              <c:layout>
                <c:manualLayout>
                  <c:x val="6.3220122303740472E-3"/>
                  <c:y val="-1.2381689576938441E-2"/>
                </c:manualLayout>
              </c:layout>
              <c:showVal val="1"/>
            </c:dLbl>
            <c:dLbl>
              <c:idx val="12"/>
              <c:layout>
                <c:manualLayout>
                  <c:x val="1.6420946347580401E-2"/>
                  <c:y val="-1.5712976555896579E-2"/>
                </c:manualLayout>
              </c:layout>
              <c:showVal val="1"/>
            </c:dLbl>
            <c:dLbl>
              <c:idx val="13"/>
              <c:layout>
                <c:manualLayout>
                  <c:x val="7.4842506113830141E-3"/>
                  <c:y val="-2.7518839806041195E-2"/>
                </c:manualLayout>
              </c:layout>
              <c:showVal val="1"/>
            </c:dLbl>
            <c:dLbl>
              <c:idx val="14"/>
              <c:layout>
                <c:manualLayout>
                  <c:x val="2.0457349759925324E-2"/>
                  <c:y val="-1.559606744072244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Лист2!$A$1:$U$1</c:f>
              <c:strCache>
                <c:ptCount val="21"/>
                <c:pt idx="0">
                  <c:v>Укр. м.</c:v>
                </c:pt>
                <c:pt idx="1">
                  <c:v>Математ.</c:v>
                </c:pt>
                <c:pt idx="2">
                  <c:v>Інформ.</c:v>
                </c:pt>
                <c:pt idx="3">
                  <c:v>Англ. м.</c:v>
                </c:pt>
                <c:pt idx="4">
                  <c:v>Нім.м.</c:v>
                </c:pt>
                <c:pt idx="5">
                  <c:v>Фізика</c:v>
                </c:pt>
                <c:pt idx="6">
                  <c:v>Біол.</c:v>
                </c:pt>
                <c:pt idx="7">
                  <c:v>Хімія</c:v>
                </c:pt>
                <c:pt idx="8">
                  <c:v>Геогр.</c:v>
                </c:pt>
                <c:pt idx="9">
                  <c:v>Економ.</c:v>
                </c:pt>
                <c:pt idx="10">
                  <c:v>Історія</c:v>
                </c:pt>
                <c:pt idx="11">
                  <c:v>Право</c:v>
                </c:pt>
                <c:pt idx="12">
                  <c:v>Обс.праця</c:v>
                </c:pt>
                <c:pt idx="13">
                  <c:v>Техн.пр.</c:v>
                </c:pt>
                <c:pt idx="14">
                  <c:v>Образ.м-во </c:v>
                </c:pt>
                <c:pt idx="15">
                  <c:v>Франц. м.</c:v>
                </c:pt>
                <c:pt idx="16">
                  <c:v>Рос.м.</c:v>
                </c:pt>
                <c:pt idx="17">
                  <c:v>Екологія</c:v>
                </c:pt>
                <c:pt idx="18">
                  <c:v>Астроном.</c:v>
                </c:pt>
                <c:pt idx="19">
                  <c:v>Психол.</c:v>
                </c:pt>
                <c:pt idx="20">
                  <c:v>ІКТ</c:v>
                </c:pt>
              </c:strCache>
            </c:strRef>
          </c:cat>
          <c:val>
            <c:numRef>
              <c:f>Лист2!$A$2:$U$2</c:f>
              <c:numCache>
                <c:formatCode>0%</c:formatCode>
                <c:ptCount val="21"/>
                <c:pt idx="0">
                  <c:v>0.23</c:v>
                </c:pt>
                <c:pt idx="1">
                  <c:v>0.54</c:v>
                </c:pt>
                <c:pt idx="2">
                  <c:v>9.0000000000000024E-2</c:v>
                </c:pt>
                <c:pt idx="3">
                  <c:v>0.70000000000000018</c:v>
                </c:pt>
                <c:pt idx="4">
                  <c:v>0.55000000000000004</c:v>
                </c:pt>
                <c:pt idx="5">
                  <c:v>9.0000000000000024E-2</c:v>
                </c:pt>
                <c:pt idx="6">
                  <c:v>0.61000000000000021</c:v>
                </c:pt>
                <c:pt idx="7">
                  <c:v>9.0000000000000024E-2</c:v>
                </c:pt>
                <c:pt idx="8">
                  <c:v>0.45</c:v>
                </c:pt>
                <c:pt idx="9">
                  <c:v>8.0000000000000029E-2</c:v>
                </c:pt>
                <c:pt idx="10">
                  <c:v>0.12000000000000002</c:v>
                </c:pt>
                <c:pt idx="11">
                  <c:v>0.3000000000000001</c:v>
                </c:pt>
                <c:pt idx="12">
                  <c:v>0.5</c:v>
                </c:pt>
                <c:pt idx="13">
                  <c:v>1</c:v>
                </c:pt>
                <c:pt idx="14">
                  <c:v>0.45</c:v>
                </c:pt>
                <c:pt idx="15">
                  <c:v>0.63000000000000023</c:v>
                </c:pt>
                <c:pt idx="16">
                  <c:v>0.67000000000000026</c:v>
                </c:pt>
                <c:pt idx="17">
                  <c:v>0.14000000000000001</c:v>
                </c:pt>
                <c:pt idx="18">
                  <c:v>0.16</c:v>
                </c:pt>
                <c:pt idx="19">
                  <c:v>0.2</c:v>
                </c:pt>
                <c:pt idx="20">
                  <c:v>0.33000000000000013</c:v>
                </c:pt>
              </c:numCache>
            </c:numRef>
          </c:val>
        </c:ser>
        <c:dLbls>
          <c:showVal val="1"/>
        </c:dLbls>
        <c:shape val="box"/>
        <c:axId val="37640448"/>
        <c:axId val="37662720"/>
        <c:axId val="0"/>
      </c:bar3DChart>
      <c:catAx>
        <c:axId val="37640448"/>
        <c:scaling>
          <c:orientation val="minMax"/>
        </c:scaling>
        <c:axPos val="l"/>
        <c:majorGridlines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662720"/>
        <c:crosses val="autoZero"/>
        <c:lblAlgn val="ctr"/>
        <c:lblOffset val="100"/>
        <c:tickLblSkip val="1"/>
        <c:tickMarkSkip val="1"/>
      </c:catAx>
      <c:valAx>
        <c:axId val="3766272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640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CCFFCC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uk-UA" dirty="0" smtClean="0"/>
              <a:t>біології</a:t>
            </a:r>
            <a:r>
              <a:rPr lang="ru-RU" dirty="0" smtClean="0"/>
              <a:t> </a:t>
            </a:r>
            <a:r>
              <a:rPr lang="ru-RU" dirty="0"/>
              <a:t>в ІІ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учнівських</a:t>
            </a:r>
            <a:r>
              <a:rPr lang="ru-RU" dirty="0"/>
              <a:t> </a:t>
            </a:r>
            <a:r>
              <a:rPr lang="ru-RU" dirty="0" err="1"/>
              <a:t>предметних</a:t>
            </a:r>
            <a:r>
              <a:rPr lang="ru-RU" dirty="0"/>
              <a:t> </a:t>
            </a:r>
            <a:r>
              <a:rPr lang="ru-RU" dirty="0" err="1"/>
              <a:t>олімпіад</a:t>
            </a:r>
            <a:r>
              <a:rPr lang="ru-RU" dirty="0"/>
              <a:t>
 за 2004-2012 н.р.</a:t>
            </a:r>
          </a:p>
        </c:rich>
      </c:tx>
      <c:layout>
        <c:manualLayout>
          <c:xMode val="edge"/>
          <c:yMode val="edge"/>
          <c:x val="0.14477760666937919"/>
          <c:y val="5.0848007635409288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5491209927611352E-2"/>
          <c:y val="0.28135593220338984"/>
          <c:w val="0.91416752843846949"/>
          <c:h val="0.61525423728813733"/>
        </c:manualLayout>
      </c:layout>
      <c:lineChart>
        <c:grouping val="standard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5849706997587029E-2"/>
                  <c:y val="-6.678517727656918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784901758014482E-2"/>
                  <c:y val="1.8808132034343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7231988969321028E-2"/>
                  <c:y val="-4.220881711819921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440193036883807E-2"/>
                  <c:y val="-5.339525779616530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955532574974217E-2"/>
                  <c:y val="-6.345175497130656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0346420022289721E-2"/>
                  <c:y val="-3.6363636363636362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Лист1!$A$1:$G$1</c:f>
              <c:strCache>
                <c:ptCount val="7"/>
                <c:pt idx="0">
                  <c:v>2005-2006 н.р.</c:v>
                </c:pt>
                <c:pt idx="1">
                  <c:v>2006-2007н.р.</c:v>
                </c:pt>
                <c:pt idx="2">
                  <c:v>2007-2008 н.р.</c:v>
                </c:pt>
                <c:pt idx="3">
                  <c:v>2008-2009 н.р.</c:v>
                </c:pt>
                <c:pt idx="4">
                  <c:v>2009-2010 н.р.</c:v>
                </c:pt>
                <c:pt idx="5">
                  <c:v>2010-2011 н.р. </c:v>
                </c:pt>
                <c:pt idx="6">
                  <c:v>2011-2012н.р.</c:v>
                </c:pt>
              </c:strCache>
            </c:strRef>
          </c:cat>
          <c:val>
            <c:numRef>
              <c:f>Лист1!$A$2:$G$2</c:f>
              <c:numCache>
                <c:formatCode>0%</c:formatCode>
                <c:ptCount val="7"/>
                <c:pt idx="0">
                  <c:v>0.53</c:v>
                </c:pt>
                <c:pt idx="1">
                  <c:v>0.83000000000000063</c:v>
                </c:pt>
                <c:pt idx="2">
                  <c:v>0.65000000000000113</c:v>
                </c:pt>
                <c:pt idx="3">
                  <c:v>0.67000000000000115</c:v>
                </c:pt>
                <c:pt idx="4">
                  <c:v>0.60000000000000064</c:v>
                </c:pt>
                <c:pt idx="5">
                  <c:v>0.44</c:v>
                </c:pt>
                <c:pt idx="6">
                  <c:v>0.61000000000000065</c:v>
                </c:pt>
              </c:numCache>
            </c:numRef>
          </c:val>
        </c:ser>
        <c:marker val="1"/>
        <c:axId val="37712640"/>
        <c:axId val="37714176"/>
      </c:lineChart>
      <c:catAx>
        <c:axId val="3771264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714176"/>
        <c:crosses val="autoZero"/>
        <c:auto val="1"/>
        <c:lblAlgn val="ctr"/>
        <c:lblOffset val="100"/>
        <c:tickLblSkip val="1"/>
        <c:tickMarkSkip val="1"/>
      </c:catAx>
      <c:valAx>
        <c:axId val="377141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712640"/>
        <c:crosses val="autoZero"/>
        <c:crossBetween val="between"/>
      </c:valAx>
      <c:spPr>
        <a:solidFill>
          <a:srgbClr val="FFFF99"/>
        </a:solidFill>
        <a:ln w="381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CCCC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 навчальних досягнень учнів</a:t>
            </a:r>
          </a:p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4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біології (2010-2011н.р.)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630199102809991"/>
          <c:y val="3.551263639214908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025523787943768E-2"/>
          <c:y val="0.12346720810842042"/>
          <c:w val="0.70324022579404299"/>
          <c:h val="0.7973607200679914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8710278496951297E-2"/>
                  <c:y val="2.606185306545549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4.7787611000030851E-2"/>
                  <c:y val="8.3558994706340439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2.4277052907006602E-2"/>
                  <c:y val="-9.9944525861712218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Аркуш1!$D$145:$D$148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Аркуш1!$H$145:$H$148</c:f>
              <c:numCache>
                <c:formatCode>0%</c:formatCode>
                <c:ptCount val="4"/>
                <c:pt idx="0">
                  <c:v>0.19</c:v>
                </c:pt>
                <c:pt idx="1">
                  <c:v>0.5</c:v>
                </c:pt>
                <c:pt idx="2">
                  <c:v>0.31000000000000011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26461980022251"/>
          <c:y val="0.6955778405057863"/>
          <c:w val="0.24115884794976172"/>
          <c:h val="0.21504399214249198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aseline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sz="24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2011-2012н.р</a:t>
            </a:r>
            <a:r>
              <a:rPr lang="ru-RU" sz="24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630199102809991"/>
          <c:y val="3.551263639214908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025523787943768E-2"/>
          <c:y val="0.12346720810842042"/>
          <c:w val="0.70324022579404299"/>
          <c:h val="0.7973607200679914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8710278496951297E-2"/>
                  <c:y val="2.606185306545549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4.7787611000030851E-2"/>
                  <c:y val="8.3558994706340439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2.4277052907006602E-2"/>
                  <c:y val="-9.9944525861712218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Аркуш1!$D$145:$D$148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Аркуш1!$G$145:$G$148</c:f>
              <c:numCache>
                <c:formatCode>0%</c:formatCode>
                <c:ptCount val="4"/>
                <c:pt idx="0">
                  <c:v>0.21000000000000005</c:v>
                </c:pt>
                <c:pt idx="1">
                  <c:v>0.52</c:v>
                </c:pt>
                <c:pt idx="2">
                  <c:v>0.27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26461980022251"/>
          <c:y val="0.6955778405057863"/>
          <c:w val="0.24115884794976172"/>
          <c:h val="0.21504399214249198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 навчальних досягнень учнів</a:t>
            </a:r>
          </a:p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4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біології (2012-2013н.р.)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630199102809991"/>
          <c:y val="3.551263639214908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025523787943768E-2"/>
          <c:y val="0.12346720810842042"/>
          <c:w val="0.70324022579404299"/>
          <c:h val="0.7973607200679914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8710278496951297E-2"/>
                  <c:y val="2.606185306545549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-4.7787611000030851E-2"/>
                  <c:y val="8.3558994706340439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2.4277052907006602E-2"/>
                  <c:y val="-9.9944525861712218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Аркуш1!$D$145:$D$148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Аркуш1!$E$145:$E$148</c:f>
              <c:numCache>
                <c:formatCode>0%</c:formatCode>
                <c:ptCount val="4"/>
                <c:pt idx="0" formatCode="0.00%">
                  <c:v>0.23</c:v>
                </c:pt>
                <c:pt idx="1">
                  <c:v>0.56999999999999995</c:v>
                </c:pt>
                <c:pt idx="2" formatCode="0.00%">
                  <c:v>0.2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26461980022251"/>
          <c:y val="0.6955778405057863"/>
          <c:w val="0.24115884794976172"/>
          <c:h val="0.21504399214249198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0.58707</cdr:x>
      <cdr:y>0.14603</cdr:y>
    </cdr:from>
    <cdr:to>
      <cdr:x>0.58807</cdr:x>
      <cdr:y>0.84153</cdr:y>
    </cdr:to>
    <cdr:sp macro="" textlink="">
      <cdr:nvSpPr>
        <cdr:cNvPr id="1025" name="AutoShap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407314" y="820666"/>
          <a:ext cx="9210" cy="390853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/>
        </a:ln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5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13E51F6-529C-4C32-85F9-2B5AEADABB55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6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95A7D1-E440-470D-A282-F4B1D09086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0096-0620-43E8-9BEE-C116896791F5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E879-E6C3-4616-9691-30CFC5A02F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238A-C371-4E05-B0C9-5D1607684E76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CFFC-BD4A-4F25-B315-EC9189EA20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і об'єкт поверх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741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3921919"/>
            <a:ext cx="8229600" cy="220861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E49D9-06A3-44FB-A240-4CE73244C968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7DCC6-3A71-4090-9044-D988A932C6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 advClick="0" advTm="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5980-22A0-404A-B37F-C44B3B20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28637-03A2-4FF7-B9E9-85939E685AC9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63B0E-0766-4E62-ADF5-88A7269D64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івнобедрений трикут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 сполучна ліні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A34DF2-89B7-4377-BFE0-8B0DC673BF7C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BE345-609C-4FA7-9405-3CA600DD19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F51F-4972-43A0-BA80-58F46C96CC41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5BBA-A45A-4C57-BA5F-99CFDE5973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BFFA8-47F4-4D10-86A7-751CA22BB7BE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56014FE-3EA8-488B-9D79-87167CFE00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5B2-E2DB-40AB-BB06-2D9C2E7FDDA7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B4E0-1B23-41C7-8495-A336C74727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5616-6CE4-41EB-A30B-EBD69BE6832D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EBDE-4954-403D-80C2-48992C839F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E284DB8-5931-414B-A080-8B14E3A1A7F3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14E7398-312A-43F0-960F-A8D9F1300E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43F15C4-3D27-4D01-82C5-47AF4130444E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76020C99-01C4-40C0-BE21-8462BAF3CF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0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C8CD174-5B80-4D8E-B319-88B0CBF0811C}" type="datetimeFigureOut">
              <a:rPr lang="uk-UA"/>
              <a:pPr>
                <a:defRPr/>
              </a:pPr>
              <a:t>20.01.2013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B7B78D9-AA7F-4A1F-B904-0A90227341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3" r:id="rId4"/>
    <p:sldLayoutId id="2147483677" r:id="rId5"/>
    <p:sldLayoutId id="2147483672" r:id="rId6"/>
    <p:sldLayoutId id="2147483671" r:id="rId7"/>
    <p:sldLayoutId id="2147483678" r:id="rId8"/>
    <p:sldLayoutId id="2147483679" r:id="rId9"/>
    <p:sldLayoutId id="2147483670" r:id="rId10"/>
    <p:sldLayoutId id="2147483669" r:id="rId11"/>
    <p:sldLayoutId id="2147483680" r:id="rId12"/>
    <p:sldLayoutId id="2147483681" r:id="rId13"/>
  </p:sldLayoutIdLst>
  <p:transition spd="med">
    <p:pull dir="lu"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Arial" charset="0"/>
        </a:defRPr>
      </a:lvl9pPr>
    </p:titleStyle>
    <p:bodyStyle>
      <a:lvl1pPr marL="446088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41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313" indent="-2270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07963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57;&#1064;%20&#8470;7%20&#1042;&#1095;&#1080;&#1090;&#1077;&#1083;&#1100;%20&#1088;&#1086;&#1082;&#1091;%202012%20%20&#1041;&#1077;&#1085;&#1095;%20&#1054;.&#1042;\5.%20&#1054;&#1087;&#1080;&#1089;%20&#1090;&#1072;%20&#1087;&#1088;&#1077;&#1079;&#1077;&#1085;&#1090;&#1072;&#1094;&#1110;&#1103;%20&#1076;&#1086;&#1089;&#1074;&#1110;&#1076;&#1091;\3.%20&#1055;&#1088;&#1077;&#1079;&#1077;&#1085;&#1090;&#1072;&#1094;&#1110;&#1103;%20&#1076;&#1086;&#1089;&#1074;&#1110;&#1076;&#1091;\Sv%20nich%2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74;&#1110;&#1076;&#1082;&#1088;&#1080;&#1090;&#1080;&#1081;%20&#1091;&#1088;&#1086;&#1082;%20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72;&#1091;&#1082;&#1094;&#1110;&#1086;&#1085;%20&#1079;&#1085;&#1072;&#1085;&#1100;.p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43;&#1088;&#1072;%20&#1084;&#1086;&#1083;&#1102;&#1089;&#1082;&#1080;%20.ppt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575;&#1604;&#1581;&#1614;&#1604;&#1614;&#1586;&#1608;&#1618;&#1606;&#1575;&#1578;&#1615;%20(Snails)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91;&#1083;&#1080;&#1090;&#1082;&#1072;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91;&#1083;&#1080;&#1090;&#1082;&#1072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54;_&#1055;&#1054;&#1047;&#1040;&#1050;&#1051;&#1040;&#1057;&#1053;&#1045;_&#1055;&#1088;&#1086;&#1077;&#1082;&#1090;%20&#1055;&#1086;&#1083;&#1100;&#1086;&#1074;&#1080;&#1081;%20&#1075;&#1086;&#1088;&#1086;&#1073;&#1077;&#1094;&#1100;%202010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VTS_01_0.IFO" TargetMode="External"/><Relationship Id="rId2" Type="http://schemas.openxmlformats.org/officeDocument/2006/relationships/hyperlink" Target="../&#1058;&#1057;&#1064;%20&#8470;7%20&#1042;&#1095;&#1080;&#1090;&#1077;&#1083;&#1100;%20&#1088;&#1086;&#1082;&#1091;%202012%20%20&#1041;&#1077;&#1085;&#1095;%20&#1054;.&#1042;/5.%20&#1054;&#1087;&#1080;&#1089;%20&#1090;&#1072;%20&#1087;&#1088;&#1077;&#1079;&#1077;&#1085;&#1090;&#1072;&#1094;&#1110;&#1103;%20&#1076;&#1086;&#1089;&#1074;&#1110;&#1076;&#1091;/3.%20&#1055;&#1088;&#1077;&#1079;&#1077;&#1085;&#1090;&#1072;&#1094;&#1110;&#1103;%20&#1076;&#1086;&#1089;&#1074;&#1110;&#1076;&#1091;/&#1084;&#1072;&#1090;&#1077;&#1088;&#1110;&#1072;&#1083;&#1080;/&#1055;_&#1055;&#1054;&#1047;&#1040;&#1050;&#1051;&#1040;&#1057;&#1053;&#1045;_&#1055;&#1088;&#1086;&#1077;&#1082;&#1090;%20&#1092;&#1077;&#1085;&#1086;&#1083;&#1086;&#1075;&#1110;&#1095;&#1085;&#1110;%20&#1089;&#1087;&#1086;&#1089;&#1090;&#1077;&#1088;&#1077;&#1078;&#1077;&#1085;&#1085;&#1103;%20&#1079;&#1072;%20&#1088;&#1086;&#1089;&#1083;&#1080;&#1085;&#1072;&#1084;&#1080;%20&#1073;&#1072;&#1088;&#1086;&#1084;&#1077;&#1090;&#1088;&#1072;&#1084;&#1080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8;&#1091;&#1082;\&#1055;&#1088;&#1077;&#1079;&#1080;&#1085;&#1090;&#1072;&#1094;&#1110;&#1103;%20&#1076;&#1086;&#1089;&#1074;&#1110;&#1076;&#1091;\Sv%20nich%20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ГТВ\картинки блискітки\Новая папка (2)\1922387_6e4d45e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v nich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2438" y="6000750"/>
            <a:ext cx="5095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44500" y="0"/>
            <a:ext cx="8699500" cy="5557838"/>
          </a:xfrm>
          <a:prstGeom prst="star5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0298" y="2071678"/>
            <a:ext cx="4500594" cy="2260608"/>
          </a:xfrm>
        </p:spPr>
        <p:txBody>
          <a:bodyPr rtlCol="0"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Інноваційні </a:t>
            </a:r>
            <a:b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технології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4" descr="D:\ГТВ\картинки блискітки\new_year_00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14875"/>
            <a:ext cx="5000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ГТВ\картинки блискітки\new_year_003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3"/>
            <a:ext cx="2047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2" grpId="0"/>
      <p:bldP spid="481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ree">
            <a:hlinkClick r:id="" action="ppaction://hlinkshowjump?jump=nextslide">
              <a:snd r:embed="rId3" name="applause.wav"/>
            </a:hlinkClick>
          </p:cNvPr>
          <p:cNvSpPr>
            <a:spLocks noEditPoints="1" noChangeArrowheads="1"/>
          </p:cNvSpPr>
          <p:nvPr/>
        </p:nvSpPr>
        <p:spPr bwMode="auto">
          <a:xfrm>
            <a:off x="0" y="1025525"/>
            <a:ext cx="9144000" cy="5832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500313" y="0"/>
            <a:ext cx="4143375" cy="2857500"/>
          </a:xfrm>
          <a:prstGeom prst="star5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>
                <a:latin typeface="+mn-lt"/>
              </a:rPr>
              <a:t>Інноваційні технології</a:t>
            </a:r>
            <a:endParaRPr lang="ru-RU" sz="2000" b="1">
              <a:latin typeface="+mn-lt"/>
            </a:endParaRPr>
          </a:p>
        </p:txBody>
      </p:sp>
      <p:sp>
        <p:nvSpPr>
          <p:cNvPr id="50184" name="Oval 8"/>
          <p:cNvSpPr>
            <a:spLocks noChangeAspect="1" noChangeArrowheads="1"/>
          </p:cNvSpPr>
          <p:nvPr/>
        </p:nvSpPr>
        <p:spPr bwMode="auto">
          <a:xfrm>
            <a:off x="714375" y="4808538"/>
            <a:ext cx="3003550" cy="1692275"/>
          </a:xfrm>
          <a:prstGeom prst="ellipse">
            <a:avLst/>
          </a:prstGeom>
          <a:gradFill rotWithShape="1">
            <a:gsLst>
              <a:gs pos="0">
                <a:srgbClr val="F0EB29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400" b="1">
                <a:solidFill>
                  <a:srgbClr val="002060"/>
                </a:solidFill>
                <a:latin typeface="Times New Roman" pitchFamily="18" charset="0"/>
              </a:rPr>
              <a:t>Інтерактивні технології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0189" name="Oval 13"/>
          <p:cNvSpPr>
            <a:spLocks noChangeAspect="1" noChangeArrowheads="1"/>
          </p:cNvSpPr>
          <p:nvPr/>
        </p:nvSpPr>
        <p:spPr bwMode="auto">
          <a:xfrm>
            <a:off x="3929063" y="1928813"/>
            <a:ext cx="2774950" cy="1500187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400" b="1">
                <a:solidFill>
                  <a:srgbClr val="002060"/>
                </a:solidFill>
                <a:latin typeface="Times New Roman" pitchFamily="18" charset="0"/>
              </a:rPr>
              <a:t>Технологія критичного мислення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0191" name="Oval 15"/>
          <p:cNvSpPr>
            <a:spLocks noChangeAspect="1" noChangeArrowheads="1"/>
          </p:cNvSpPr>
          <p:nvPr/>
        </p:nvSpPr>
        <p:spPr bwMode="auto">
          <a:xfrm>
            <a:off x="5575300" y="3214688"/>
            <a:ext cx="2819400" cy="13922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000" b="1">
                <a:solidFill>
                  <a:srgbClr val="C00000"/>
                </a:solidFill>
                <a:latin typeface="Times New Roman" pitchFamily="18" charset="0"/>
              </a:rPr>
              <a:t>Технологія «Створення ситуації успіху»</a:t>
            </a:r>
            <a:endParaRPr lang="ru-RU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0186" name="Oval 10"/>
          <p:cNvSpPr>
            <a:spLocks noChangeAspect="1" noChangeArrowheads="1"/>
          </p:cNvSpPr>
          <p:nvPr/>
        </p:nvSpPr>
        <p:spPr bwMode="auto">
          <a:xfrm>
            <a:off x="3214688" y="4643438"/>
            <a:ext cx="2930525" cy="17287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400" b="1">
                <a:solidFill>
                  <a:srgbClr val="C00000"/>
                </a:solidFill>
                <a:latin typeface="Times New Roman" pitchFamily="18" charset="0"/>
              </a:rPr>
              <a:t>Проектна технологія</a:t>
            </a:r>
            <a:endParaRPr lang="ru-RU" sz="24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5" name="Oval 8"/>
          <p:cNvSpPr>
            <a:spLocks noChangeAspect="1" noChangeArrowheads="1"/>
          </p:cNvSpPr>
          <p:nvPr/>
        </p:nvSpPr>
        <p:spPr bwMode="auto">
          <a:xfrm>
            <a:off x="905499" y="2571744"/>
            <a:ext cx="3169609" cy="1785950"/>
          </a:xfrm>
          <a:prstGeom prst="ellipse">
            <a:avLst/>
          </a:prstGeom>
          <a:gradFill flip="none" rotWithShape="1">
            <a:gsLst>
              <a:gs pos="0">
                <a:srgbClr val="F0EB29"/>
              </a:gs>
              <a:gs pos="100000">
                <a:srgbClr val="FF0066"/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Дослідницька технологія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Oval 8"/>
          <p:cNvSpPr>
            <a:spLocks noChangeAspect="1" noChangeArrowheads="1"/>
          </p:cNvSpPr>
          <p:nvPr/>
        </p:nvSpPr>
        <p:spPr bwMode="auto">
          <a:xfrm>
            <a:off x="5715000" y="4849813"/>
            <a:ext cx="2857500" cy="1611312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400" b="1">
                <a:solidFill>
                  <a:srgbClr val="002060"/>
                </a:solidFill>
                <a:latin typeface="Times New Roman" pitchFamily="18" charset="0"/>
              </a:rPr>
              <a:t>Розвивальна технологія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Oval 13"/>
          <p:cNvSpPr>
            <a:spLocks noChangeAspect="1" noChangeArrowheads="1"/>
          </p:cNvSpPr>
          <p:nvPr/>
        </p:nvSpPr>
        <p:spPr bwMode="auto">
          <a:xfrm>
            <a:off x="3429000" y="3357563"/>
            <a:ext cx="2774950" cy="1500187"/>
          </a:xfrm>
          <a:prstGeom prst="ellipse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2400" b="1">
                <a:solidFill>
                  <a:srgbClr val="002060"/>
                </a:solidFill>
                <a:latin typeface="Times New Roman" pitchFamily="18" charset="0"/>
              </a:rPr>
              <a:t>Пізнавальна технологія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8" grpId="1" animBg="1"/>
      <p:bldP spid="50179" grpId="0" animBg="1" autoUpdateAnimBg="0"/>
      <p:bldP spid="50184" grpId="0" animBg="1"/>
      <p:bldP spid="50189" grpId="0" animBg="1"/>
      <p:bldP spid="50191" grpId="0" animBg="1"/>
      <p:bldP spid="5018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2357438" y="2000250"/>
            <a:ext cx="4459287" cy="2714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just" defTabSz="914400"/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  <a:p>
            <a:pPr defTabSz="914400"/>
            <a:r>
              <a:rPr lang="uk-UA" sz="3600" b="1">
                <a:solidFill>
                  <a:srgbClr val="003300"/>
                </a:solidFill>
                <a:latin typeface="Times New Roman" pitchFamily="18" charset="0"/>
              </a:rPr>
              <a:t>Інтерактивні</a:t>
            </a:r>
            <a:r>
              <a:rPr lang="uk-UA" sz="360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  <a:p>
            <a:pPr defTabSz="914400"/>
            <a:r>
              <a:rPr lang="uk-UA" sz="3600" b="1">
                <a:solidFill>
                  <a:srgbClr val="003300"/>
                </a:solidFill>
                <a:latin typeface="Times New Roman" pitchFamily="18" charset="0"/>
              </a:rPr>
              <a:t>технології</a:t>
            </a:r>
            <a:endParaRPr lang="ru-RU" sz="36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0" y="1268413"/>
            <a:ext cx="2592388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Дискусія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0" y="2887663"/>
            <a:ext cx="2592388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“Інтерв'ю”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2" name="Oval 1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79613" y="296863"/>
            <a:ext cx="2592387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Використа-</a:t>
            </a:r>
          </a:p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ння ІКТ</a:t>
            </a:r>
            <a:endParaRPr lang="ru-RU" sz="2800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4859338" y="296863"/>
            <a:ext cx="2593975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Мозковий</a:t>
            </a:r>
          </a:p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штурм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429375" y="1430338"/>
            <a:ext cx="2714625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Асоціатив-</a:t>
            </a:r>
          </a:p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ний кущ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635000" y="4400550"/>
            <a:ext cx="2592388" cy="1497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“Мікрофон”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6" name="Oval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27388" y="5049838"/>
            <a:ext cx="2593975" cy="14970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Групова </a:t>
            </a:r>
          </a:p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робота</a:t>
            </a:r>
            <a:endParaRPr lang="ru-RU" sz="2800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5821363" y="4670425"/>
            <a:ext cx="2592387" cy="1497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Понятійна</a:t>
            </a:r>
          </a:p>
          <a:p>
            <a:pPr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таблиця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6338" name="Oval 18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551613" y="3105150"/>
            <a:ext cx="2592387" cy="149701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Дидактичні</a:t>
            </a:r>
          </a:p>
          <a:p>
            <a:pPr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      ігри</a:t>
            </a:r>
            <a:endParaRPr lang="ru-RU" sz="2800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 animBg="1"/>
      <p:bldP spid="56326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813" y="214313"/>
            <a:ext cx="5643562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Дослідницькі лабораторії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542928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№1 “ Дослідники – детективи 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714752"/>
            <a:ext cx="521497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№3 “ Дослідники – екологи 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521497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№2 “ Науковці – морфологи 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636"/>
            <a:ext cx="5214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№4 “ Науковці – експерти ”</a:t>
            </a:r>
          </a:p>
        </p:txBody>
      </p:sp>
      <p:sp>
        <p:nvSpPr>
          <p:cNvPr id="29710" name="Прямоугольник 6"/>
          <p:cNvSpPr>
            <a:spLocks noChangeArrowheads="1"/>
          </p:cNvSpPr>
          <p:nvPr/>
        </p:nvSpPr>
        <p:spPr bwMode="auto">
          <a:xfrm>
            <a:off x="571500" y="1785938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різноманітність молюсків,</a:t>
            </a:r>
          </a:p>
          <a:p>
            <a:pPr defTabSz="914400"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 дізнатися про пристосування до своїх середовищ існування.</a:t>
            </a:r>
          </a:p>
        </p:txBody>
      </p:sp>
      <p:sp>
        <p:nvSpPr>
          <p:cNvPr id="29711" name="Прямоугольник 7"/>
          <p:cNvSpPr>
            <a:spLocks noChangeArrowheads="1"/>
          </p:cNvSpPr>
          <p:nvPr/>
        </p:nvSpPr>
        <p:spPr bwMode="auto">
          <a:xfrm>
            <a:off x="428625" y="3143250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особливості будови молюсків.</a:t>
            </a:r>
          </a:p>
        </p:txBody>
      </p:sp>
      <p:sp>
        <p:nvSpPr>
          <p:cNvPr id="29712" name="Прямоугольник 8"/>
          <p:cNvSpPr>
            <a:spLocks noChangeArrowheads="1"/>
          </p:cNvSpPr>
          <p:nvPr/>
        </p:nvSpPr>
        <p:spPr bwMode="auto">
          <a:xfrm>
            <a:off x="357188" y="4214813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 яке значення в природі і житті людини мають молюски.</a:t>
            </a:r>
          </a:p>
        </p:txBody>
      </p:sp>
      <p:sp>
        <p:nvSpPr>
          <p:cNvPr id="29713" name="Прямоугольник 9"/>
          <p:cNvSpPr>
            <a:spLocks noChangeArrowheads="1"/>
          </p:cNvSpPr>
          <p:nvPr/>
        </p:nvSpPr>
        <p:spPr bwMode="auto">
          <a:xfrm>
            <a:off x="357188" y="5572125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Знайти докази існування молюсків у минулому і сьогоденні..</a:t>
            </a:r>
          </a:p>
        </p:txBody>
      </p:sp>
      <p:pic>
        <p:nvPicPr>
          <p:cNvPr id="29714" name="Picture 2" descr="C:\Users\Танюшка\Desktop\МВМ\урок\n_2007_22_pic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714750"/>
            <a:ext cx="14287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3" descr="AG0059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143000"/>
            <a:ext cx="146843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3" descr="BD0722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5222875"/>
            <a:ext cx="12144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4" descr="AG000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2571750"/>
            <a:ext cx="12144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фото урок\DSCN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0" y="3992401"/>
            <a:ext cx="3929983" cy="27005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44" y="-257305"/>
            <a:ext cx="8229600" cy="1210938"/>
          </a:xfrm>
        </p:spPr>
        <p:txBody>
          <a:bodyPr/>
          <a:lstStyle/>
          <a:p>
            <a:pPr algn="ctr">
              <a:defRPr/>
            </a:pPr>
            <a:r>
              <a:rPr lang="uk-UA" dirty="0" smtClean="0"/>
              <a:t>Робота з творчими групами</a:t>
            </a:r>
            <a:endParaRPr lang="ru-RU" dirty="0"/>
          </a:p>
        </p:txBody>
      </p:sp>
      <p:sp>
        <p:nvSpPr>
          <p:cNvPr id="3072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00750"/>
            <a:ext cx="677863" cy="7175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pic>
        <p:nvPicPr>
          <p:cNvPr id="3074" name="Picture 2" descr="F:\фото урок\PC16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943954"/>
            <a:ext cx="3857973" cy="2893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  <p:pic>
        <p:nvPicPr>
          <p:cNvPr id="3075" name="Picture 3" descr="F:\фото урок\PC160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9244" y="4007815"/>
            <a:ext cx="4008739" cy="2710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  <p:pic>
        <p:nvPicPr>
          <p:cNvPr id="3076" name="Picture 4" descr="F:\фото урок\DSCN0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9244" y="908720"/>
            <a:ext cx="4008739" cy="2898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spect="1" noChangeArrowheads="1"/>
          </p:cNvSpPr>
          <p:nvPr/>
        </p:nvSpPr>
        <p:spPr bwMode="auto">
          <a:xfrm>
            <a:off x="2493963" y="2308225"/>
            <a:ext cx="4559300" cy="2430463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3200" b="1">
                <a:solidFill>
                  <a:srgbClr val="0E0D02"/>
                </a:solidFill>
                <a:latin typeface="Times New Roman" pitchFamily="18" charset="0"/>
              </a:rPr>
              <a:t> Технологія критичного мислення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5643563" y="857250"/>
            <a:ext cx="3328987" cy="17827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Ґ</a:t>
            </a:r>
            <a:r>
              <a:rPr lang="uk-UA" sz="28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ронування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305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15013" y="4714875"/>
            <a:ext cx="3328987" cy="17827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Порушена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послідовність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643188" y="5075238"/>
            <a:ext cx="3328987" cy="17827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Дискусійна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шкала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0" y="3808413"/>
            <a:ext cx="3328988" cy="1781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800000"/>
                </a:solidFill>
                <a:latin typeface="+mn-lt"/>
              </a:rPr>
              <a:t>Незакінчене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800000"/>
                </a:solidFill>
                <a:latin typeface="+mn-lt"/>
              </a:rPr>
              <a:t>речення</a:t>
            </a:r>
            <a:endParaRPr lang="ru-RU" sz="2800" b="1" dirty="0">
              <a:solidFill>
                <a:srgbClr val="800000"/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308" name="Oval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0313" y="285750"/>
            <a:ext cx="3328987" cy="17827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Діаграма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Вена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309" name="Oval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1627188"/>
            <a:ext cx="3328988" cy="17827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srgbClr val="800000"/>
                </a:solidFill>
                <a:latin typeface="+mn-lt"/>
              </a:rPr>
              <a:t>Біологічні</a:t>
            </a:r>
            <a:endParaRPr lang="ru-RU" sz="2800" b="1" u="sng" dirty="0">
              <a:solidFill>
                <a:srgbClr val="800000"/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800000"/>
                </a:solidFill>
                <a:latin typeface="+mn-lt"/>
              </a:rPr>
              <a:t>загадки</a:t>
            </a:r>
            <a:endParaRPr lang="ru-RU" sz="2800" b="1" u="sng" dirty="0">
              <a:solidFill>
                <a:srgbClr val="800000"/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500813" y="2928938"/>
            <a:ext cx="3043237" cy="16398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Проблемне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питання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8" grpId="1" animBg="1"/>
      <p:bldP spid="55299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143000"/>
            <a:ext cx="3929062" cy="3540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М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яка Оришка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</a:rPr>
              <a:t>Наставля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 ріжки.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По дну ходила,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Ногу втомила,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В спіраль згорнулась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І в дім одягнулась.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928938" y="214313"/>
            <a:ext cx="2239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Розминка 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857375"/>
            <a:ext cx="4643438" cy="15700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Що це в морі за дива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Що лиш ноги й голова?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143000"/>
            <a:ext cx="4643438" cy="3540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Беззуба Парася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В мантію одяглася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По дну повзе,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Свій дім везе.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В домі дві стінки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І двері щілинки.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143000"/>
            <a:ext cx="4643438" cy="3540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Слизький Мартин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Поліз під тин,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За ним доріжка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Мокра та слизька.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Прийде ропуха –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Враз стане сухо.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28875" y="5072063"/>
            <a:ext cx="4545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Черевоногий  молюск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43250" y="5143500"/>
            <a:ext cx="2266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Восьминіг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143375" y="5072063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Беззубка 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00563" y="5357813"/>
            <a:ext cx="2976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Font typeface="Wingdings" pitchFamily="2" charset="2"/>
              <a:buNone/>
            </a:pPr>
            <a:r>
              <a:rPr lang="uk-UA" sz="3600" b="1" i="1">
                <a:solidFill>
                  <a:srgbClr val="FFFF00"/>
                </a:solidFill>
                <a:latin typeface="Times New Roman" pitchFamily="18" charset="0"/>
              </a:rPr>
              <a:t>Голий слизун </a:t>
            </a:r>
            <a:endParaRPr lang="ru-RU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857250"/>
            <a:ext cx="5786437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928688"/>
            <a:ext cx="43576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перловиц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857250"/>
            <a:ext cx="578643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слиз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928688"/>
            <a:ext cx="56149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4" descr="C:\Users\Танюшка\Desktop\МВМ\урок\n_2007_22_pic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214813"/>
            <a:ext cx="2032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назад 15">
            <a:hlinkClick r:id="rId7" action="ppaction://hlinksldjump" highlightClick="1"/>
          </p:cNvPr>
          <p:cNvSpPr/>
          <p:nvPr/>
        </p:nvSpPr>
        <p:spPr>
          <a:xfrm>
            <a:off x="7812088" y="5705475"/>
            <a:ext cx="1042987" cy="9112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2" descr="b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950" y="4076700"/>
            <a:ext cx="32321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86"/>
          <p:cNvSpPr>
            <a:spLocks noChangeArrowheads="1" noChangeShapeType="1" noTextEdit="1"/>
          </p:cNvSpPr>
          <p:nvPr/>
        </p:nvSpPr>
        <p:spPr bwMode="auto">
          <a:xfrm>
            <a:off x="3571875" y="4857750"/>
            <a:ext cx="42100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Спробуй   прочитати!</a:t>
            </a:r>
          </a:p>
        </p:txBody>
      </p:sp>
      <p:graphicFrame>
        <p:nvGraphicFramePr>
          <p:cNvPr id="6" name="Group 73"/>
          <p:cNvGraphicFramePr>
            <a:graphicFrameLocks/>
          </p:cNvGraphicFramePr>
          <p:nvPr/>
        </p:nvGraphicFramePr>
        <p:xfrm>
          <a:off x="1143000" y="571500"/>
          <a:ext cx="7161213" cy="3449638"/>
        </p:xfrm>
        <a:graphic>
          <a:graphicData uri="http://schemas.openxmlformats.org/drawingml/2006/table">
            <a:tbl>
              <a:tblPr/>
              <a:tblGrid>
                <a:gridCol w="715817"/>
                <a:gridCol w="717337"/>
                <a:gridCol w="715818"/>
                <a:gridCol w="715817"/>
                <a:gridCol w="715818"/>
                <a:gridCol w="717337"/>
                <a:gridCol w="715817"/>
                <a:gridCol w="715818"/>
                <a:gridCol w="715817"/>
                <a:gridCol w="715817"/>
              </a:tblGrid>
              <a:tr h="920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Щ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Є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74"/>
          <p:cNvSpPr>
            <a:spLocks noChangeShapeType="1"/>
          </p:cNvSpPr>
          <p:nvPr/>
        </p:nvSpPr>
        <p:spPr bwMode="auto">
          <a:xfrm>
            <a:off x="611188" y="1412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18" name="Line 75"/>
          <p:cNvSpPr>
            <a:spLocks noChangeShapeType="1"/>
          </p:cNvSpPr>
          <p:nvPr/>
        </p:nvSpPr>
        <p:spPr bwMode="auto">
          <a:xfrm flipV="1">
            <a:off x="611188" y="1412875"/>
            <a:ext cx="7921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Line 76"/>
          <p:cNvSpPr>
            <a:spLocks noChangeShapeType="1"/>
          </p:cNvSpPr>
          <p:nvPr/>
        </p:nvSpPr>
        <p:spPr bwMode="auto">
          <a:xfrm>
            <a:off x="1403350" y="141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Line 77"/>
          <p:cNvSpPr>
            <a:spLocks noChangeShapeType="1"/>
          </p:cNvSpPr>
          <p:nvPr/>
        </p:nvSpPr>
        <p:spPr bwMode="auto">
          <a:xfrm flipV="1">
            <a:off x="1403350" y="1412875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78"/>
          <p:cNvSpPr>
            <a:spLocks noChangeShapeType="1"/>
          </p:cNvSpPr>
          <p:nvPr/>
        </p:nvSpPr>
        <p:spPr bwMode="auto">
          <a:xfrm>
            <a:off x="2124075" y="141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79"/>
          <p:cNvSpPr>
            <a:spLocks noChangeShapeType="1"/>
          </p:cNvSpPr>
          <p:nvPr/>
        </p:nvSpPr>
        <p:spPr bwMode="auto">
          <a:xfrm flipV="1">
            <a:off x="2124075" y="1412875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80"/>
          <p:cNvSpPr>
            <a:spLocks noChangeShapeType="1"/>
          </p:cNvSpPr>
          <p:nvPr/>
        </p:nvSpPr>
        <p:spPr bwMode="auto">
          <a:xfrm>
            <a:off x="2843213" y="14843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1"/>
          <p:cNvSpPr>
            <a:spLocks noChangeShapeType="1"/>
          </p:cNvSpPr>
          <p:nvPr/>
        </p:nvSpPr>
        <p:spPr bwMode="auto">
          <a:xfrm flipV="1">
            <a:off x="2843213" y="1412875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82"/>
          <p:cNvSpPr>
            <a:spLocks noChangeShapeType="1"/>
          </p:cNvSpPr>
          <p:nvPr/>
        </p:nvSpPr>
        <p:spPr bwMode="auto">
          <a:xfrm>
            <a:off x="36353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83"/>
          <p:cNvSpPr>
            <a:spLocks noChangeShapeType="1"/>
          </p:cNvSpPr>
          <p:nvPr/>
        </p:nvSpPr>
        <p:spPr bwMode="auto">
          <a:xfrm flipV="1">
            <a:off x="3635375" y="1412875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84"/>
          <p:cNvSpPr>
            <a:spLocks noChangeShapeType="1"/>
          </p:cNvSpPr>
          <p:nvPr/>
        </p:nvSpPr>
        <p:spPr bwMode="auto">
          <a:xfrm>
            <a:off x="4356100" y="14843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85"/>
          <p:cNvSpPr>
            <a:spLocks noChangeShapeType="1"/>
          </p:cNvSpPr>
          <p:nvPr/>
        </p:nvSpPr>
        <p:spPr bwMode="auto">
          <a:xfrm flipV="1">
            <a:off x="4356100" y="1412875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86"/>
          <p:cNvSpPr>
            <a:spLocks noChangeShapeType="1"/>
          </p:cNvSpPr>
          <p:nvPr/>
        </p:nvSpPr>
        <p:spPr bwMode="auto">
          <a:xfrm>
            <a:off x="5148263" y="1412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87"/>
          <p:cNvSpPr>
            <a:spLocks noChangeShapeType="1"/>
          </p:cNvSpPr>
          <p:nvPr/>
        </p:nvSpPr>
        <p:spPr bwMode="auto">
          <a:xfrm flipV="1">
            <a:off x="5148263" y="1412875"/>
            <a:ext cx="7191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88"/>
          <p:cNvSpPr>
            <a:spLocks noChangeShapeType="1"/>
          </p:cNvSpPr>
          <p:nvPr/>
        </p:nvSpPr>
        <p:spPr bwMode="auto">
          <a:xfrm>
            <a:off x="5867400" y="141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89"/>
          <p:cNvSpPr>
            <a:spLocks noChangeShapeType="1"/>
          </p:cNvSpPr>
          <p:nvPr/>
        </p:nvSpPr>
        <p:spPr bwMode="auto">
          <a:xfrm flipV="1">
            <a:off x="5940425" y="1412875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91"/>
          <p:cNvSpPr>
            <a:spLocks noChangeShapeType="1"/>
          </p:cNvSpPr>
          <p:nvPr/>
        </p:nvSpPr>
        <p:spPr bwMode="auto">
          <a:xfrm>
            <a:off x="6588125" y="141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WordArt 97"/>
          <p:cNvSpPr>
            <a:spLocks noChangeArrowheads="1" noChangeShapeType="1" noTextEdit="1"/>
          </p:cNvSpPr>
          <p:nvPr/>
        </p:nvSpPr>
        <p:spPr bwMode="auto">
          <a:xfrm>
            <a:off x="4067175" y="4437063"/>
            <a:ext cx="39243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Правильна відповідь</a:t>
            </a:r>
          </a:p>
        </p:txBody>
      </p:sp>
      <p:pic>
        <p:nvPicPr>
          <p:cNvPr id="34835" name="Рисунок 24" descr="кеггк6г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143375"/>
            <a:ext cx="2476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Group 73"/>
          <p:cNvGraphicFramePr>
            <a:graphicFrameLocks/>
          </p:cNvGraphicFramePr>
          <p:nvPr/>
        </p:nvGraphicFramePr>
        <p:xfrm>
          <a:off x="428625" y="285750"/>
          <a:ext cx="7161213" cy="3449638"/>
        </p:xfrm>
        <a:graphic>
          <a:graphicData uri="http://schemas.openxmlformats.org/drawingml/2006/table">
            <a:tbl>
              <a:tblPr/>
              <a:tblGrid>
                <a:gridCol w="715817"/>
                <a:gridCol w="717337"/>
                <a:gridCol w="715818"/>
                <a:gridCol w="715817"/>
                <a:gridCol w="715818"/>
                <a:gridCol w="717337"/>
                <a:gridCol w="715817"/>
                <a:gridCol w="715818"/>
                <a:gridCol w="715817"/>
                <a:gridCol w="715817"/>
              </a:tblGrid>
              <a:tr h="920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Щ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Є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3" name="Line 89"/>
          <p:cNvSpPr>
            <a:spLocks noChangeShapeType="1"/>
          </p:cNvSpPr>
          <p:nvPr/>
        </p:nvSpPr>
        <p:spPr bwMode="auto">
          <a:xfrm flipV="1">
            <a:off x="6643688" y="1357313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7885113" y="5445125"/>
            <a:ext cx="1041400" cy="936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Oval 5"/>
          <p:cNvSpPr>
            <a:spLocks noChangeAspect="1" noChangeArrowheads="1"/>
          </p:cNvSpPr>
          <p:nvPr/>
        </p:nvSpPr>
        <p:spPr bwMode="auto">
          <a:xfrm>
            <a:off x="2554288" y="2293938"/>
            <a:ext cx="4559300" cy="2430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defTabSz="914400"/>
            <a:r>
              <a:rPr lang="uk-UA" sz="3200" b="1">
                <a:solidFill>
                  <a:srgbClr val="002060"/>
                </a:solidFill>
                <a:latin typeface="Times New Roman" pitchFamily="18" charset="0"/>
              </a:rPr>
              <a:t>Технологія «Створення ситуації успіху»</a:t>
            </a:r>
            <a:endParaRPr lang="ru-RU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815013" y="1052513"/>
            <a:ext cx="3328987" cy="17827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Самоперевірка</a:t>
            </a:r>
          </a:p>
          <a:p>
            <a:pPr algn="ctr" defTabSz="914400"/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37" name="Oval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47963" y="0"/>
            <a:ext cx="3328987" cy="17827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“Шукати” </a:t>
            </a:r>
          </a:p>
          <a:p>
            <a:pPr algn="ctr"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і “досліджувати” </a:t>
            </a:r>
          </a:p>
          <a:p>
            <a:pPr algn="ctr"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( л/р)</a:t>
            </a:r>
            <a:endParaRPr lang="ru-RU" sz="2800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143625" y="3786188"/>
            <a:ext cx="3328988" cy="1781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Взаємо-</a:t>
            </a:r>
          </a:p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перевірка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39" name="Oval 15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143250" y="4786313"/>
            <a:ext cx="3328988" cy="17827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Само-</a:t>
            </a:r>
          </a:p>
          <a:p>
            <a:pPr algn="ctr" defTabSz="914400"/>
            <a:r>
              <a:rPr lang="uk-UA" sz="2800" b="1" u="sng">
                <a:solidFill>
                  <a:srgbClr val="002060"/>
                </a:solidFill>
                <a:latin typeface="Times New Roman" pitchFamily="18" charset="0"/>
              </a:rPr>
              <a:t>оцінювання</a:t>
            </a:r>
            <a:endParaRPr lang="ru-RU" sz="2800" b="1" u="sng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0" y="3970338"/>
            <a:ext cx="3328988" cy="1781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Взаємо-</a:t>
            </a:r>
          </a:p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оцінювання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0" y="1322388"/>
            <a:ext cx="3328988" cy="17827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Картки</a:t>
            </a:r>
          </a:p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“Емоційний</a:t>
            </a:r>
          </a:p>
          <a:p>
            <a:pPr algn="ctr" defTabSz="914400"/>
            <a:r>
              <a:rPr lang="uk-UA" sz="2800" b="1">
                <a:solidFill>
                  <a:srgbClr val="002060"/>
                </a:solidFill>
                <a:latin typeface="Times New Roman" pitchFamily="18" charset="0"/>
              </a:rPr>
              <a:t> настрій”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  <p:bldP spid="52230" grpId="0" animBg="1"/>
      <p:bldP spid="52237" grpId="0" animBg="1"/>
      <p:bldP spid="52238" grpId="0" animBg="1"/>
      <p:bldP spid="52239" grpId="0" animBg="1"/>
      <p:bldP spid="52240" grpId="0" animBg="1"/>
      <p:bldP spid="522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Администратор\Рабочий стол\3714863_217d31d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36513"/>
            <a:ext cx="9144001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" y="109538"/>
            <a:ext cx="90360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Моя школа – моя друга домівка</a:t>
            </a:r>
            <a:endParaRPr lang="uk-UA" sz="44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0" name="Picture 2" descr="F:\ФОТКИ\ВІТАЛІК\Отсканировано 25.11.2011 12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2628" y="1032587"/>
            <a:ext cx="8483302" cy="5667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75" y="214313"/>
            <a:ext cx="90011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Хід роботи </a:t>
            </a:r>
            <a:endParaRPr lang="ru-RU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1. </a:t>
            </a:r>
          </a:p>
          <a:p>
            <a:pPr defTabSz="914400"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Ознайомитися з будовою черепашки черевоногого молюска. </a:t>
            </a:r>
          </a:p>
          <a:p>
            <a:pPr defTabSz="914400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Розгляньте черепашку черевоногого молюска. Визначте забарвлення та форму черепашки. Зверніть увагу на те, як закручена черепашка та скільки вона має оборотів у завитку. Виміряйте розміри черепашки.</a:t>
            </a: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Знайдіть і розгляньте вершину черепашки та отвір, що веде в її порожнину - устя, через яке під час руху молюска висуваються назовні голова і нога. </a:t>
            </a:r>
          </a:p>
          <a:p>
            <a:pPr defTabSz="914400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Запишіть результати дослідження черепашки черевоногого молюска.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Назва молюска: _______________________________________________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Форма черепашки: ____________________________________________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Кількість оборотів у завитку: ___________________________________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Розміри черепашки: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Забарвлення черепашки: _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10" descr="C:\Users\Гость\Desktop\Новая папка (2)\uli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322763"/>
            <a:ext cx="171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313" y="571500"/>
            <a:ext cx="892968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2.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Ознайомитися із зовнішньою будовою черевоногого молюска. </a:t>
            </a:r>
          </a:p>
          <a:p>
            <a:pPr defTabSz="91440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Знайдіть і розгляньте відділи тіла: голову; тулуб, який розміщений усередині черепашки; ногу. </a:t>
            </a:r>
          </a:p>
          <a:p>
            <a:pPr defTabSz="914400"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За допомогою лупи розгляньте голову черевоногого молюска, знайдіть щупальця та очі. Зверніть увагу на розташування очей. </a:t>
            </a:r>
          </a:p>
          <a:p>
            <a:pPr defTabSz="914400"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молюсків, які повзають по склу акваріума, знайдіть рот (він розміщений між головою та переднім кінцем ноги). Зверніть увагу на плоску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дошву ноги.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10" descr="C:\Users\Гость\Desktop\Новая папка (2)\uli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72063"/>
            <a:ext cx="171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88" y="839788"/>
            <a:ext cx="79295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3. </a:t>
            </a:r>
          </a:p>
          <a:p>
            <a:pPr defTabSz="91440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</a:t>
            </a:r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йоми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тися зі способо</a:t>
            </a:r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руху черевоногого молюска. </a:t>
            </a:r>
          </a:p>
          <a:p>
            <a:pPr defTabSz="91440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Поспостерігайте за рухами молюсків в акваріумі. </a:t>
            </a:r>
          </a:p>
          <a:p>
            <a:pPr defTabSz="914400"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Зверніть увагу на те, який відділ тіла є органом руху.</a:t>
            </a: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Запишіть результати спостережень за рухами черевоногого молюска.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Черевоногі молюски рухаються таким способом: _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Органом руху у молюсків є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_________________________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10" descr="C:\Users\Гость\Desktop\Новая папка (2)\uli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786313"/>
            <a:ext cx="19288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8091488" y="6078538"/>
            <a:ext cx="898525" cy="520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6"/>
          <p:cNvSpPr>
            <a:spLocks noChangeAspect="1" noChangeArrowheads="1"/>
          </p:cNvSpPr>
          <p:nvPr/>
        </p:nvSpPr>
        <p:spPr bwMode="auto">
          <a:xfrm>
            <a:off x="-12700" y="3071813"/>
            <a:ext cx="5934075" cy="3500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Проектна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технологія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063" name="Oval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786063" y="296863"/>
            <a:ext cx="6357937" cy="37036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/>
            <a:r>
              <a:rPr lang="uk-UA" sz="3200" b="1" u="sng">
                <a:solidFill>
                  <a:srgbClr val="C00000"/>
                </a:solidFill>
                <a:latin typeface="Times New Roman" pitchFamily="18" charset="0"/>
              </a:rPr>
              <a:t>Проект </a:t>
            </a:r>
          </a:p>
          <a:p>
            <a:pPr algn="ctr" defTabSz="914400"/>
            <a:r>
              <a:rPr lang="uk-UA" sz="3200" b="1">
                <a:solidFill>
                  <a:srgbClr val="002060"/>
                </a:solidFill>
                <a:latin typeface="Times New Roman" pitchFamily="18" charset="0"/>
              </a:rPr>
              <a:t>«Горобець польовий – </a:t>
            </a:r>
            <a:endParaRPr lang="en-US" sz="3200" b="1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914400"/>
            <a:r>
              <a:rPr lang="uk-UA" sz="3200" b="1">
                <a:solidFill>
                  <a:srgbClr val="002060"/>
                </a:solidFill>
                <a:latin typeface="Times New Roman" pitchFamily="18" charset="0"/>
              </a:rPr>
              <a:t>птах 2010 року» </a:t>
            </a:r>
            <a:endParaRPr lang="ru-RU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9939" name="Picture 4" descr="D:\ГТВ\картинки блискітки\new_year_00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714750"/>
            <a:ext cx="269081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D:\ГТВ\картинки блискітки\new_year_0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18573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A8B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A8B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2" grpId="1" animBg="1"/>
      <p:bldP spid="450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spect="1" noChangeArrowheads="1"/>
          </p:cNvSpPr>
          <p:nvPr/>
        </p:nvSpPr>
        <p:spPr bwMode="auto">
          <a:xfrm>
            <a:off x="2214546" y="928670"/>
            <a:ext cx="4572032" cy="2576161"/>
          </a:xfrm>
          <a:prstGeom prst="ellipse">
            <a:avLst/>
          </a:prstGeom>
          <a:gradFill flip="none" rotWithShape="1">
            <a:gsLst>
              <a:gs pos="0">
                <a:srgbClr val="F0EB29"/>
              </a:gs>
              <a:gs pos="100000">
                <a:srgbClr val="FF0066"/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2060"/>
                </a:solidFill>
                <a:latin typeface="+mn-lt"/>
              </a:rPr>
              <a:t>Дослідницька технологія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val 8">
            <a:hlinkClick r:id="rId2" action="ppaction://hlinkfile"/>
          </p:cNvPr>
          <p:cNvSpPr>
            <a:spLocks noChangeAspect="1" noChangeArrowheads="1"/>
          </p:cNvSpPr>
          <p:nvPr/>
        </p:nvSpPr>
        <p:spPr bwMode="auto">
          <a:xfrm>
            <a:off x="714348" y="3571876"/>
            <a:ext cx="3169609" cy="1785950"/>
          </a:xfrm>
          <a:prstGeom prst="ellipse">
            <a:avLst/>
          </a:prstGeom>
          <a:gradFill flip="none" rotWithShape="1">
            <a:gsLst>
              <a:gs pos="0">
                <a:srgbClr val="F0EB29"/>
              </a:gs>
              <a:gs pos="100000">
                <a:srgbClr val="FF0066"/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rgbClr val="002060"/>
                </a:solidFill>
                <a:latin typeface="+mn-lt"/>
              </a:rPr>
              <a:t>Позакласна робота</a:t>
            </a:r>
            <a:endParaRPr lang="ru-RU" sz="24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val 8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>
            <a:off x="5302472" y="3571876"/>
            <a:ext cx="3296394" cy="1857388"/>
          </a:xfrm>
          <a:prstGeom prst="ellipse">
            <a:avLst/>
          </a:prstGeom>
          <a:gradFill flip="none" rotWithShape="1">
            <a:gsLst>
              <a:gs pos="0">
                <a:srgbClr val="F0EB29"/>
              </a:gs>
              <a:gs pos="100000">
                <a:srgbClr val="FF0066"/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rgbClr val="002060"/>
                </a:solidFill>
                <a:latin typeface="+mn-lt"/>
              </a:rPr>
              <a:t>Урок</a:t>
            </a:r>
            <a:endParaRPr lang="ru-RU" sz="24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22" name="Picture 2" descr="D:\ГТВ\картинки блискітки\Новая папка\48102839_1251525752_01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929063"/>
            <a:ext cx="13573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ГТВ\картинки блискітки\new_year_00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0"/>
            <a:ext cx="67865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4357718" cy="32035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Результативність </a:t>
            </a:r>
            <a:b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моєї </a:t>
            </a:r>
            <a:b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педагогічної </a:t>
            </a:r>
            <a:b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діяльності</a:t>
            </a:r>
            <a:endParaRPr lang="ru-RU" sz="36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+mn-lt"/>
            </a:endParaRPr>
          </a:p>
        </p:txBody>
      </p:sp>
      <p:pic>
        <p:nvPicPr>
          <p:cNvPr id="62468" name="Picture 4" descr="newy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7188"/>
            <a:ext cx="76898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indent="484188" algn="r"/>
            <a:endParaRPr lang="ru-RU" sz="440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33337" y="628650"/>
          <a:ext cx="92106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275828" y="809625"/>
          <a:ext cx="8592344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2" descr="BD0694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1357313"/>
            <a:ext cx="89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F:\Новая папка (2)\400 Animated 3D Smiles\36_2_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4143375"/>
            <a:ext cx="1095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D0722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428875"/>
            <a:ext cx="1081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47675"/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52387" y="409575"/>
          <a:ext cx="9248775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47675"/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52387" y="409575"/>
          <a:ext cx="9248775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Администратор\Рабочий стол\6768481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фотографії Бенч\DSC_0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5" cy="4896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53975" y="109538"/>
            <a:ext cx="90360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Моя кафедра – мої друзі</a:t>
            </a:r>
            <a:endParaRPr lang="uk-UA" sz="4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/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47675"/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52387" y="409575"/>
          <a:ext cx="9248775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1" y="214296"/>
          <a:ext cx="6786612" cy="64294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8773"/>
                <a:gridCol w="3047079"/>
                <a:gridCol w="1386349"/>
                <a:gridCol w="1604411"/>
              </a:tblGrid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з/п 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cs typeface="Times New Roman" pitchFamily="18" charset="0"/>
                        </a:rPr>
                        <a:t>Предмети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ПЯН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 anchor="ctr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2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Українська література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2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Світова література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Англійська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Німецька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Французька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Російська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Польськака</a:t>
                      </a: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Алгебра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Геометрія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Природознавство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Біологія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Фізика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Хімія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Всесвітня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Правознавство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здоров׳я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Інформатиа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Література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Америкм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Література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Англії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2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Країнознавство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2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Ділова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іноземна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Економіка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  <a:tr h="22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Людина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світ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23" marR="38123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marL="447675">
              <a:buFontTx/>
              <a:buNone/>
            </a:pPr>
            <a:r>
              <a:rPr lang="uk-UA" sz="2800" b="1" smtClean="0">
                <a:solidFill>
                  <a:srgbClr val="FFFF00"/>
                </a:solidFill>
                <a:cs typeface="Times New Roman" pitchFamily="18" charset="0"/>
              </a:rPr>
              <a:t>       “ Творчість – це той шлях, що може допомогти ефективно реалізувати підготовку підростаючого покоління до майбутнього ”</a:t>
            </a:r>
          </a:p>
          <a:p>
            <a:pPr marL="447675">
              <a:buFontTx/>
              <a:buNone/>
            </a:pPr>
            <a:endParaRPr lang="uk-UA" b="1" smtClean="0"/>
          </a:p>
          <a:p>
            <a:pPr marL="447675">
              <a:buFontTx/>
              <a:buNone/>
            </a:pPr>
            <a:endParaRPr lang="en-US" b="1" smtClean="0"/>
          </a:p>
          <a:p>
            <a:pPr marL="447675" algn="ctr">
              <a:buFontTx/>
              <a:buNone/>
            </a:pPr>
            <a:endParaRPr lang="uk-UA" b="1" smtClean="0">
              <a:solidFill>
                <a:srgbClr val="FF0066"/>
              </a:solidFill>
            </a:endParaRPr>
          </a:p>
          <a:p>
            <a:pPr marL="447675" algn="ctr">
              <a:buFontTx/>
              <a:buNone/>
            </a:pPr>
            <a:r>
              <a:rPr lang="uk-UA" sz="3200" b="1" smtClean="0">
                <a:solidFill>
                  <a:srgbClr val="002060"/>
                </a:solidFill>
                <a:cs typeface="Times New Roman" pitchFamily="18" charset="0"/>
              </a:rPr>
              <a:t>Визначає здатність до творчого самовираження</a:t>
            </a:r>
          </a:p>
        </p:txBody>
      </p:sp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>
            <a:off x="642938" y="1928813"/>
            <a:ext cx="822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Тест творчого мислення Вільямса </a:t>
            </a:r>
          </a:p>
        </p:txBody>
      </p:sp>
      <p:pic>
        <p:nvPicPr>
          <p:cNvPr id="4" name="Picture 10" descr="E:\Новая папка\637926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376237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 anchorCtr="1"/>
          <a:lstStyle/>
          <a:p>
            <a:pPr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допомогою анкетування за тестом Вільямса було виявлено:</a:t>
            </a:r>
          </a:p>
        </p:txBody>
      </p:sp>
      <p:graphicFrame>
        <p:nvGraphicFramePr>
          <p:cNvPr id="4813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14313" y="1357313"/>
          <a:ext cx="9144000" cy="5129212"/>
        </p:xfrm>
        <a:graphic>
          <a:graphicData uri="http://schemas.openxmlformats.org/presentationml/2006/ole">
            <p:oleObj spid="_x0000_s48130" r:id="rId3" imgW="9144793" imgH="51271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3124200"/>
            <a:ext cx="8229600" cy="2286000"/>
          </a:xfrm>
        </p:spPr>
        <p:txBody>
          <a:bodyPr/>
          <a:lstStyle/>
          <a:p>
            <a:pPr algn="ctr" defTabSz="912813">
              <a:buFont typeface="Wingdings" pitchFamily="2" charset="2"/>
              <a:buNone/>
            </a:pPr>
            <a:r>
              <a:rPr lang="uk-UA" sz="280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uk-UA" sz="2800" b="1" smtClean="0">
                <a:solidFill>
                  <a:srgbClr val="002060"/>
                </a:solidFill>
                <a:cs typeface="Times New Roman" pitchFamily="18" charset="0"/>
              </a:rPr>
              <a:t>Виявляє спрямованості інтересів, що дозволяє більш об'єктивно судити про здібності і про характер обдарованості дитини</a:t>
            </a:r>
            <a:r>
              <a:rPr lang="ru-RU" sz="2800" b="1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280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uk-UA" sz="280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9154" name="WordArt 3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3058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Методика “Палітра інтересів”</a:t>
            </a:r>
          </a:p>
        </p:txBody>
      </p:sp>
      <p:pic>
        <p:nvPicPr>
          <p:cNvPr id="49155" name="Picture 1" descr="H:\Новая папка (2)\418230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714875"/>
            <a:ext cx="43576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" descr="H:\Новая папка (2)\418230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643438"/>
            <a:ext cx="43576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0" y="304800"/>
            <a:ext cx="8797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 діагностики учнів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класів за методикою</a:t>
            </a:r>
            <a:b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Палітра інтересів ”</a:t>
            </a:r>
          </a:p>
        </p:txBody>
      </p:sp>
      <p:graphicFrame>
        <p:nvGraphicFramePr>
          <p:cNvPr id="50178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857250"/>
          <a:ext cx="9144000" cy="4981575"/>
        </p:xfrm>
        <a:graphic>
          <a:graphicData uri="http://schemas.openxmlformats.org/presentationml/2006/ole">
            <p:oleObj spid="_x0000_s50178" r:id="rId3" imgW="9144793" imgH="4980864" progId="Excel.Chart.8">
              <p:embed/>
            </p:oleObj>
          </a:graphicData>
        </a:graphic>
      </p:graphicFrame>
      <p:pic>
        <p:nvPicPr>
          <p:cNvPr id="50179" name="Picture 3" descr="H:\Новая папка (2)\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71625"/>
            <a:ext cx="11509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rot="-361387">
            <a:off x="80963" y="284163"/>
            <a:ext cx="3417887" cy="249713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Уміння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вислухати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свого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товариша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643188" y="-214313"/>
            <a:ext cx="3417887" cy="2714626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Уміння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вільно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висловлювати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власну думку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0" y="2571750"/>
            <a:ext cx="3417888" cy="22860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Кожен учень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відчуває свою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успішність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 rot="180394">
            <a:off x="3111500" y="2000250"/>
            <a:ext cx="3419475" cy="294005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Створюються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умови для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самовираження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і самореалізації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 rot="186488">
            <a:off x="5670550" y="0"/>
            <a:ext cx="3552825" cy="343535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en-US" sz="2000" b="1">
              <a:solidFill>
                <a:srgbClr val="002060"/>
              </a:solidFill>
              <a:latin typeface="Times New Roman" pitchFamily="18" charset="0"/>
            </a:endParaRP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Розвивається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уміння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працювати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з додатковими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джерелами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інформації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5726113" y="2857500"/>
            <a:ext cx="3417887" cy="3214688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en-US" sz="2000" b="1">
              <a:solidFill>
                <a:srgbClr val="002060"/>
              </a:solidFill>
              <a:latin typeface="Times New Roman" pitchFamily="18" charset="0"/>
            </a:endParaRP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Розвивається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зв'язне мовлення,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збагачується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словниковий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запас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3643313" y="4500563"/>
            <a:ext cx="3417887" cy="235743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Розвивається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критичне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мислення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1143000" y="4429125"/>
            <a:ext cx="3417888" cy="242887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endParaRPr lang="uk-UA" sz="2000" b="1">
              <a:solidFill>
                <a:srgbClr val="002060"/>
              </a:solidFill>
              <a:latin typeface="Times New Roman" pitchFamily="18" charset="0"/>
            </a:endParaRP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Забезпечується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 позитивна </a:t>
            </a:r>
          </a:p>
          <a:p>
            <a:pPr defTabSz="914400"/>
            <a:r>
              <a:rPr lang="uk-UA" sz="2000" b="1">
                <a:solidFill>
                  <a:srgbClr val="002060"/>
                </a:solidFill>
                <a:latin typeface="Times New Roman" pitchFamily="18" charset="0"/>
              </a:rPr>
              <a:t>атмосфера</a:t>
            </a:r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4" grpId="0" animBg="1"/>
      <p:bldP spid="61448" grpId="0" animBg="1"/>
      <p:bldP spid="61450" grpId="0" animBg="1"/>
      <p:bldP spid="61452" grpId="0" animBg="1"/>
      <p:bldP spid="61454" grpId="0" animBg="1"/>
      <p:bldP spid="614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ree">
            <a:hlinkClick r:id="" action="ppaction://hlinkshowjump?jump=nextslide">
              <a:snd r:embed="rId2" name="applause.wav"/>
            </a:hlinkClick>
          </p:cNvPr>
          <p:cNvSpPr>
            <a:spLocks noEditPoints="1" noChangeArrowheads="1"/>
          </p:cNvSpPr>
          <p:nvPr/>
        </p:nvSpPr>
        <p:spPr bwMode="auto">
          <a:xfrm>
            <a:off x="731838" y="566738"/>
            <a:ext cx="8412162" cy="5454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541"/>
                </a:moveTo>
                <a:lnTo>
                  <a:pt x="9257" y="18541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541"/>
                </a:lnTo>
                <a:lnTo>
                  <a:pt x="21600" y="18541"/>
                </a:lnTo>
                <a:lnTo>
                  <a:pt x="12343" y="12361"/>
                </a:lnTo>
                <a:lnTo>
                  <a:pt x="18514" y="12361"/>
                </a:lnTo>
                <a:lnTo>
                  <a:pt x="12343" y="6180"/>
                </a:lnTo>
                <a:lnTo>
                  <a:pt x="15429" y="6180"/>
                </a:lnTo>
                <a:lnTo>
                  <a:pt x="10800" y="0"/>
                </a:lnTo>
                <a:lnTo>
                  <a:pt x="6171" y="6180"/>
                </a:lnTo>
                <a:lnTo>
                  <a:pt x="9257" y="6180"/>
                </a:lnTo>
                <a:lnTo>
                  <a:pt x="3086" y="12361"/>
                </a:lnTo>
                <a:lnTo>
                  <a:pt x="9257" y="12361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52226" name="Oval 3"/>
          <p:cNvSpPr>
            <a:spLocks noChangeAspect="1" noChangeArrowheads="1"/>
          </p:cNvSpPr>
          <p:nvPr/>
        </p:nvSpPr>
        <p:spPr bwMode="auto">
          <a:xfrm>
            <a:off x="4284663" y="3860800"/>
            <a:ext cx="1533525" cy="7810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defTabSz="914400"/>
            <a:endParaRPr lang="ru-RU" sz="1000">
              <a:latin typeface="Times New Roman" pitchFamily="18" charset="0"/>
            </a:endParaRPr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5722938" y="4346575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5532438" y="3482975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3898900" y="3375025"/>
            <a:ext cx="960438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3421063" y="3808413"/>
            <a:ext cx="960437" cy="5238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4764088" y="3213100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2" name="Oval 9"/>
          <p:cNvSpPr>
            <a:spLocks noChangeArrowheads="1"/>
          </p:cNvSpPr>
          <p:nvPr/>
        </p:nvSpPr>
        <p:spPr bwMode="auto">
          <a:xfrm>
            <a:off x="3516313" y="4294188"/>
            <a:ext cx="960437" cy="5238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3" name="Oval 10"/>
          <p:cNvSpPr>
            <a:spLocks noChangeArrowheads="1"/>
          </p:cNvSpPr>
          <p:nvPr/>
        </p:nvSpPr>
        <p:spPr bwMode="auto">
          <a:xfrm>
            <a:off x="4090988" y="4670425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4" name="Oval 11"/>
          <p:cNvSpPr>
            <a:spLocks noChangeArrowheads="1"/>
          </p:cNvSpPr>
          <p:nvPr/>
        </p:nvSpPr>
        <p:spPr bwMode="auto">
          <a:xfrm>
            <a:off x="5916613" y="3914775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5" name="Oval 12"/>
          <p:cNvSpPr>
            <a:spLocks noChangeArrowheads="1"/>
          </p:cNvSpPr>
          <p:nvPr/>
        </p:nvSpPr>
        <p:spPr bwMode="auto">
          <a:xfrm>
            <a:off x="4090988" y="1646238"/>
            <a:ext cx="962025" cy="525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6" name="Oval 13"/>
          <p:cNvSpPr>
            <a:spLocks noChangeArrowheads="1"/>
          </p:cNvSpPr>
          <p:nvPr/>
        </p:nvSpPr>
        <p:spPr bwMode="auto">
          <a:xfrm>
            <a:off x="5053013" y="4670425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7" name="Oval 14"/>
          <p:cNvSpPr>
            <a:spLocks noChangeArrowheads="1"/>
          </p:cNvSpPr>
          <p:nvPr/>
        </p:nvSpPr>
        <p:spPr bwMode="auto">
          <a:xfrm>
            <a:off x="2363788" y="4076700"/>
            <a:ext cx="962025" cy="47148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38" name="Oval 15"/>
          <p:cNvSpPr>
            <a:spLocks noChangeAspect="1" noChangeArrowheads="1"/>
          </p:cNvSpPr>
          <p:nvPr/>
        </p:nvSpPr>
        <p:spPr bwMode="auto">
          <a:xfrm>
            <a:off x="4090988" y="2078038"/>
            <a:ext cx="1535112" cy="78105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3132138" y="0"/>
            <a:ext cx="3582987" cy="2000250"/>
          </a:xfrm>
          <a:prstGeom prst="star5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  <a:latin typeface="+mn-lt"/>
              </a:rPr>
              <a:t>Інноваційні технології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240" name="Oval 17"/>
          <p:cNvSpPr>
            <a:spLocks noChangeArrowheads="1"/>
          </p:cNvSpPr>
          <p:nvPr/>
        </p:nvSpPr>
        <p:spPr bwMode="auto">
          <a:xfrm>
            <a:off x="5053013" y="1646238"/>
            <a:ext cx="960437" cy="525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1" name="Oval 18"/>
          <p:cNvSpPr>
            <a:spLocks noChangeArrowheads="1"/>
          </p:cNvSpPr>
          <p:nvPr/>
        </p:nvSpPr>
        <p:spPr bwMode="auto">
          <a:xfrm>
            <a:off x="3322638" y="1970088"/>
            <a:ext cx="962025" cy="525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2" name="Oval 19"/>
          <p:cNvSpPr>
            <a:spLocks noChangeArrowheads="1"/>
          </p:cNvSpPr>
          <p:nvPr/>
        </p:nvSpPr>
        <p:spPr bwMode="auto">
          <a:xfrm>
            <a:off x="3421063" y="2619375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3" name="Oval 20"/>
          <p:cNvSpPr>
            <a:spLocks noChangeArrowheads="1"/>
          </p:cNvSpPr>
          <p:nvPr/>
        </p:nvSpPr>
        <p:spPr bwMode="auto">
          <a:xfrm>
            <a:off x="4284663" y="2887663"/>
            <a:ext cx="960437" cy="5254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4" name="Oval 21"/>
          <p:cNvSpPr>
            <a:spLocks noChangeArrowheads="1"/>
          </p:cNvSpPr>
          <p:nvPr/>
        </p:nvSpPr>
        <p:spPr bwMode="auto">
          <a:xfrm>
            <a:off x="5532438" y="2187575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5" name="Oval 22"/>
          <p:cNvSpPr>
            <a:spLocks noChangeArrowheads="1"/>
          </p:cNvSpPr>
          <p:nvPr/>
        </p:nvSpPr>
        <p:spPr bwMode="auto">
          <a:xfrm>
            <a:off x="5245100" y="2673350"/>
            <a:ext cx="960438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6" name="Oval 23"/>
          <p:cNvSpPr>
            <a:spLocks noChangeAspect="1" noChangeArrowheads="1"/>
          </p:cNvSpPr>
          <p:nvPr/>
        </p:nvSpPr>
        <p:spPr bwMode="auto">
          <a:xfrm>
            <a:off x="2171700" y="3049588"/>
            <a:ext cx="1535113" cy="7810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52247" name="Oval 24"/>
          <p:cNvSpPr>
            <a:spLocks noChangeAspect="1" noChangeArrowheads="1"/>
          </p:cNvSpPr>
          <p:nvPr/>
        </p:nvSpPr>
        <p:spPr bwMode="auto">
          <a:xfrm>
            <a:off x="6877050" y="3321050"/>
            <a:ext cx="1535113" cy="7810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52248" name="Oval 25"/>
          <p:cNvSpPr>
            <a:spLocks noChangeArrowheads="1"/>
          </p:cNvSpPr>
          <p:nvPr/>
        </p:nvSpPr>
        <p:spPr bwMode="auto">
          <a:xfrm>
            <a:off x="6491288" y="3914775"/>
            <a:ext cx="962025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49" name="Oval 26"/>
          <p:cNvSpPr>
            <a:spLocks noChangeArrowheads="1"/>
          </p:cNvSpPr>
          <p:nvPr/>
        </p:nvSpPr>
        <p:spPr bwMode="auto">
          <a:xfrm>
            <a:off x="7548563" y="4022725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50" name="Oval 27"/>
          <p:cNvSpPr>
            <a:spLocks noChangeArrowheads="1"/>
          </p:cNvSpPr>
          <p:nvPr/>
        </p:nvSpPr>
        <p:spPr bwMode="auto">
          <a:xfrm>
            <a:off x="8183563" y="3429000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51" name="Oval 28"/>
          <p:cNvSpPr>
            <a:spLocks noChangeArrowheads="1"/>
          </p:cNvSpPr>
          <p:nvPr/>
        </p:nvSpPr>
        <p:spPr bwMode="auto">
          <a:xfrm>
            <a:off x="7645400" y="2835275"/>
            <a:ext cx="960438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52" name="Oval 29"/>
          <p:cNvSpPr>
            <a:spLocks noChangeArrowheads="1"/>
          </p:cNvSpPr>
          <p:nvPr/>
        </p:nvSpPr>
        <p:spPr bwMode="auto">
          <a:xfrm>
            <a:off x="6589713" y="2835275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2253" name="Oval 30"/>
          <p:cNvSpPr>
            <a:spLocks noChangeArrowheads="1"/>
          </p:cNvSpPr>
          <p:nvPr/>
        </p:nvSpPr>
        <p:spPr bwMode="auto">
          <a:xfrm>
            <a:off x="5916613" y="3321050"/>
            <a:ext cx="960437" cy="52546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914400"/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52254" name="Picture 31" descr="newy63"/>
          <p:cNvPicPr>
            <a:picLocks noChangeAspect="1" noChangeArrowheads="1" noCrop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0" y="3752850"/>
            <a:ext cx="39100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2" descr="снеговик7"/>
          <p:cNvPicPr>
            <a:picLocks noChangeAspect="1" noChangeArrowheads="1" noCrop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1308100" y="4262438"/>
            <a:ext cx="595153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3" descr="снеговик8"/>
          <p:cNvPicPr>
            <a:picLocks noChangeAspect="1" noChangeArrowheads="1" noCrop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5287963" y="4346575"/>
            <a:ext cx="3856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86248" cy="350837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Чи не </a:t>
            </a:r>
            <a:b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занадто </a:t>
            </a:r>
            <a:b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багато </a:t>
            </a:r>
            <a:b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іграшок?</a:t>
            </a:r>
            <a:endParaRPr lang="ru-RU" sz="40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Так. Іграшок занадто багато. Тому не видно ялинки.</a:t>
            </a:r>
            <a:endParaRPr lang="ru-RU" sz="40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538288"/>
            <a:ext cx="8229600" cy="1620837"/>
          </a:xfrm>
        </p:spPr>
        <p:txBody>
          <a:bodyPr/>
          <a:lstStyle/>
          <a:p>
            <a:pPr marL="447675"/>
            <a:r>
              <a:rPr lang="uk-UA" b="1" smtClean="0">
                <a:solidFill>
                  <a:srgbClr val="FFFF00"/>
                </a:solidFill>
              </a:rPr>
              <a:t>Потрібно вибрати ті, які найбільше пасують.</a:t>
            </a:r>
          </a:p>
          <a:p>
            <a:pPr marL="447675"/>
            <a:r>
              <a:rPr lang="uk-UA" b="1" smtClean="0">
                <a:solidFill>
                  <a:srgbClr val="FFFF00"/>
                </a:solidFill>
              </a:rPr>
              <a:t>Так і до уроку</a:t>
            </a:r>
            <a:endParaRPr lang="ru-RU" b="1" smtClean="0">
              <a:solidFill>
                <a:srgbClr val="FFFF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4500" y="3105150"/>
            <a:ext cx="86995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br>
              <a:rPr lang="uk-UA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uk-UA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 уроку потрібно вміло добирати і компонувати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uk-UA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різні форми і методи роботи, які б органічно поєднувались між собою і не перетворювали урок на невдало прибрану ялинку.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3252" name="Picture 5" descr="D:\ГТВ\картинки блискітки\new_year_00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57188"/>
            <a:ext cx="164306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 override="childStyle">
                                        <p:cTn id="28" dur="250" autoRev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99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dvAuto="500"/>
      <p:bldP spid="69636" grpId="0"/>
      <p:bldP spid="6963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:\ГТВ\картинки блискітки\Новая папка (2)\1922387_6e4d45e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v nich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2438" y="6000750"/>
            <a:ext cx="5095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Рабочий стол\3714809_805594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ГТВ\АДАПТАЦІЯ\2011-2012\Отсканировано 29.11.2011 10-18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8316416" cy="5555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036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uk-UA" sz="4400" b="1">
                <a:solidFill>
                  <a:srgbClr val="FFFF00"/>
                </a:solidFill>
                <a:latin typeface="Times New Roman" pitchFamily="18" charset="0"/>
              </a:rPr>
              <a:t>Мій клас – моє життя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376738" y="549275"/>
            <a:ext cx="4032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3600" b="1" i="1">
                <a:latin typeface="Times New Roman" pitchFamily="18" charset="0"/>
              </a:rPr>
              <a:t>З досвіду роботи вчителя біології </a:t>
            </a:r>
          </a:p>
          <a:p>
            <a:pPr defTabSz="914400"/>
            <a:r>
              <a:rPr lang="uk-UA" sz="3600" b="1" i="1">
                <a:latin typeface="Times New Roman" pitchFamily="18" charset="0"/>
              </a:rPr>
              <a:t>ТСШ №7</a:t>
            </a:r>
          </a:p>
          <a:p>
            <a:pPr defTabSz="914400"/>
            <a:r>
              <a:rPr lang="uk-UA" sz="3600" b="1" i="1">
                <a:latin typeface="Times New Roman" pitchFamily="18" charset="0"/>
              </a:rPr>
              <a:t> Бенч Ольги Володимирівни.</a:t>
            </a:r>
            <a:br>
              <a:rPr lang="uk-UA" sz="3600" b="1" i="1">
                <a:latin typeface="Times New Roman" pitchFamily="18" charset="0"/>
              </a:rPr>
            </a:br>
            <a:endParaRPr lang="ru-RU" sz="3600" b="1" i="1">
              <a:latin typeface="Times New Roman" pitchFamily="18" charset="0"/>
            </a:endParaRPr>
          </a:p>
        </p:txBody>
      </p:sp>
      <p:pic>
        <p:nvPicPr>
          <p:cNvPr id="2050" name="Picture 2" descr="F:\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320903"/>
            <a:ext cx="3622675" cy="541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428625" y="285750"/>
            <a:ext cx="7858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3200" b="1">
                <a:latin typeface="Times New Roman" pitchFamily="18" charset="0"/>
              </a:rPr>
              <a:t>Моє педагогічне кредо:</a:t>
            </a:r>
          </a:p>
          <a:p>
            <a:pPr defTabSz="914400"/>
            <a:r>
              <a:rPr lang="ru-RU" sz="3200" b="1" i="1">
                <a:latin typeface="Times New Roman" pitchFamily="18" charset="0"/>
              </a:rPr>
              <a:t>“Правил</a:t>
            </a:r>
            <a:r>
              <a:rPr lang="uk-UA" sz="3200" b="1" i="1">
                <a:latin typeface="Times New Roman" pitchFamily="18" charset="0"/>
              </a:rPr>
              <a:t>ь</a:t>
            </a:r>
            <a:r>
              <a:rPr lang="ru-RU" sz="3200" b="1" i="1">
                <a:latin typeface="Times New Roman" pitchFamily="18" charset="0"/>
              </a:rPr>
              <a:t>н</a:t>
            </a:r>
            <a:r>
              <a:rPr lang="uk-UA" sz="3200" b="1" i="1">
                <a:latin typeface="Times New Roman" pitchFamily="18" charset="0"/>
              </a:rPr>
              <a:t>о навчає той, хто навчає цікаво</a:t>
            </a:r>
            <a:r>
              <a:rPr lang="ru-RU" sz="3200" b="1" i="1">
                <a:latin typeface="Times New Roman" pitchFamily="18" charset="0"/>
              </a:rPr>
              <a:t>”</a:t>
            </a:r>
            <a:r>
              <a:rPr lang="uk-UA" sz="3200" b="1" i="1">
                <a:latin typeface="Times New Roman" pitchFamily="18" charset="0"/>
              </a:rPr>
              <a:t> (А.Енштейн)</a:t>
            </a:r>
            <a:endParaRPr lang="ru-RU" sz="3200">
              <a:latin typeface="Times New Roman" pitchFamily="18" charset="0"/>
            </a:endParaRPr>
          </a:p>
          <a:p>
            <a:pPr defTabSz="914400"/>
            <a:endParaRPr lang="ru-RU"/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500063" y="2928938"/>
            <a:ext cx="82153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3200" b="1">
                <a:latin typeface="Times New Roman" pitchFamily="18" charset="0"/>
              </a:rPr>
              <a:t>Науково-методична проблема: </a:t>
            </a:r>
            <a:r>
              <a:rPr lang="uk-UA" sz="3200" b="1" i="1">
                <a:latin typeface="Times New Roman" pitchFamily="18" charset="0"/>
              </a:rPr>
              <a:t>“Впровадження інноваційних технології навчання  як засіб розвитку творчої особистості учня”</a:t>
            </a:r>
            <a:endParaRPr lang="ru-RU" sz="3200" i="1">
              <a:latin typeface="Times New Roman" pitchFamily="18" charset="0"/>
            </a:endParaRPr>
          </a:p>
          <a:p>
            <a:pPr defTabSz="914400"/>
            <a:endParaRPr lang="uk-UA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357166"/>
            <a:ext cx="8699500" cy="2428892"/>
          </a:xfrm>
        </p:spPr>
        <p:txBody>
          <a:bodyPr>
            <a:normAutofit fontScale="90000"/>
          </a:bodyPr>
          <a:lstStyle/>
          <a:p>
            <a:pPr marL="484632" indent="0" algn="l"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Чи хочете ви зробити</a:t>
            </a:r>
            <a:b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урок </a:t>
            </a:r>
            <a:b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uk-UA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цікавим і результативним?</a:t>
            </a:r>
            <a:endParaRPr lang="ru-RU" sz="5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750" y="3000375"/>
            <a:ext cx="729773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Тоді використовуйте</a:t>
            </a: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інноваційні технології</a:t>
            </a: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навчання і виховання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" name="Picture 7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14688"/>
            <a:ext cx="15652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Уявимо урок у вигляді ялинки.</a:t>
            </a:r>
            <a:endParaRPr lang="ru-RU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3914775"/>
            <a:ext cx="8229600" cy="2208213"/>
          </a:xfrm>
        </p:spPr>
        <p:txBody>
          <a:bodyPr rtlCol="0"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Чи відбудеться свято з такою ялинкою?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Так, відбудеться. Але воно буде нецікавим, неяскравим і не принесе задоволення.</a:t>
            </a:r>
            <a:endParaRPr lang="ru-RU" sz="3600" b="1" dirty="0" smtClean="0">
              <a:solidFill>
                <a:srgbClr val="FFC000"/>
              </a:solidFill>
            </a:endParaRPr>
          </a:p>
        </p:txBody>
      </p:sp>
      <p:sp>
        <p:nvSpPr>
          <p:cNvPr id="35847" name="Tree">
            <a:hlinkClick r:id="" action="ppaction://hlinkshowjump?jump=nextslide">
              <a:snd r:embed="rId2" name="applause.wav"/>
            </a:hlinkClick>
          </p:cNvPr>
          <p:cNvSpPr>
            <a:spLocks noEditPoints="1" noChangeArrowheads="1"/>
          </p:cNvSpPr>
          <p:nvPr/>
        </p:nvSpPr>
        <p:spPr bwMode="auto">
          <a:xfrm>
            <a:off x="2428875" y="1357313"/>
            <a:ext cx="4024313" cy="25892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pic>
        <p:nvPicPr>
          <p:cNvPr id="5" name="Picture 19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1412875"/>
            <a:ext cx="16335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F7B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F7B0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9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996B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996B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 advAuto="500"/>
      <p:bldP spid="35847" grpId="0" animBg="1"/>
      <p:bldP spid="35847" grpId="1" animBg="1"/>
      <p:bldP spid="3584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ree">
            <a:hlinkClick r:id="" action="ppaction://hlinkshowjump?jump=nextslide">
              <a:snd r:embed="rId3" name="applause.wav"/>
            </a:hlinkClick>
          </p:cNvPr>
          <p:cNvSpPr>
            <a:spLocks noEditPoints="1" noChangeArrowheads="1"/>
          </p:cNvSpPr>
          <p:nvPr/>
        </p:nvSpPr>
        <p:spPr bwMode="auto">
          <a:xfrm>
            <a:off x="1428750" y="1285875"/>
            <a:ext cx="6983413" cy="4857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285750" y="5214938"/>
            <a:ext cx="2208213" cy="1214437"/>
          </a:xfrm>
          <a:prstGeom prst="star5">
            <a:avLst/>
          </a:prstGeom>
          <a:gradFill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96863"/>
            <a:ext cx="8229600" cy="1143000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Чого не вистачає на ялинці?</a:t>
            </a:r>
            <a:endParaRPr lang="ru-RU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14313" y="1928813"/>
            <a:ext cx="3649662" cy="1916112"/>
          </a:xfrm>
        </p:spPr>
        <p:txBody>
          <a:bodyPr/>
          <a:lstStyle/>
          <a:p>
            <a:pPr marL="447675"/>
            <a:r>
              <a:rPr lang="uk-UA" smtClean="0"/>
              <a:t> </a:t>
            </a:r>
            <a:r>
              <a:rPr lang="uk-UA" sz="3600" b="1" smtClean="0">
                <a:solidFill>
                  <a:srgbClr val="FFC000"/>
                </a:solidFill>
              </a:rPr>
              <a:t>Так. Вірно. Іграшок.</a:t>
            </a:r>
          </a:p>
          <a:p>
            <a:pPr marL="447675"/>
            <a:r>
              <a:rPr lang="uk-UA" sz="3600" b="1" smtClean="0">
                <a:solidFill>
                  <a:srgbClr val="FFC000"/>
                </a:solidFill>
              </a:rPr>
              <a:t>А урок?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5715000" y="3357563"/>
            <a:ext cx="898525" cy="69691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2643188" y="4857750"/>
            <a:ext cx="836612" cy="631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3214688" y="3357563"/>
            <a:ext cx="898525" cy="7493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4572000" y="3786188"/>
            <a:ext cx="857250" cy="741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6143625" y="4643438"/>
            <a:ext cx="904875" cy="7286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4572000" y="2214563"/>
            <a:ext cx="787400" cy="6873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latin typeface="Times New Roman" pitchFamily="18" charset="0"/>
            </a:endParaRPr>
          </a:p>
        </p:txBody>
      </p:sp>
      <p:pic>
        <p:nvPicPr>
          <p:cNvPr id="13" name="Picture 19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412875"/>
            <a:ext cx="16335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3 0.00104 C 0.02755 -0.00677 0.01528 -0.00504 0.07523 0.00104 C 0.08403 0.00191 0.09144 0.00677 0.10023 0.00729 C 0.11829 0.00833 0.13635 0.00937 0.1544 0.01041 C 0.21736 0.00885 0.26482 0.02448 0.30394 -0.00521 C 0.30718 -0.01146 0.30996 -0.01771 0.3125 -0.02396 C 0.31412 -0.02709 0.3169 -0.03334 0.3169 -0.03316 C 0.31551 -0.05729 0.31528 -0.08125 0.3125 -0.10521 C 0.31227 -0.10851 0.30972 -0.11146 0.30834 -0.11459 C 0.30533 -0.12396 0.30324 -0.14097 0.29607 -0.14896 C 0.2882 -0.15782 0.28148 -0.16754 0.27523 -0.17709 C 0.26852 -0.18733 0.27477 -0.18681 0.26273 -0.19584 C 0.24769 -0.20712 0.20579 -0.21441 0.18773 -0.21771 C 0.16713 -0.22153 0.14607 -0.22743 0.12523 -0.23021 C 0.10278 -0.23334 0.08079 -0.23542 0.05857 -0.23976 C 0.02709 -0.25538 0.02755 -0.2717 0.0169 -0.29584 C 0.01829 -0.30729 0.01551 -0.31945 0.02107 -0.33021 C 0.02269 -0.33316 0.06898 -0.34566 0.0794 -0.34601 C 0.17801 -0.34792 0.27662 -0.34792 0.37523 -0.34896 C 0.39491 -0.35382 0.41273 -0.35608 0.43357 -0.35834 C 0.45602 -0.36389 0.47755 -0.3691 0.50023 -0.37396 C 0.52639 -0.38698 0.56412 -0.39618 0.57523 -0.42084 C 0.57801 -0.42709 0.58102 -0.43334 0.58357 -0.43959 C 0.58519 -0.44375 0.58611 -0.44792 0.58773 -0.45209 C 0.59028 -0.45834 0.59329 -0.46459 0.59607 -0.47084 C 0.59746 -0.47396 0.60023 -0.48021 0.60023 -0.48004 C 0.59885 -0.49896 0.60116 -0.51806 0.59607 -0.53646 C 0.58982 -0.55868 0.54676 -0.57032 0.52107 -0.57084 C 0.40718 -0.57275 0.29329 -0.57292 0.1794 -0.57396 C 0.14584 -0.58229 0.1206 -0.6033 0.0919 -0.61771 C 0.09051 -0.62084 0.08959 -0.62413 0.08773 -0.62709 C 0.08542 -0.63038 0.08148 -0.63299 0.0794 -0.63646 C 0.07593 -0.64254 0.07107 -0.65521 0.07107 -0.65504 C 0.07523 -0.7165 0.07246 -0.70677 0.08773 -0.74896 C 0.09792 -0.77674 0.10324 -0.80643 0.1419 -0.82084 C 0.17871 -0.83472 0.21898 -0.83837 0.25857 -0.84584 C 0.26042 -0.84584 0.34722 -0.85538 0.35023 -0.83021 C 0.35116 -0.82188 0.35023 -0.81354 0.35023 -0.80521 " pathEditMode="relative" rAng="0" ptsTypes="fffffffffffffffffffffffffffffffffffffA">
                                      <p:cBhvr>
                                        <p:cTn id="2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4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913A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4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80938 C 0.11158 -0.85799 0.20116 -0.90018 0.32222 -0.90313 C 0.43797 -0.9066 0.54653 -0.87396 0.55324 -0.82691 C 0.5632 -0.78299 0.48681 -0.74254 0.37801 -0.73941 C 0.27871 -0.73716 0.18496 -0.76424 0.17778 -0.80521 C 0.17037 -0.84202 0.23357 -0.87691 0.32593 -0.87986 C 0.41065 -0.88212 0.49005 -0.85955 0.4956 -0.82535 C 0.50116 -0.79497 0.45047 -0.76493 0.37454 -0.76354 C 0.30602 -0.76129 0.24121 -0.77917 0.23542 -0.80643 C 0.23172 -0.83108 0.26991 -0.85504 0.32917 -0.8566 C 0.38195 -0.85799 0.43426 -0.84497 0.43797 -0.82379 C 0.44121 -0.80556 0.41435 -0.7882 0.37107 -0.78681 C 0.33472 -0.78525 0.29722 -0.79341 0.29514 -0.80782 C 0.29121 -0.81945 0.30602 -0.83177 0.33334 -0.83334 C 0.35486 -0.83334 0.37662 -0.83038 0.3801 -0.8224 C 0.38195 -0.81754 0.37801 -0.81216 0.36736 -0.81007 C 0.36181 -0.80938 0.3588 -0.80938 0.35324 -0.81007 " pathEditMode="relative" rAng="0" ptsTypes="fffffffffffffffff">
                                      <p:cBhvr>
                                        <p:cTn id="7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1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913A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  <p:bldP spid="37899" grpId="1" animBg="1"/>
      <p:bldP spid="37899" grpId="2" animBg="1"/>
      <p:bldP spid="37894" grpId="0" build="p"/>
      <p:bldP spid="37900" grpId="0" animBg="1"/>
      <p:bldP spid="37900" grpId="1" animBg="1"/>
      <p:bldP spid="37901" grpId="0" animBg="1"/>
      <p:bldP spid="37901" grpId="1" animBg="1"/>
      <p:bldP spid="37902" grpId="0" animBg="1"/>
      <p:bldP spid="37902" grpId="1" animBg="1"/>
      <p:bldP spid="37903" grpId="0" animBg="1"/>
      <p:bldP spid="37903" grpId="1" animBg="1"/>
      <p:bldP spid="37904" grpId="0" animBg="1"/>
      <p:bldP spid="37904" grpId="1" animBg="1"/>
      <p:bldP spid="37905" grpId="0" animBg="1"/>
      <p:bldP spid="3790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ична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560_Презентація досвіду</Template>
  <TotalTime>394</TotalTime>
  <Words>673</Words>
  <Application>Microsoft Office PowerPoint</Application>
  <PresentationFormat>Экран (4:3)</PresentationFormat>
  <Paragraphs>297</Paragraphs>
  <Slides>39</Slides>
  <Notes>0</Notes>
  <HiddenSlides>8</HiddenSlides>
  <MMClips>2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Times New Roman</vt:lpstr>
      <vt:lpstr>Arial</vt:lpstr>
      <vt:lpstr>Wingdings 2</vt:lpstr>
      <vt:lpstr>Verdana</vt:lpstr>
      <vt:lpstr>Calibri</vt:lpstr>
      <vt:lpstr>Wingdings</vt:lpstr>
      <vt:lpstr>Garamond</vt:lpstr>
      <vt:lpstr>Яскрава</vt:lpstr>
      <vt:lpstr>Яскрава</vt:lpstr>
      <vt:lpstr>Яскрава</vt:lpstr>
      <vt:lpstr>Яскрава</vt:lpstr>
      <vt:lpstr>Яскрава</vt:lpstr>
      <vt:lpstr>Яскрава</vt:lpstr>
      <vt:lpstr>Яскрава</vt:lpstr>
      <vt:lpstr>Яскрава</vt:lpstr>
      <vt:lpstr>Яскрава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Admin</cp:lastModifiedBy>
  <cp:revision>53</cp:revision>
  <dcterms:modified xsi:type="dcterms:W3CDTF">2013-01-20T16:47:09Z</dcterms:modified>
</cp:coreProperties>
</file>