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87" d="100"/>
          <a:sy n="87" d="100"/>
        </p:scale>
        <p:origin x="-3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6743720" cy="1298575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Тріасовий Період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000636"/>
            <a:ext cx="8286808" cy="1281106"/>
          </a:xfrm>
        </p:spPr>
        <p:txBody>
          <a:bodyPr>
            <a:normAutofit/>
          </a:bodyPr>
          <a:lstStyle/>
          <a:p>
            <a:pPr algn="r"/>
            <a:r>
              <a:rPr lang="uk-UA" sz="2400" dirty="0" err="1" smtClean="0"/>
              <a:t>підготува</a:t>
            </a:r>
            <a:r>
              <a:rPr lang="ru-RU" dirty="0" smtClean="0"/>
              <a:t>ли</a:t>
            </a:r>
            <a:r>
              <a:rPr lang="uk-UA" sz="2400" dirty="0" smtClean="0"/>
              <a:t> учні </a:t>
            </a:r>
            <a:r>
              <a:rPr lang="uk-UA" sz="2400" dirty="0" smtClean="0"/>
              <a:t>11-Б </a:t>
            </a:r>
            <a:r>
              <a:rPr lang="uk-UA" sz="2400" dirty="0" smtClean="0"/>
              <a:t>класу</a:t>
            </a:r>
          </a:p>
          <a:p>
            <a:pPr algn="r"/>
            <a:r>
              <a:rPr lang="uk-UA" sz="1400" dirty="0" smtClean="0">
                <a:solidFill>
                  <a:srgbClr val="FF0000"/>
                </a:solidFill>
                <a:latin typeface="Comic Sans MS" pitchFamily="66" charset="0"/>
              </a:rPr>
              <a:t>Бабій Софія, Боднар Віталій, </a:t>
            </a:r>
            <a:r>
              <a:rPr lang="uk-UA" sz="1400" dirty="0" err="1" smtClean="0">
                <a:solidFill>
                  <a:srgbClr val="FF0000"/>
                </a:solidFill>
                <a:latin typeface="Comic Sans MS" pitchFamily="66" charset="0"/>
              </a:rPr>
              <a:t>Кагітін</a:t>
            </a:r>
            <a:r>
              <a:rPr lang="uk-UA" sz="1400" dirty="0" smtClean="0">
                <a:solidFill>
                  <a:srgbClr val="FF0000"/>
                </a:solidFill>
                <a:latin typeface="Comic Sans MS" pitchFamily="66" charset="0"/>
              </a:rPr>
              <a:t> Богдан, </a:t>
            </a:r>
            <a:r>
              <a:rPr lang="uk-UA" sz="1400" dirty="0" err="1" smtClean="0">
                <a:solidFill>
                  <a:srgbClr val="FF0000"/>
                </a:solidFill>
                <a:latin typeface="Comic Sans MS" pitchFamily="66" charset="0"/>
              </a:rPr>
              <a:t>Машталер</a:t>
            </a:r>
            <a:r>
              <a:rPr lang="uk-UA" sz="1400" dirty="0" smtClean="0">
                <a:solidFill>
                  <a:srgbClr val="FF0000"/>
                </a:solidFill>
                <a:latin typeface="Comic Sans MS" pitchFamily="66" charset="0"/>
              </a:rPr>
              <a:t> Орест, </a:t>
            </a:r>
            <a:r>
              <a:rPr lang="uk-UA" sz="1400" dirty="0" err="1" smtClean="0">
                <a:solidFill>
                  <a:srgbClr val="FF0000"/>
                </a:solidFill>
                <a:latin typeface="Comic Sans MS" pitchFamily="66" charset="0"/>
              </a:rPr>
              <a:t>Мерва</a:t>
            </a:r>
            <a:r>
              <a:rPr lang="uk-UA" sz="1400" dirty="0" smtClean="0">
                <a:solidFill>
                  <a:srgbClr val="FF0000"/>
                </a:solidFill>
                <a:latin typeface="Comic Sans MS" pitchFamily="66" charset="0"/>
              </a:rPr>
              <a:t> Василь, </a:t>
            </a:r>
            <a:r>
              <a:rPr lang="uk-UA" sz="1400" dirty="0" err="1" smtClean="0">
                <a:solidFill>
                  <a:srgbClr val="FF0000"/>
                </a:solidFill>
                <a:latin typeface="Comic Sans MS" pitchFamily="66" charset="0"/>
              </a:rPr>
              <a:t>Якимчук</a:t>
            </a:r>
            <a:r>
              <a:rPr lang="uk-UA" sz="1400" dirty="0" smtClean="0">
                <a:solidFill>
                  <a:srgbClr val="FF0000"/>
                </a:solidFill>
                <a:latin typeface="Comic Sans MS" pitchFamily="66" charset="0"/>
              </a:rPr>
              <a:t> Ніна</a:t>
            </a:r>
            <a:endParaRPr lang="uk-UA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tity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1428736"/>
            <a:ext cx="4840310" cy="3630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Піонери повітроплавання.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410604" cy="4686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Деякі хребетні тварини вже намагалися піднятися в</a:t>
            </a:r>
          </a:p>
          <a:p>
            <a:pPr>
              <a:buNone/>
            </a:pPr>
            <a:r>
              <a:rPr lang="uk-UA" dirty="0" smtClean="0"/>
              <a:t>повітря. Одним з "першопрохідників" була невелика</a:t>
            </a:r>
          </a:p>
          <a:p>
            <a:pPr>
              <a:buNone/>
            </a:pPr>
            <a:r>
              <a:rPr lang="uk-UA" dirty="0" smtClean="0"/>
              <a:t>ящірка, що жила в пермський період і названа</a:t>
            </a:r>
          </a:p>
          <a:p>
            <a:pPr>
              <a:buNone/>
            </a:pPr>
            <a:r>
              <a:rPr lang="uk-UA" dirty="0" smtClean="0"/>
              <a:t>вченими </a:t>
            </a:r>
            <a:r>
              <a:rPr lang="uk-UA" dirty="0" err="1" smtClean="0"/>
              <a:t>вешельтизавр</a:t>
            </a:r>
            <a:r>
              <a:rPr lang="uk-UA" dirty="0" smtClean="0"/>
              <a:t>. Однак у неї не було дійсних</a:t>
            </a:r>
          </a:p>
          <a:p>
            <a:pPr>
              <a:buNone/>
            </a:pPr>
            <a:r>
              <a:rPr lang="uk-UA" dirty="0" smtClean="0"/>
              <a:t>крил. Вона переміщалась з дерева на дерево на</a:t>
            </a:r>
          </a:p>
          <a:p>
            <a:pPr>
              <a:buNone/>
            </a:pPr>
            <a:r>
              <a:rPr lang="uk-UA" dirty="0" smtClean="0"/>
              <a:t>свого роду перетинчастому крилі, натягнутому між</a:t>
            </a:r>
          </a:p>
          <a:p>
            <a:pPr>
              <a:buNone/>
            </a:pPr>
            <a:r>
              <a:rPr lang="uk-UA" dirty="0" smtClean="0"/>
              <a:t>неймовірно довгими ребрами. Птерозаври</a:t>
            </a:r>
          </a:p>
          <a:p>
            <a:pPr>
              <a:buNone/>
            </a:pPr>
            <a:r>
              <a:rPr lang="uk-UA" dirty="0" smtClean="0"/>
              <a:t>вдосконалили цю конструкцію і стали першими</a:t>
            </a:r>
          </a:p>
          <a:p>
            <a:pPr>
              <a:buNone/>
            </a:pPr>
            <a:r>
              <a:rPr lang="uk-UA" dirty="0" smtClean="0"/>
              <a:t>хребетними, котрі освоїли повноцінний політ, будучи</a:t>
            </a:r>
          </a:p>
          <a:p>
            <a:pPr>
              <a:buNone/>
            </a:pPr>
            <a:r>
              <a:rPr lang="uk-UA" dirty="0" smtClean="0"/>
              <a:t>тяжчими від повітря. У них розвинулася зовсім інша</a:t>
            </a:r>
          </a:p>
          <a:p>
            <a:pPr>
              <a:buNone/>
            </a:pPr>
            <a:r>
              <a:rPr lang="uk-UA" dirty="0" smtClean="0"/>
              <a:t>структура крила, що дозволяла їм літати набагато краще</a:t>
            </a:r>
          </a:p>
          <a:p>
            <a:pPr>
              <a:buNone/>
            </a:pPr>
            <a:r>
              <a:rPr lang="uk-UA" dirty="0" smtClean="0"/>
              <a:t>усіх своїх попередників.</a:t>
            </a:r>
            <a:endParaRPr lang="uk-UA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643050"/>
            <a:ext cx="6267464" cy="3875102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hlinkClick r:id="rId2" action="ppaction://hlinksldjump"/>
              </a:rPr>
              <a:t>Від 248 до 213 млн. років тому.</a:t>
            </a:r>
            <a:endParaRPr lang="uk-UA" sz="2400" dirty="0" smtClean="0">
              <a:solidFill>
                <a:srgbClr val="FF0000"/>
              </a:solidFill>
            </a:endParaRPr>
          </a:p>
          <a:p>
            <a:r>
              <a:rPr lang="uk-UA" sz="2400" dirty="0" smtClean="0">
                <a:hlinkClick r:id="rId3" action="ppaction://hlinksldjump"/>
              </a:rPr>
              <a:t>Розквіт безхребетних.</a:t>
            </a:r>
            <a:endParaRPr lang="uk-UA" sz="2400" dirty="0" smtClean="0"/>
          </a:p>
          <a:p>
            <a:r>
              <a:rPr lang="uk-UA" sz="2400" dirty="0" smtClean="0">
                <a:hlinkClick r:id="rId4" action="ppaction://hlinksldjump"/>
              </a:rPr>
              <a:t>Від акул до "рибальських вудок".</a:t>
            </a:r>
            <a:endParaRPr lang="uk-UA" sz="2400" dirty="0" smtClean="0"/>
          </a:p>
          <a:p>
            <a:r>
              <a:rPr lang="uk-UA" sz="2400" dirty="0" smtClean="0">
                <a:hlinkClick r:id="rId5" action="ppaction://hlinksldjump"/>
              </a:rPr>
              <a:t>Тріасові череди.</a:t>
            </a:r>
            <a:endParaRPr lang="uk-UA" sz="2400" dirty="0" smtClean="0"/>
          </a:p>
          <a:p>
            <a:r>
              <a:rPr lang="uk-UA" sz="2400" dirty="0" smtClean="0">
                <a:hlinkClick r:id="rId6" action="ppaction://hlinksldjump"/>
              </a:rPr>
              <a:t>"</a:t>
            </a:r>
            <a:r>
              <a:rPr lang="uk-UA" sz="2400" dirty="0" err="1" smtClean="0">
                <a:hlinkClick r:id="rId6" action="ppaction://hlinksldjump"/>
              </a:rPr>
              <a:t>Собакозубі</a:t>
            </a:r>
            <a:r>
              <a:rPr lang="uk-UA" sz="2400" dirty="0" smtClean="0">
                <a:hlinkClick r:id="rId6" action="ppaction://hlinksldjump"/>
              </a:rPr>
              <a:t>" і "правлячі" рептилії.</a:t>
            </a:r>
            <a:endParaRPr lang="uk-UA" sz="2400" dirty="0" smtClean="0"/>
          </a:p>
          <a:p>
            <a:r>
              <a:rPr lang="uk-UA" sz="2400" dirty="0" smtClean="0">
                <a:hlinkClick r:id="rId7" action="ppaction://hlinksldjump"/>
              </a:rPr>
              <a:t>Від </a:t>
            </a:r>
            <a:r>
              <a:rPr lang="uk-UA" sz="2400" dirty="0" err="1" smtClean="0">
                <a:hlinkClick r:id="rId7" action="ppaction://hlinksldjump"/>
              </a:rPr>
              <a:t>текодонтів</a:t>
            </a:r>
            <a:r>
              <a:rPr lang="uk-UA" sz="2400" dirty="0" smtClean="0">
                <a:hlinkClick r:id="rId7" action="ppaction://hlinksldjump"/>
              </a:rPr>
              <a:t> до динозаврів.</a:t>
            </a:r>
            <a:endParaRPr lang="uk-UA" sz="2400" dirty="0" smtClean="0"/>
          </a:p>
          <a:p>
            <a:r>
              <a:rPr lang="uk-UA" sz="2400" dirty="0" smtClean="0">
                <a:hlinkClick r:id="rId8" action="ppaction://hlinksldjump"/>
              </a:rPr>
              <a:t>Ще два найважливіших "прориви".</a:t>
            </a:r>
            <a:endParaRPr lang="uk-UA" sz="2400" dirty="0" smtClean="0"/>
          </a:p>
          <a:p>
            <a:r>
              <a:rPr lang="uk-UA" sz="2400" dirty="0" smtClean="0">
                <a:hlinkClick r:id="rId9" action="ppaction://hlinksldjump"/>
              </a:rPr>
              <a:t>Піонери повітроплавання.</a:t>
            </a:r>
            <a:endParaRPr lang="uk-UA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 248 до 213 млн. років тому.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Содержимое 4" descr="atlas_sma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9900" y="2838450"/>
            <a:ext cx="3860800" cy="22479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 smtClean="0"/>
              <a:t>Тріасовий період в історії Землі ознаменував собою</a:t>
            </a:r>
          </a:p>
          <a:p>
            <a:pPr>
              <a:buNone/>
            </a:pPr>
            <a:r>
              <a:rPr lang="uk-UA" dirty="0" smtClean="0"/>
              <a:t>початок мезозойської ери, або "ери середнього</a:t>
            </a:r>
          </a:p>
          <a:p>
            <a:pPr>
              <a:buNone/>
            </a:pPr>
            <a:r>
              <a:rPr lang="uk-UA" dirty="0" smtClean="0"/>
              <a:t>життя". До нього всі материки були злиті в єдиний</a:t>
            </a:r>
          </a:p>
          <a:p>
            <a:pPr>
              <a:buNone/>
            </a:pPr>
            <a:r>
              <a:rPr lang="uk-UA" dirty="0" smtClean="0"/>
              <a:t>гігантський </a:t>
            </a:r>
            <a:r>
              <a:rPr lang="uk-UA" dirty="0" err="1" smtClean="0"/>
              <a:t>надматерик</a:t>
            </a:r>
            <a:r>
              <a:rPr lang="uk-UA" dirty="0" smtClean="0"/>
              <a:t> </a:t>
            </a:r>
            <a:r>
              <a:rPr lang="uk-UA" dirty="0" err="1" smtClean="0"/>
              <a:t>Пангею</a:t>
            </a:r>
            <a:r>
              <a:rPr lang="uk-UA" dirty="0" smtClean="0"/>
              <a:t>. З настанням тріасу</a:t>
            </a:r>
          </a:p>
          <a:p>
            <a:pPr>
              <a:buNone/>
            </a:pPr>
            <a:r>
              <a:rPr lang="uk-UA" dirty="0" err="1" smtClean="0"/>
              <a:t>Пангея</a:t>
            </a:r>
            <a:r>
              <a:rPr lang="uk-UA" dirty="0" smtClean="0"/>
              <a:t> почала поступово розколюватися. Клімат у ті</a:t>
            </a:r>
          </a:p>
          <a:p>
            <a:pPr>
              <a:buNone/>
            </a:pPr>
            <a:r>
              <a:rPr lang="uk-UA" dirty="0" smtClean="0"/>
              <a:t>Часи був рівним по всій земній кулі. Навіть біля</a:t>
            </a:r>
          </a:p>
          <a:p>
            <a:pPr>
              <a:buNone/>
            </a:pPr>
            <a:r>
              <a:rPr lang="uk-UA" dirty="0" smtClean="0"/>
              <a:t>полюсів і на екваторі погодні умови були набагато</a:t>
            </a:r>
          </a:p>
          <a:p>
            <a:pPr>
              <a:buNone/>
            </a:pPr>
            <a:r>
              <a:rPr lang="uk-UA" dirty="0" smtClean="0"/>
              <a:t>більш помірними, чим у наші дні. Ближче до кінця</a:t>
            </a:r>
          </a:p>
          <a:p>
            <a:pPr>
              <a:buNone/>
            </a:pPr>
            <a:r>
              <a:rPr lang="uk-UA" dirty="0" smtClean="0"/>
              <a:t>тріасу клімат став сухішим. Озера і ріки почали</a:t>
            </a:r>
          </a:p>
          <a:p>
            <a:pPr>
              <a:buNone/>
            </a:pPr>
            <a:r>
              <a:rPr lang="uk-UA" dirty="0" smtClean="0"/>
              <a:t>швидко пересихати, і у внутрішніх областях материків</a:t>
            </a:r>
          </a:p>
          <a:p>
            <a:pPr>
              <a:buNone/>
            </a:pPr>
            <a:r>
              <a:rPr lang="uk-UA" dirty="0" smtClean="0"/>
              <a:t>утворилися великі пустелі. Коли в пермський період</a:t>
            </a:r>
          </a:p>
          <a:p>
            <a:pPr>
              <a:buNone/>
            </a:pPr>
            <a:r>
              <a:rPr lang="uk-UA" dirty="0" smtClean="0"/>
              <a:t>материки з'єдналися, утворивши </a:t>
            </a:r>
            <a:r>
              <a:rPr lang="uk-UA" dirty="0" err="1" smtClean="0"/>
              <a:t>надматерик</a:t>
            </a:r>
            <a:r>
              <a:rPr lang="uk-UA" dirty="0" smtClean="0"/>
              <a:t> </a:t>
            </a:r>
            <a:r>
              <a:rPr lang="uk-UA" dirty="0" err="1" smtClean="0"/>
              <a:t>Пангею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величезні масиви суші наповзли один на одного і</a:t>
            </a:r>
          </a:p>
          <a:p>
            <a:pPr>
              <a:buNone/>
            </a:pPr>
            <a:r>
              <a:rPr lang="uk-UA" dirty="0" smtClean="0"/>
              <a:t>поглинули значну частину узбережжя Світового</a:t>
            </a:r>
          </a:p>
          <a:p>
            <a:pPr>
              <a:buNone/>
            </a:pPr>
            <a:r>
              <a:rPr lang="uk-UA" dirty="0" smtClean="0"/>
              <a:t>океану. Потім, у тріасовий період, клімат потеплішав,</a:t>
            </a:r>
          </a:p>
          <a:p>
            <a:pPr>
              <a:buNone/>
            </a:pPr>
            <a:r>
              <a:rPr lang="uk-UA" dirty="0" smtClean="0"/>
              <a:t>і багато уцілілих мілководних морів висохнули, а</a:t>
            </a:r>
          </a:p>
          <a:p>
            <a:pPr>
              <a:buNone/>
            </a:pPr>
            <a:r>
              <a:rPr lang="uk-UA" dirty="0" smtClean="0"/>
              <a:t>вода, що залишилася, ставала дуже солоною.</a:t>
            </a:r>
          </a:p>
          <a:p>
            <a:pPr>
              <a:buNone/>
            </a:pPr>
            <a:r>
              <a:rPr lang="uk-UA" dirty="0" smtClean="0"/>
              <a:t>Чимало колишніх форм морського життя зникло, і</a:t>
            </a:r>
          </a:p>
          <a:p>
            <a:pPr>
              <a:buNone/>
            </a:pPr>
            <a:r>
              <a:rPr lang="uk-UA" dirty="0" smtClean="0"/>
              <a:t>їхнє місце зайняли нові види тварин.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285720" y="6000768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Розквіт безхребетних.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Содержимое 4" descr="bezhrebetn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000240"/>
            <a:ext cx="3352800" cy="292608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343400" cy="4724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У морях з'явилися нові молюски, такі, як</a:t>
            </a:r>
          </a:p>
          <a:p>
            <a:pPr>
              <a:buNone/>
            </a:pPr>
            <a:r>
              <a:rPr lang="uk-UA" dirty="0" smtClean="0"/>
              <a:t>устриці. Вони заривалися в донний пісок,</a:t>
            </a:r>
          </a:p>
          <a:p>
            <a:pPr>
              <a:buNone/>
            </a:pPr>
            <a:r>
              <a:rPr lang="uk-UA" dirty="0" smtClean="0"/>
              <a:t>пропускали через свої мушлі воду й</a:t>
            </a:r>
          </a:p>
          <a:p>
            <a:pPr>
              <a:buNone/>
            </a:pPr>
            <a:r>
              <a:rPr lang="uk-UA" dirty="0" smtClean="0"/>
              <a:t>відфільтровували з неї частки їжі. З'явилося і</a:t>
            </a:r>
          </a:p>
          <a:p>
            <a:pPr>
              <a:buNone/>
            </a:pPr>
            <a:r>
              <a:rPr lang="uk-UA" dirty="0" smtClean="0"/>
              <a:t>безліч нових черевоногих молюсків (равликів і</a:t>
            </a:r>
          </a:p>
          <a:p>
            <a:pPr>
              <a:buNone/>
            </a:pPr>
            <a:r>
              <a:rPr lang="uk-UA" dirty="0" smtClean="0"/>
              <a:t>їхніх родичів). Зі зниженням рівня води в</a:t>
            </a:r>
          </a:p>
          <a:p>
            <a:pPr>
              <a:buNone/>
            </a:pPr>
            <a:r>
              <a:rPr lang="uk-UA" dirty="0" smtClean="0"/>
              <a:t>дрібних морях їхні скелясті береги все більш</a:t>
            </a:r>
          </a:p>
          <a:p>
            <a:pPr>
              <a:buNone/>
            </a:pPr>
            <a:r>
              <a:rPr lang="uk-UA" dirty="0" smtClean="0"/>
              <a:t>оголювалися. Тут знаходили собі притулок</a:t>
            </a:r>
          </a:p>
          <a:p>
            <a:pPr>
              <a:buNone/>
            </a:pPr>
            <a:r>
              <a:rPr lang="uk-UA" dirty="0" smtClean="0"/>
              <a:t>нові види молюсків, наприклад блюдечка і</a:t>
            </a:r>
          </a:p>
          <a:p>
            <a:pPr>
              <a:buNone/>
            </a:pPr>
            <a:r>
              <a:rPr lang="uk-UA" dirty="0" err="1" smtClean="0"/>
              <a:t>літоріни</a:t>
            </a:r>
            <a:r>
              <a:rPr lang="uk-UA" dirty="0" smtClean="0"/>
              <a:t>. Зустрічалися і нові різновиди</a:t>
            </a:r>
          </a:p>
          <a:p>
            <a:pPr>
              <a:buNone/>
            </a:pPr>
            <a:r>
              <a:rPr lang="uk-UA" dirty="0" smtClean="0"/>
              <a:t>коралів, креветок і </a:t>
            </a:r>
            <a:r>
              <a:rPr lang="uk-UA" dirty="0" err="1" smtClean="0"/>
              <a:t>омарів.У</a:t>
            </a:r>
            <a:r>
              <a:rPr lang="uk-UA" dirty="0" smtClean="0"/>
              <a:t> тріасі з'явилися</a:t>
            </a:r>
          </a:p>
          <a:p>
            <a:pPr>
              <a:buNone/>
            </a:pPr>
            <a:r>
              <a:rPr lang="uk-UA" dirty="0" smtClean="0"/>
              <a:t>також перші "дійсні" морські їжаки, схожі на</a:t>
            </a:r>
          </a:p>
          <a:p>
            <a:pPr>
              <a:buNone/>
            </a:pPr>
            <a:r>
              <a:rPr lang="uk-UA" dirty="0" smtClean="0"/>
              <a:t>сучасних. У морях як і раніше жили </a:t>
            </a:r>
            <a:r>
              <a:rPr lang="uk-UA" dirty="0" err="1" smtClean="0"/>
              <a:t>аммоніти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Наприкінці тріасу вони майже усі вимерли, а</a:t>
            </a:r>
          </a:p>
          <a:p>
            <a:pPr>
              <a:buNone/>
            </a:pPr>
            <a:r>
              <a:rPr lang="uk-UA" dirty="0" smtClean="0"/>
              <a:t>ті, хто вижив, "дотяг" до юрського періоду,</a:t>
            </a:r>
          </a:p>
          <a:p>
            <a:pPr>
              <a:buNone/>
            </a:pPr>
            <a:r>
              <a:rPr lang="uk-UA" dirty="0" smtClean="0"/>
              <a:t>коли наступив їхній новий розквіт.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85720" y="6000768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 акул до "рибальських вудок".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1071546"/>
            <a:ext cx="7072362" cy="521497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Далі від берега у відкритому морі жили найбільш високоорганізовані</a:t>
            </a:r>
          </a:p>
          <a:p>
            <a:pPr>
              <a:buNone/>
            </a:pPr>
            <a:r>
              <a:rPr lang="uk-UA" dirty="0" smtClean="0"/>
              <a:t>види риб. Акули і кісткові риби змагались між собою за здобич. Згодом в них</a:t>
            </a:r>
          </a:p>
          <a:p>
            <a:pPr>
              <a:buNone/>
            </a:pPr>
            <a:r>
              <a:rPr lang="uk-UA" dirty="0" smtClean="0"/>
              <a:t>розвинулися щелепи, здатні розгризати панцири крабів і мушлі молюсків</a:t>
            </a:r>
          </a:p>
          <a:p>
            <a:pPr>
              <a:buNone/>
            </a:pPr>
            <a:r>
              <a:rPr lang="uk-UA" dirty="0" smtClean="0"/>
              <a:t>начебто мідій. Найбільшими хижаками тріасових морів були недавно виниклі</a:t>
            </a:r>
          </a:p>
          <a:p>
            <a:pPr>
              <a:buNone/>
            </a:pPr>
            <a:r>
              <a:rPr lang="uk-UA" dirty="0" smtClean="0"/>
              <a:t>водні рептилії. </a:t>
            </a:r>
            <a:r>
              <a:rPr lang="uk-UA" dirty="0" err="1" smtClean="0"/>
              <a:t>Ящероподібні</a:t>
            </a:r>
            <a:r>
              <a:rPr lang="uk-UA" dirty="0" smtClean="0"/>
              <a:t> </a:t>
            </a:r>
            <a:r>
              <a:rPr lang="uk-UA" dirty="0" err="1" smtClean="0"/>
              <a:t>нотозаври</a:t>
            </a:r>
            <a:r>
              <a:rPr lang="uk-UA" dirty="0" smtClean="0"/>
              <a:t> ловили рибу за допомогою своїх </a:t>
            </a:r>
          </a:p>
          <a:p>
            <a:pPr>
              <a:buNone/>
            </a:pPr>
            <a:r>
              <a:rPr lang="uk-UA" dirty="0" smtClean="0"/>
              <a:t>гострих зубів. </a:t>
            </a:r>
            <a:r>
              <a:rPr lang="uk-UA" dirty="0" err="1" smtClean="0"/>
              <a:t>Дельфіноподібні</a:t>
            </a:r>
            <a:r>
              <a:rPr lang="uk-UA" dirty="0" smtClean="0"/>
              <a:t> іхтіозаври могли наздогнати будь-яку здобич</a:t>
            </a:r>
          </a:p>
          <a:p>
            <a:pPr>
              <a:buNone/>
            </a:pPr>
            <a:r>
              <a:rPr lang="uk-UA" dirty="0" smtClean="0"/>
              <a:t>завдяки своїм видатним швидкісним якостям. Великі </a:t>
            </a:r>
            <a:r>
              <a:rPr lang="uk-UA" dirty="0" err="1" smtClean="0"/>
              <a:t>плакодонти</a:t>
            </a:r>
            <a:r>
              <a:rPr lang="uk-UA" dirty="0" smtClean="0"/>
              <a:t>, схожі на</a:t>
            </a:r>
          </a:p>
          <a:p>
            <a:pPr>
              <a:buNone/>
            </a:pPr>
            <a:r>
              <a:rPr lang="uk-UA" dirty="0" smtClean="0"/>
              <a:t>тритонів, плазували по морському дну, вишукуючи мушлі, а потім</a:t>
            </a:r>
          </a:p>
          <a:p>
            <a:pPr>
              <a:buNone/>
            </a:pPr>
            <a:r>
              <a:rPr lang="uk-UA" dirty="0" smtClean="0"/>
              <a:t>роздавлювали їх могутніми плоскими зубами. У </a:t>
            </a:r>
            <a:r>
              <a:rPr lang="uk-UA" dirty="0" err="1" smtClean="0"/>
              <a:t>таністрофеї</a:t>
            </a:r>
            <a:r>
              <a:rPr lang="uk-UA" dirty="0" smtClean="0"/>
              <a:t> була довга і </a:t>
            </a:r>
          </a:p>
          <a:p>
            <a:pPr>
              <a:buNone/>
            </a:pPr>
            <a:r>
              <a:rPr lang="uk-UA" dirty="0" smtClean="0"/>
              <a:t>тонка шия, удвічі довша його тулуба. Це була наземна тварина, і, імовірно,</a:t>
            </a:r>
          </a:p>
          <a:p>
            <a:pPr>
              <a:buNone/>
            </a:pPr>
            <a:r>
              <a:rPr lang="uk-UA" dirty="0" smtClean="0"/>
              <a:t>вона використовувала свою витончену шию як рибальську вудку. Коштуючи в</a:t>
            </a:r>
          </a:p>
          <a:p>
            <a:pPr>
              <a:buNone/>
            </a:pPr>
            <a:r>
              <a:rPr lang="uk-UA" dirty="0" smtClean="0"/>
              <a:t>крайки води, </a:t>
            </a:r>
            <a:r>
              <a:rPr lang="uk-UA" dirty="0" err="1" smtClean="0"/>
              <a:t>таністрофей</a:t>
            </a:r>
            <a:r>
              <a:rPr lang="uk-UA" dirty="0" smtClean="0"/>
              <a:t> міг дотягтися до риб, що плавали під водою на </a:t>
            </a:r>
          </a:p>
          <a:p>
            <a:pPr>
              <a:buNone/>
            </a:pPr>
            <a:r>
              <a:rPr lang="uk-UA" dirty="0" smtClean="0"/>
              <a:t>суттєвій віддалі від берега.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6" name="Рисунок 5" descr="zver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071942"/>
            <a:ext cx="3556000" cy="2032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3571868" y="4286256"/>
            <a:ext cx="514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Циногнат</a:t>
            </a:r>
            <a:r>
              <a:rPr lang="ru-RU" sz="1200" dirty="0" smtClean="0"/>
              <a:t>, </a:t>
            </a:r>
            <a:r>
              <a:rPr lang="ru-RU" sz="1200" dirty="0" err="1" smtClean="0"/>
              <a:t>представник</a:t>
            </a:r>
            <a:r>
              <a:rPr lang="ru-RU" sz="1200" dirty="0" smtClean="0"/>
              <a:t> </a:t>
            </a:r>
            <a:r>
              <a:rPr lang="ru-RU" sz="1200" dirty="0" err="1" smtClean="0"/>
              <a:t>цинодонтів</a:t>
            </a:r>
            <a:r>
              <a:rPr lang="ru-RU" sz="1200" dirty="0" smtClean="0"/>
              <a:t> ("</a:t>
            </a:r>
            <a:r>
              <a:rPr lang="ru-RU" sz="1200" dirty="0" err="1" smtClean="0"/>
              <a:t>собакозубих</a:t>
            </a:r>
            <a:r>
              <a:rPr lang="ru-RU" sz="1200" dirty="0" smtClean="0"/>
              <a:t>" </a:t>
            </a:r>
            <a:r>
              <a:rPr lang="ru-RU" sz="1200" dirty="0" err="1" smtClean="0"/>
              <a:t>рептилій</a:t>
            </a:r>
            <a:r>
              <a:rPr lang="ru-RU" sz="1200" dirty="0" smtClean="0"/>
              <a:t>).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сильна </a:t>
            </a:r>
            <a:r>
              <a:rPr lang="ru-RU" sz="1200" dirty="0" err="1" smtClean="0"/>
              <a:t>тварина</a:t>
            </a:r>
            <a:r>
              <a:rPr lang="ru-RU" sz="1200" dirty="0" smtClean="0"/>
              <a:t> величиною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вовка</a:t>
            </a:r>
            <a:r>
              <a:rPr lang="ru-RU" sz="1200" dirty="0" smtClean="0"/>
              <a:t>,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багатьма</a:t>
            </a:r>
            <a:r>
              <a:rPr lang="ru-RU" sz="1200" dirty="0" smtClean="0"/>
              <a:t> рисами, </a:t>
            </a:r>
            <a:r>
              <a:rPr lang="ru-RU" sz="1200" dirty="0" err="1" smtClean="0"/>
              <a:t>властивими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ссавцям</a:t>
            </a:r>
            <a:r>
              <a:rPr lang="ru-RU" sz="1200" dirty="0" smtClean="0"/>
              <a:t>. </a:t>
            </a:r>
            <a:r>
              <a:rPr lang="ru-RU" sz="1200" dirty="0" err="1" smtClean="0"/>
              <a:t>Вчені</a:t>
            </a:r>
            <a:r>
              <a:rPr lang="ru-RU" sz="1200" dirty="0" smtClean="0"/>
              <a:t> не </a:t>
            </a:r>
            <a:r>
              <a:rPr lang="ru-RU" sz="1200" dirty="0" err="1" smtClean="0"/>
              <a:t>сумніваються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циногнат</a:t>
            </a:r>
            <a:r>
              <a:rPr lang="ru-RU" sz="1200" dirty="0" smtClean="0"/>
              <a:t> </a:t>
            </a:r>
            <a:r>
              <a:rPr lang="ru-RU" sz="1200" dirty="0" err="1" smtClean="0"/>
              <a:t>мав</a:t>
            </a:r>
            <a:r>
              <a:rPr lang="ru-RU" sz="1200" dirty="0" smtClean="0"/>
              <a:t> </a:t>
            </a:r>
            <a:r>
              <a:rPr lang="ru-RU" sz="1200" dirty="0" err="1" smtClean="0"/>
              <a:t>волосяний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покрив</a:t>
            </a:r>
            <a:r>
              <a:rPr lang="ru-RU" sz="1200" dirty="0" smtClean="0"/>
              <a:t>: при </a:t>
            </a:r>
            <a:r>
              <a:rPr lang="ru-RU" sz="1200" dirty="0" err="1" smtClean="0"/>
              <a:t>вивченні</a:t>
            </a:r>
            <a:r>
              <a:rPr lang="ru-RU" sz="1200" dirty="0" smtClean="0"/>
              <a:t>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викопних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решток</a:t>
            </a:r>
            <a:r>
              <a:rPr lang="ru-RU" sz="1200" dirty="0" smtClean="0"/>
              <a:t> у </a:t>
            </a:r>
            <a:r>
              <a:rPr lang="ru-RU" sz="1200" dirty="0" err="1" smtClean="0"/>
              <a:t>нього</a:t>
            </a:r>
            <a:r>
              <a:rPr lang="ru-RU" sz="1200" dirty="0" smtClean="0"/>
              <a:t> на </a:t>
            </a:r>
            <a:r>
              <a:rPr lang="ru-RU" sz="1200" dirty="0" err="1" smtClean="0"/>
              <a:t>морді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знайшли</a:t>
            </a:r>
            <a:r>
              <a:rPr lang="ru-RU" sz="1200" dirty="0" smtClean="0"/>
              <a:t> ямки,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яких</a:t>
            </a:r>
            <a:r>
              <a:rPr lang="ru-RU" sz="1200" dirty="0" smtClean="0"/>
              <a:t> росли </a:t>
            </a:r>
            <a:r>
              <a:rPr lang="ru-RU" sz="1200" dirty="0" err="1" smtClean="0"/>
              <a:t>вуси</a:t>
            </a:r>
            <a:r>
              <a:rPr lang="ru-RU" sz="1200" dirty="0" smtClean="0"/>
              <a:t>. </a:t>
            </a:r>
            <a:r>
              <a:rPr lang="ru-RU" sz="1200" dirty="0" err="1" smtClean="0"/>
              <a:t>Виходить</a:t>
            </a:r>
            <a:r>
              <a:rPr lang="ru-RU" sz="1200" dirty="0" smtClean="0"/>
              <a:t>, </a:t>
            </a:r>
            <a:r>
              <a:rPr lang="ru-RU" sz="1200" dirty="0" err="1" smtClean="0"/>
              <a:t>можливо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ці</a:t>
            </a:r>
            <a:r>
              <a:rPr lang="ru-RU" sz="1200" dirty="0" smtClean="0"/>
              <a:t> </a:t>
            </a:r>
            <a:r>
              <a:rPr lang="ru-RU" sz="1200" dirty="0" err="1" smtClean="0"/>
              <a:t>тварини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теплокровними</a:t>
            </a:r>
            <a:r>
              <a:rPr lang="ru-RU" sz="1200" dirty="0" smtClean="0"/>
              <a:t>, тому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волосяний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покрив</a:t>
            </a:r>
            <a:r>
              <a:rPr lang="ru-RU" sz="1200" dirty="0" smtClean="0"/>
              <a:t> до </a:t>
            </a:r>
            <a:r>
              <a:rPr lang="ru-RU" sz="1200" dirty="0" err="1" smtClean="0"/>
              <a:t>тепер</a:t>
            </a:r>
            <a:r>
              <a:rPr lang="ru-RU" sz="1200" dirty="0" smtClean="0"/>
              <a:t> </a:t>
            </a:r>
            <a:r>
              <a:rPr lang="ru-RU" sz="1200" dirty="0" err="1" smtClean="0"/>
              <a:t>зустрічався</a:t>
            </a:r>
            <a:r>
              <a:rPr lang="ru-RU" sz="1200" dirty="0" smtClean="0"/>
              <a:t> </a:t>
            </a:r>
            <a:r>
              <a:rPr lang="ru-RU" sz="1200" dirty="0" err="1" smtClean="0"/>
              <a:t>лише</a:t>
            </a:r>
            <a:r>
              <a:rPr lang="ru-RU" sz="1200" dirty="0" smtClean="0"/>
              <a:t> в </a:t>
            </a:r>
            <a:r>
              <a:rPr lang="ru-RU" sz="1200" dirty="0" err="1" smtClean="0"/>
              <a:t>теплокровних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ссавців</a:t>
            </a:r>
            <a:r>
              <a:rPr lang="ru-RU" sz="1200" dirty="0" smtClean="0"/>
              <a:t>.</a:t>
            </a:r>
            <a:endParaRPr lang="uk-UA" sz="1200" dirty="0"/>
          </a:p>
        </p:txBody>
      </p:sp>
      <p:sp>
        <p:nvSpPr>
          <p:cNvPr id="8" name="Стрелка влево 7">
            <a:hlinkClick r:id="rId3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Тріасові череди.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57356" y="1142984"/>
            <a:ext cx="7072362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200" dirty="0" smtClean="0"/>
              <a:t>На початку тріасового періоду тваринний світ був однаковий на всій території земної суші.</a:t>
            </a:r>
          </a:p>
          <a:p>
            <a:pPr>
              <a:buNone/>
            </a:pPr>
            <a:r>
              <a:rPr lang="uk-UA" sz="1200" dirty="0" smtClean="0"/>
              <a:t>Різні види могли безперешкодно поширюватися по всій </a:t>
            </a:r>
            <a:r>
              <a:rPr lang="uk-UA" sz="1200" dirty="0" err="1" smtClean="0"/>
              <a:t>Пангеї</a:t>
            </a:r>
            <a:r>
              <a:rPr lang="uk-UA" sz="1200" dirty="0" smtClean="0"/>
              <a:t>, тому що на їхньому шляху</a:t>
            </a:r>
          </a:p>
          <a:p>
            <a:pPr>
              <a:buNone/>
            </a:pPr>
            <a:r>
              <a:rPr lang="uk-UA" sz="1200" dirty="0" smtClean="0"/>
              <a:t>не виникало великих водних перешкод. Багато тварин, що жили на Землі в пермський</a:t>
            </a:r>
          </a:p>
          <a:p>
            <a:pPr>
              <a:buNone/>
            </a:pPr>
            <a:r>
              <a:rPr lang="uk-UA" sz="1200" dirty="0" smtClean="0"/>
              <a:t>період, вимерли до початку тріасу, можливо, через кліматичні зміни. Але деякі із</a:t>
            </a:r>
          </a:p>
          <a:p>
            <a:pPr>
              <a:buNone/>
            </a:pPr>
            <a:r>
              <a:rPr lang="uk-UA" sz="1200" dirty="0" smtClean="0"/>
              <a:t>твариноподібних рептилій все-таки вціліли, причому деякі види у великих кількостях.</a:t>
            </a:r>
          </a:p>
          <a:p>
            <a:pPr>
              <a:buNone/>
            </a:pPr>
            <a:r>
              <a:rPr lang="uk-UA" sz="1200" dirty="0" smtClean="0"/>
              <a:t>Величезні череди травоїдних </a:t>
            </a:r>
            <a:r>
              <a:rPr lang="uk-UA" sz="1200" dirty="0" err="1" smtClean="0"/>
              <a:t>листрозаврів</a:t>
            </a:r>
            <a:r>
              <a:rPr lang="uk-UA" sz="1200" dirty="0" smtClean="0"/>
              <a:t> ніжилися в мулі по берегах озер і рік. Це були</a:t>
            </a:r>
          </a:p>
          <a:p>
            <a:pPr>
              <a:buNone/>
            </a:pPr>
            <a:r>
              <a:rPr lang="uk-UA" sz="1200" dirty="0" smtClean="0"/>
              <a:t>дійсні "бегемоти" тріасового світу. Їхні викопні рештки знайшли в таких віддалених одна від</a:t>
            </a:r>
          </a:p>
          <a:p>
            <a:pPr>
              <a:buNone/>
            </a:pPr>
            <a:r>
              <a:rPr lang="uk-UA" sz="1200" dirty="0" smtClean="0"/>
              <a:t>одної місцевостях, як Китай, Індія, Південна Африка і навіть Антарктида. В ранньому тріасі</a:t>
            </a:r>
          </a:p>
          <a:p>
            <a:pPr>
              <a:buNone/>
            </a:pPr>
            <a:r>
              <a:rPr lang="uk-UA" sz="1200" dirty="0" smtClean="0"/>
              <a:t>пліч-о-пліч з ними добували собі корм перші жаби. Пізніше до них приєдналися перші</a:t>
            </a:r>
          </a:p>
          <a:p>
            <a:pPr>
              <a:buNone/>
            </a:pPr>
            <a:r>
              <a:rPr lang="uk-UA" sz="1200" dirty="0" smtClean="0"/>
              <a:t>сухопутні і водні </a:t>
            </a:r>
            <a:r>
              <a:rPr lang="uk-UA" sz="1200" dirty="0" err="1" smtClean="0"/>
              <a:t>черфепахи</a:t>
            </a:r>
            <a:r>
              <a:rPr lang="uk-UA" sz="1200" dirty="0" smtClean="0"/>
              <a:t>, а також крокодили. Дуже незабаром водні черепахи і крокодили</a:t>
            </a:r>
          </a:p>
          <a:p>
            <a:pPr>
              <a:buNone/>
            </a:pPr>
            <a:r>
              <a:rPr lang="uk-UA" sz="1200" dirty="0" smtClean="0"/>
              <a:t>вторглись у теплі моря. Там вони швидко розмножилися і поширилися по усьому Світовому</a:t>
            </a:r>
          </a:p>
          <a:p>
            <a:pPr>
              <a:buNone/>
            </a:pPr>
            <a:r>
              <a:rPr lang="uk-UA" sz="1200" dirty="0" smtClean="0"/>
              <a:t>океані.</a:t>
            </a:r>
            <a:endParaRPr lang="uk-UA" sz="1200" dirty="0"/>
          </a:p>
        </p:txBody>
      </p:sp>
      <p:pic>
        <p:nvPicPr>
          <p:cNvPr id="5" name="Рисунок 4" descr="dinoza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143248"/>
            <a:ext cx="1786184" cy="292895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928794" y="4214818"/>
            <a:ext cx="5857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Перші динозаври були невеликими стрункими тваринами. Спочатку багато хто з них були більше схожі на птахів, чим на динозаврів. </a:t>
            </a:r>
            <a:r>
              <a:rPr lang="uk-UA" sz="1200" dirty="0" err="1" smtClean="0"/>
              <a:t>Сальтоп</a:t>
            </a:r>
            <a:r>
              <a:rPr lang="uk-UA" sz="1200" dirty="0" smtClean="0"/>
              <a:t> ("стрибуча нога") був величиною не більше кішки, а </a:t>
            </a:r>
            <a:r>
              <a:rPr lang="uk-UA" sz="1200" dirty="0" err="1" smtClean="0"/>
              <a:t>халтікозавр</a:t>
            </a:r>
            <a:r>
              <a:rPr lang="uk-UA" sz="1200" dirty="0" smtClean="0"/>
              <a:t> досягав майже 6 м від голови до кінчика хвоста. Між цими двома крайностями існувало безліч тварин самих різних розмірів.</a:t>
            </a:r>
            <a:endParaRPr lang="uk-UA" sz="12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"</a:t>
            </a:r>
            <a:r>
              <a:rPr lang="uk-UA" dirty="0" err="1" smtClean="0"/>
              <a:t>Собакозубі</a:t>
            </a:r>
            <a:r>
              <a:rPr lang="uk-UA" dirty="0" smtClean="0"/>
              <a:t>" і "правлячі" рептилії.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142984"/>
            <a:ext cx="8572560" cy="27146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На суші все ще зустрічалися </a:t>
            </a:r>
            <a:r>
              <a:rPr lang="uk-UA" dirty="0" err="1" smtClean="0"/>
              <a:t>цинодонти</a:t>
            </a:r>
            <a:r>
              <a:rPr lang="uk-UA" dirty="0" smtClean="0"/>
              <a:t> ("</a:t>
            </a:r>
            <a:r>
              <a:rPr lang="uk-UA" dirty="0" err="1" smtClean="0"/>
              <a:t>собакозубі</a:t>
            </a:r>
            <a:r>
              <a:rPr lang="uk-UA" dirty="0" smtClean="0"/>
              <a:t>") — швидконогі хижі</a:t>
            </a:r>
          </a:p>
          <a:p>
            <a:pPr>
              <a:buNone/>
            </a:pPr>
            <a:r>
              <a:rPr lang="uk-UA" dirty="0" smtClean="0"/>
              <a:t>рептилії, що нападали на череди повільних травоїдних тварин. Однак з'явилася і нова група</a:t>
            </a:r>
          </a:p>
          <a:p>
            <a:pPr>
              <a:buNone/>
            </a:pPr>
            <a:r>
              <a:rPr lang="uk-UA" dirty="0" smtClean="0"/>
              <a:t>рептилій — їх називають архозаври, тобто "правлячі рептилії". Перші архозаври були </a:t>
            </a:r>
          </a:p>
          <a:p>
            <a:pPr>
              <a:buNone/>
            </a:pPr>
            <a:r>
              <a:rPr lang="uk-UA" dirty="0" smtClean="0"/>
              <a:t>маленькими звірками, що полювали за дрібною дичиною по берегах озер і рік. Згодом з них </a:t>
            </a:r>
          </a:p>
          <a:p>
            <a:pPr>
              <a:buNone/>
            </a:pPr>
            <a:r>
              <a:rPr lang="uk-UA" dirty="0" smtClean="0"/>
              <a:t>розвинулися куди більш великі тварини. В середині тріасу виникла ще одна група рептилій, </a:t>
            </a:r>
          </a:p>
          <a:p>
            <a:pPr>
              <a:buNone/>
            </a:pPr>
            <a:r>
              <a:rPr lang="uk-UA" dirty="0" smtClean="0"/>
              <a:t>родина архозаврам. Це були травоїдні </a:t>
            </a:r>
            <a:r>
              <a:rPr lang="uk-UA" dirty="0" err="1" smtClean="0"/>
              <a:t>ринхозаври</a:t>
            </a:r>
            <a:r>
              <a:rPr lang="uk-UA" dirty="0" smtClean="0"/>
              <a:t>, тобто "</a:t>
            </a:r>
            <a:r>
              <a:rPr lang="uk-UA" dirty="0" err="1" smtClean="0"/>
              <a:t>клюворилі</a:t>
            </a:r>
            <a:r>
              <a:rPr lang="uk-UA" dirty="0" smtClean="0"/>
              <a:t> рептилії". Морда в них </a:t>
            </a:r>
          </a:p>
          <a:p>
            <a:pPr>
              <a:buNone/>
            </a:pPr>
            <a:r>
              <a:rPr lang="uk-UA" dirty="0" smtClean="0"/>
              <a:t>закінчувалася досить дивним дзьобом, яким вони, захоплюючи їжу, користувалися як </a:t>
            </a:r>
          </a:p>
          <a:p>
            <a:pPr>
              <a:buNone/>
            </a:pPr>
            <a:r>
              <a:rPr lang="uk-UA" dirty="0" smtClean="0"/>
              <a:t>щипцями. Їхні щелепи і зуби були відмінно пристосовані для того, щоб різати і рубати тверді </a:t>
            </a:r>
          </a:p>
          <a:p>
            <a:pPr>
              <a:buNone/>
            </a:pPr>
            <a:r>
              <a:rPr lang="uk-UA" dirty="0" smtClean="0"/>
              <a:t>рослини. Коли щелепи </a:t>
            </a:r>
            <a:r>
              <a:rPr lang="uk-UA" dirty="0" err="1" smtClean="0"/>
              <a:t>ринхозавра</a:t>
            </a:r>
            <a:r>
              <a:rPr lang="uk-UA" dirty="0" smtClean="0"/>
              <a:t> закривалися, нижня щелепа точно входила в жолобок </a:t>
            </a:r>
          </a:p>
          <a:p>
            <a:pPr>
              <a:buNone/>
            </a:pPr>
            <a:r>
              <a:rPr lang="uk-UA" dirty="0" smtClean="0"/>
              <a:t>верхньої щелепи, як у ножа, коли його складають і лезо вставляється в рукоятку.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Рисунок 4" descr="kom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643446"/>
            <a:ext cx="1494743" cy="13414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1857356" y="4714884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Ящероподібна</a:t>
            </a:r>
            <a:r>
              <a:rPr lang="ru-RU" sz="1200" dirty="0" smtClean="0"/>
              <a:t> </a:t>
            </a:r>
            <a:r>
              <a:rPr lang="ru-RU" sz="1200" dirty="0" err="1" smtClean="0"/>
              <a:t>рептилія</a:t>
            </a:r>
            <a:r>
              <a:rPr lang="ru-RU" sz="1200" dirty="0" smtClean="0"/>
              <a:t> </a:t>
            </a:r>
            <a:r>
              <a:rPr lang="ru-RU" sz="1200" dirty="0" err="1" smtClean="0"/>
              <a:t>ікарозавр</a:t>
            </a:r>
            <a:r>
              <a:rPr lang="ru-RU" sz="1200" dirty="0" smtClean="0"/>
              <a:t> жила в </a:t>
            </a:r>
            <a:r>
              <a:rPr lang="ru-RU" sz="1200" dirty="0" err="1" smtClean="0"/>
              <a:t>ранньому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тріасі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Північної</a:t>
            </a:r>
            <a:r>
              <a:rPr lang="ru-RU" sz="1200" dirty="0" smtClean="0"/>
              <a:t> Америки. У </a:t>
            </a:r>
            <a:r>
              <a:rPr lang="ru-RU" sz="1200" dirty="0" err="1" smtClean="0"/>
              <a:t>ікарозавра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крила</a:t>
            </a:r>
            <a:r>
              <a:rPr lang="ru-RU" sz="1200" dirty="0" smtClean="0"/>
              <a:t>, так </a:t>
            </a:r>
            <a:r>
              <a:rPr lang="ru-RU" sz="1200" dirty="0" err="1" smtClean="0"/>
              <a:t>сказати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зі</a:t>
            </a:r>
            <a:r>
              <a:rPr lang="ru-RU" sz="1200" dirty="0" smtClean="0"/>
              <a:t> </a:t>
            </a:r>
            <a:r>
              <a:rPr lang="ru-RU" sz="1200" dirty="0" err="1" smtClean="0"/>
              <a:t>змінюваною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геометрією</a:t>
            </a:r>
            <a:r>
              <a:rPr lang="ru-RU" sz="1200" dirty="0" smtClean="0"/>
              <a:t>.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утворювали</a:t>
            </a:r>
            <a:r>
              <a:rPr lang="ru-RU" sz="1200" dirty="0" smtClean="0"/>
              <a:t> </a:t>
            </a:r>
            <a:r>
              <a:rPr lang="ru-RU" sz="1200" dirty="0" err="1" smtClean="0"/>
              <a:t>ділянки</a:t>
            </a:r>
            <a:r>
              <a:rPr lang="ru-RU" sz="1200" dirty="0" smtClean="0"/>
              <a:t> </a:t>
            </a:r>
            <a:r>
              <a:rPr lang="ru-RU" sz="1200" dirty="0" err="1" smtClean="0"/>
              <a:t>шкіри</a:t>
            </a:r>
            <a:r>
              <a:rPr lang="ru-RU" sz="1200" dirty="0" smtClean="0"/>
              <a:t>, туго </a:t>
            </a:r>
            <a:r>
              <a:rPr lang="ru-RU" sz="1200" dirty="0" err="1" smtClean="0"/>
              <a:t>натягнуті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довгі</a:t>
            </a:r>
            <a:r>
              <a:rPr lang="ru-RU" sz="1200" dirty="0" smtClean="0"/>
              <a:t> ребра. Коли </a:t>
            </a:r>
            <a:r>
              <a:rPr lang="ru-RU" sz="1200" dirty="0" err="1" smtClean="0"/>
              <a:t>ікарозавр</a:t>
            </a:r>
            <a:r>
              <a:rPr lang="ru-RU" sz="1200" dirty="0" smtClean="0"/>
              <a:t> лазив по деревах,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</a:t>
            </a:r>
            <a:r>
              <a:rPr lang="ru-RU" sz="1200" dirty="0" err="1" smtClean="0"/>
              <a:t>складав</a:t>
            </a:r>
            <a:r>
              <a:rPr lang="ru-RU" sz="1200" dirty="0" smtClean="0"/>
              <a:t> </a:t>
            </a:r>
            <a:r>
              <a:rPr lang="ru-RU" sz="1200" dirty="0" err="1" smtClean="0"/>
              <a:t>крила</a:t>
            </a:r>
            <a:r>
              <a:rPr lang="ru-RU" sz="1200" dirty="0" smtClean="0"/>
              <a:t> </a:t>
            </a:r>
            <a:r>
              <a:rPr lang="ru-RU" sz="1200" dirty="0" err="1" smtClean="0"/>
              <a:t>уздовж</a:t>
            </a:r>
            <a:r>
              <a:rPr lang="ru-RU" sz="1200" dirty="0" smtClean="0"/>
              <a:t> </a:t>
            </a:r>
            <a:r>
              <a:rPr lang="ru-RU" sz="1200" dirty="0" err="1" smtClean="0"/>
              <a:t>тіла</a:t>
            </a:r>
            <a:r>
              <a:rPr lang="ru-RU" sz="1200" dirty="0" smtClean="0"/>
              <a:t>. А при </a:t>
            </a:r>
            <a:r>
              <a:rPr lang="ru-RU" sz="1200" dirty="0" err="1" smtClean="0"/>
              <a:t>польоті</a:t>
            </a:r>
            <a:r>
              <a:rPr lang="ru-RU" sz="1200" dirty="0" smtClean="0"/>
              <a:t>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ребра моментально </a:t>
            </a:r>
            <a:r>
              <a:rPr lang="ru-RU" sz="1200" dirty="0" err="1" smtClean="0"/>
              <a:t>розсовувалися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крила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розправлялися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обидва</a:t>
            </a:r>
            <a:r>
              <a:rPr lang="ru-RU" sz="1200" dirty="0" smtClean="0"/>
              <a:t> боки. Вони </a:t>
            </a:r>
            <a:r>
              <a:rPr lang="ru-RU" sz="1200" dirty="0" err="1" smtClean="0"/>
              <a:t>виконували</a:t>
            </a:r>
            <a:r>
              <a:rPr lang="ru-RU" sz="1200" dirty="0" smtClean="0"/>
              <a:t> роль </a:t>
            </a:r>
            <a:r>
              <a:rPr lang="ru-RU" sz="1200" dirty="0" err="1" smtClean="0"/>
              <a:t>парашута</a:t>
            </a:r>
            <a:r>
              <a:rPr lang="ru-RU" sz="1200" dirty="0" smtClean="0"/>
              <a:t>, на </a:t>
            </a:r>
            <a:r>
              <a:rPr lang="ru-RU" sz="1200" dirty="0" err="1" smtClean="0"/>
              <a:t>якому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тварина</a:t>
            </a:r>
            <a:r>
              <a:rPr lang="ru-RU" sz="1200" dirty="0" smtClean="0"/>
              <a:t> плавно </a:t>
            </a:r>
            <a:r>
              <a:rPr lang="ru-RU" sz="1200" dirty="0" err="1" smtClean="0"/>
              <a:t>опускалася</a:t>
            </a:r>
            <a:r>
              <a:rPr lang="ru-RU" sz="1200" dirty="0" smtClean="0"/>
              <a:t> на землю.</a:t>
            </a:r>
            <a:endParaRPr lang="uk-UA" sz="1200" dirty="0"/>
          </a:p>
        </p:txBody>
      </p:sp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Від </a:t>
            </a:r>
            <a:r>
              <a:rPr lang="uk-UA" dirty="0" err="1" smtClean="0"/>
              <a:t>текодонтів</a:t>
            </a:r>
            <a:r>
              <a:rPr lang="uk-UA" dirty="0" smtClean="0"/>
              <a:t> до динозаврів.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8858312" cy="24288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 smtClean="0"/>
              <a:t>Ближче до кінця тріасового періоду багато наземних тварин, що з'явилися на його початку, вимерли. Їхнє місце</a:t>
            </a:r>
          </a:p>
          <a:p>
            <a:pPr>
              <a:buNone/>
            </a:pPr>
            <a:r>
              <a:rPr lang="uk-UA" dirty="0" smtClean="0"/>
              <a:t>зайняли нові рептилії, що розвинулися протягом тріасу. Приблизно 225 млн. років тому виникла група рептилій,</a:t>
            </a:r>
          </a:p>
          <a:p>
            <a:pPr>
              <a:buNone/>
            </a:pPr>
            <a:r>
              <a:rPr lang="uk-UA" dirty="0" smtClean="0"/>
              <a:t>яких назвали </a:t>
            </a:r>
            <a:r>
              <a:rPr lang="uk-UA" dirty="0" err="1" smtClean="0"/>
              <a:t>текодонтами</a:t>
            </a:r>
            <a:r>
              <a:rPr lang="uk-UA" dirty="0" smtClean="0"/>
              <a:t>. Спочатку це були незграбні приосадкуваті тварини, трохи схожі на крокодилів. Вони</a:t>
            </a:r>
          </a:p>
          <a:p>
            <a:pPr>
              <a:buNone/>
            </a:pPr>
            <a:r>
              <a:rPr lang="uk-UA" dirty="0" smtClean="0"/>
              <a:t>вели водний спосіб життя і плавали за допомогою могутнього хвоста, загрібаючи при цьому задніми ногами, що</a:t>
            </a:r>
          </a:p>
          <a:p>
            <a:pPr>
              <a:buNone/>
            </a:pPr>
            <a:r>
              <a:rPr lang="uk-UA" dirty="0" smtClean="0"/>
              <a:t>були набагато більші передніх. Коли ранні </a:t>
            </a:r>
            <a:r>
              <a:rPr lang="uk-UA" dirty="0" err="1" smtClean="0"/>
              <a:t>текодонти</a:t>
            </a:r>
            <a:r>
              <a:rPr lang="uk-UA" dirty="0" smtClean="0"/>
              <a:t> вийшли з води на сушу, їх сильні задні ноги швидко</a:t>
            </a:r>
          </a:p>
          <a:p>
            <a:pPr>
              <a:buNone/>
            </a:pPr>
            <a:r>
              <a:rPr lang="uk-UA" dirty="0" smtClean="0"/>
              <a:t>пристосувалися до ходьби по твердій землі. Незабаром </a:t>
            </a:r>
            <a:r>
              <a:rPr lang="uk-UA" dirty="0" err="1" smtClean="0"/>
              <a:t>текодонти</a:t>
            </a:r>
            <a:r>
              <a:rPr lang="uk-UA" dirty="0" smtClean="0"/>
              <a:t> стали чудовими ходками і бігунами. Велику </a:t>
            </a:r>
          </a:p>
          <a:p>
            <a:pPr>
              <a:buNone/>
            </a:pPr>
            <a:r>
              <a:rPr lang="uk-UA" dirty="0" smtClean="0"/>
              <a:t>частину часу вони пересувалися по суші на чотирьох ногах. Однак у них була здатність перетворюватися в</a:t>
            </a:r>
          </a:p>
          <a:p>
            <a:pPr>
              <a:buNone/>
            </a:pPr>
            <a:r>
              <a:rPr lang="uk-UA" dirty="0" smtClean="0"/>
              <a:t>щирих спринтерів. Для цього </a:t>
            </a:r>
            <a:r>
              <a:rPr lang="uk-UA" dirty="0" err="1" smtClean="0"/>
              <a:t>текодонти</a:t>
            </a:r>
            <a:r>
              <a:rPr lang="uk-UA" dirty="0" smtClean="0"/>
              <a:t> приймали свого роду "стартову позу": відхилялися назад, спирались на</a:t>
            </a:r>
          </a:p>
          <a:p>
            <a:pPr>
              <a:buNone/>
            </a:pPr>
            <a:r>
              <a:rPr lang="uk-UA" dirty="0" smtClean="0"/>
              <a:t>свої стрімко розвинуті задні кінцівки, і спрямовувалися вперед на двох ногах, балансуючи на бігу довгим</a:t>
            </a:r>
          </a:p>
          <a:p>
            <a:pPr>
              <a:buNone/>
            </a:pPr>
            <a:r>
              <a:rPr lang="uk-UA" dirty="0" smtClean="0"/>
              <a:t>хвостом. За наступні 20 млн. років </a:t>
            </a:r>
            <a:r>
              <a:rPr lang="uk-UA" dirty="0" err="1" smtClean="0"/>
              <a:t>текодонти</a:t>
            </a:r>
            <a:r>
              <a:rPr lang="uk-UA" dirty="0" smtClean="0"/>
              <a:t> розвинулися в перших на Землі динозаврів.</a:t>
            </a:r>
            <a:endParaRPr lang="uk-UA" dirty="0"/>
          </a:p>
        </p:txBody>
      </p:sp>
      <p:pic>
        <p:nvPicPr>
          <p:cNvPr id="5" name="Рисунок 4" descr="ravl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857628"/>
            <a:ext cx="2557412" cy="207170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500430" y="4572008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На </a:t>
            </a:r>
            <a:r>
              <a:rPr lang="ru-RU" sz="1200" dirty="0" err="1" smtClean="0"/>
              <a:t>цій</a:t>
            </a:r>
            <a:r>
              <a:rPr lang="ru-RU" sz="1200" dirty="0" smtClean="0"/>
              <a:t> </a:t>
            </a:r>
            <a:r>
              <a:rPr lang="ru-RU" sz="1200" dirty="0" err="1" smtClean="0"/>
              <a:t>схемі</a:t>
            </a:r>
            <a:r>
              <a:rPr lang="ru-RU" sz="1200" dirty="0" smtClean="0"/>
              <a:t> представлена </a:t>
            </a:r>
            <a:r>
              <a:rPr lang="ru-RU" sz="1200" dirty="0" err="1" smtClean="0"/>
              <a:t>внутрішня</a:t>
            </a:r>
            <a:r>
              <a:rPr lang="ru-RU" sz="1200" dirty="0" smtClean="0"/>
              <a:t> </a:t>
            </a:r>
            <a:r>
              <a:rPr lang="ru-RU" sz="1200" dirty="0" err="1" smtClean="0"/>
              <a:t>будова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наутілуса</a:t>
            </a:r>
            <a:r>
              <a:rPr lang="ru-RU" sz="1200" dirty="0" smtClean="0"/>
              <a:t>. </a:t>
            </a:r>
            <a:r>
              <a:rPr lang="ru-RU" sz="1200" dirty="0" err="1" smtClean="0"/>
              <a:t>Можливо</a:t>
            </a:r>
            <a:r>
              <a:rPr lang="ru-RU" sz="1200" dirty="0" smtClean="0"/>
              <a:t>, </a:t>
            </a:r>
            <a:r>
              <a:rPr lang="ru-RU" sz="1200" dirty="0" err="1" smtClean="0"/>
              <a:t>схожою</a:t>
            </a:r>
            <a:r>
              <a:rPr lang="ru-RU" sz="1200" dirty="0" smtClean="0"/>
              <a:t> </a:t>
            </a:r>
            <a:r>
              <a:rPr lang="ru-RU" sz="1200" dirty="0" err="1" smtClean="0"/>
              <a:t>внутрішньою</a:t>
            </a:r>
            <a:r>
              <a:rPr lang="ru-RU" sz="1200" dirty="0" smtClean="0"/>
              <a:t> структурою </a:t>
            </a:r>
            <a:r>
              <a:rPr lang="ru-RU" sz="1200" dirty="0" err="1" smtClean="0"/>
              <a:t>володіли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аммоніти</a:t>
            </a:r>
            <a:r>
              <a:rPr lang="ru-RU" sz="1200" dirty="0" smtClean="0"/>
              <a:t>. </a:t>
            </a:r>
            <a:endParaRPr lang="uk-UA" sz="1200" dirty="0"/>
          </a:p>
        </p:txBody>
      </p:sp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Ще два найважливіших "прориви".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14422"/>
            <a:ext cx="8410604" cy="19716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Наприкінці тріасового періоду в еволюції життя на Землі</a:t>
            </a:r>
          </a:p>
          <a:p>
            <a:pPr>
              <a:buNone/>
            </a:pPr>
            <a:r>
              <a:rPr lang="uk-UA" dirty="0" smtClean="0"/>
              <a:t>відбулося ще дві важливих події. Одна з них відбулась на</a:t>
            </a:r>
          </a:p>
          <a:p>
            <a:pPr>
              <a:buNone/>
            </a:pPr>
            <a:r>
              <a:rPr lang="uk-UA" dirty="0" smtClean="0"/>
              <a:t>суші й ознаменувалася появою перших ссавців. Друга</a:t>
            </a:r>
          </a:p>
          <a:p>
            <a:pPr>
              <a:buNone/>
            </a:pPr>
            <a:r>
              <a:rPr lang="uk-UA" dirty="0" smtClean="0"/>
              <a:t>відбулася в повітрі і було пов'язано з пришестям</a:t>
            </a:r>
          </a:p>
          <a:p>
            <a:pPr>
              <a:buNone/>
            </a:pPr>
            <a:r>
              <a:rPr lang="uk-UA" dirty="0" smtClean="0"/>
              <a:t>птерозаврів ("крилатих рептилій").</a:t>
            </a:r>
            <a:endParaRPr lang="uk-UA" dirty="0"/>
          </a:p>
        </p:txBody>
      </p:sp>
      <p:pic>
        <p:nvPicPr>
          <p:cNvPr id="5" name="Рисунок 4" descr="2_ravl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714752"/>
            <a:ext cx="2480591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786050" y="3786190"/>
            <a:ext cx="61436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Цей типовий викопний </a:t>
            </a:r>
            <a:r>
              <a:rPr lang="uk-UA" sz="1400" dirty="0" err="1" smtClean="0"/>
              <a:t>аммоніт</a:t>
            </a:r>
            <a:r>
              <a:rPr lang="uk-UA" sz="1400" dirty="0" smtClean="0"/>
              <a:t> являє собою плоску закручену мушлю добре помітної </a:t>
            </a:r>
            <a:r>
              <a:rPr lang="uk-UA" sz="1400" dirty="0" err="1" smtClean="0"/>
              <a:t>спіралевидної</a:t>
            </a:r>
            <a:r>
              <a:rPr lang="uk-UA" sz="1400" dirty="0" smtClean="0"/>
              <a:t> форми. Поверхня мушлі помічена візерунковими ребрами", що вказують на ті місця, де раніше були перегородки. Дивлячись на скам'янілий </a:t>
            </a:r>
            <a:r>
              <a:rPr lang="uk-UA" sz="1400" dirty="0" err="1" smtClean="0"/>
              <a:t>аммоніт</a:t>
            </a:r>
            <a:r>
              <a:rPr lang="uk-UA" sz="1400" dirty="0" smtClean="0"/>
              <a:t>, важко собі змалювати, що це останки тварини — близького родича сучасних восьминогів і кальмарів. Однак якщо порівняти його з іншим нині здоровим головоногим молюском, </a:t>
            </a:r>
            <a:r>
              <a:rPr lang="uk-UA" sz="1400" dirty="0" err="1" smtClean="0"/>
              <a:t>наутілусом</a:t>
            </a:r>
            <a:r>
              <a:rPr lang="uk-UA" sz="1400" dirty="0" smtClean="0"/>
              <a:t>, то це споріднення відразу ж стає очевидним. </a:t>
            </a:r>
            <a:endParaRPr lang="uk-UA" sz="1400" dirty="0"/>
          </a:p>
        </p:txBody>
      </p:sp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14282" y="6215082"/>
            <a:ext cx="157163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на початок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1478</Words>
  <Application>Microsoft Office PowerPoint</Application>
  <PresentationFormat>Экран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Тріасовий Період</vt:lpstr>
      <vt:lpstr>План</vt:lpstr>
      <vt:lpstr>Від 248 до 213 млн. років тому. </vt:lpstr>
      <vt:lpstr>Розквіт безхребетних. </vt:lpstr>
      <vt:lpstr>Від акул до "рибальських вудок". </vt:lpstr>
      <vt:lpstr>Тріасові череди. </vt:lpstr>
      <vt:lpstr>"Собакозубі" і "правлячі" рептилії. </vt:lpstr>
      <vt:lpstr>Від текодонтів до динозаврів.</vt:lpstr>
      <vt:lpstr>Ще два найважливіших "прориви".</vt:lpstr>
      <vt:lpstr>Піонери повітроплавання.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Тріасовий Період</dc:title>
  <dc:creator>TheParadise</dc:creator>
  <cp:lastModifiedBy>Орест Машталер</cp:lastModifiedBy>
  <cp:revision>66</cp:revision>
  <dcterms:created xsi:type="dcterms:W3CDTF">2010-05-05T20:37:28Z</dcterms:created>
  <dcterms:modified xsi:type="dcterms:W3CDTF">2010-05-06T20:45:58Z</dcterms:modified>
</cp:coreProperties>
</file>