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7" r:id="rId4"/>
    <p:sldId id="278" r:id="rId5"/>
    <p:sldId id="258" r:id="rId6"/>
    <p:sldId id="274" r:id="rId7"/>
    <p:sldId id="275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7;&#1088;&#1072;&#1074;&#1086;&#1079;&#1085;&#1072;&#1074;&#1089;&#1090;&#1074;&#1086;\&#1047;&#1053;&#1054;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Лист3!$C$6</c:f>
              <c:strCache>
                <c:ptCount val="1"/>
                <c:pt idx="0">
                  <c:v>9 клас</c:v>
                </c:pt>
              </c:strCache>
            </c:strRef>
          </c:tx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Val val="1"/>
          </c:dLbls>
          <c:cat>
            <c:multiLvlStrRef>
              <c:f>Лист3!$D$4:$F$5</c:f>
              <c:multiLvlStrCache>
                <c:ptCount val="3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2013-2014</c:v>
                  </c:pt>
                </c:lvl>
                <c:lvl>
                  <c:pt idx="0">
                    <c:v>Правознавство</c:v>
                  </c:pt>
                </c:lvl>
              </c:multiLvlStrCache>
            </c:multiLvlStrRef>
          </c:cat>
          <c:val>
            <c:numRef>
              <c:f>Лист3!$D$6:$F$6</c:f>
              <c:numCache>
                <c:formatCode>General</c:formatCode>
                <c:ptCount val="3"/>
                <c:pt idx="0">
                  <c:v>75</c:v>
                </c:pt>
                <c:pt idx="1">
                  <c:v>68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10 клас</c:v>
                </c:pt>
              </c:strCache>
            </c:strRef>
          </c:tx>
          <c:dLbls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Val val="1"/>
          </c:dLbls>
          <c:cat>
            <c:multiLvlStrRef>
              <c:f>Лист3!$D$4:$F$5</c:f>
              <c:multiLvlStrCache>
                <c:ptCount val="3"/>
                <c:lvl>
                  <c:pt idx="0">
                    <c:v>2011-2012</c:v>
                  </c:pt>
                  <c:pt idx="1">
                    <c:v>2012-2013</c:v>
                  </c:pt>
                  <c:pt idx="2">
                    <c:v>2013-2014</c:v>
                  </c:pt>
                </c:lvl>
                <c:lvl>
                  <c:pt idx="0">
                    <c:v>Правознавство</c:v>
                  </c:pt>
                </c:lvl>
              </c:multiLvlStrCache>
            </c:multiLvlStrRef>
          </c:cat>
          <c:val>
            <c:numRef>
              <c:f>Лист3!$D$7:$F$7</c:f>
              <c:numCache>
                <c:formatCode>General</c:formatCode>
                <c:ptCount val="3"/>
                <c:pt idx="0">
                  <c:v>81</c:v>
                </c:pt>
                <c:pt idx="1">
                  <c:v>82</c:v>
                </c:pt>
                <c:pt idx="2">
                  <c:v>87</c:v>
                </c:pt>
              </c:numCache>
            </c:numRef>
          </c:val>
        </c:ser>
        <c:shape val="cone"/>
        <c:axId val="43412864"/>
        <c:axId val="43435136"/>
        <c:axId val="0"/>
      </c:bar3DChart>
      <c:catAx>
        <c:axId val="434128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43435136"/>
        <c:crosses val="autoZero"/>
        <c:auto val="1"/>
        <c:lblAlgn val="ctr"/>
        <c:lblOffset val="100"/>
      </c:catAx>
      <c:valAx>
        <c:axId val="43435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4341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84802050573828"/>
          <c:y val="0.38746148666270808"/>
          <c:w val="0.12237764413077271"/>
          <c:h val="0.20948259391163876"/>
        </c:manualLayout>
      </c:layout>
      <c:txPr>
        <a:bodyPr/>
        <a:lstStyle/>
        <a:p>
          <a:pPr>
            <a:defRPr lang="ru-RU" sz="1400" b="1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4AC37-312B-4F93-ADF0-F4DC8FCEC515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5E0611-CAA7-42A0-A181-2CD79566DC7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dirty="0" err="1" smtClean="0"/>
            <a:t>виробляти</a:t>
          </a:r>
          <a:r>
            <a:rPr lang="ru-RU" sz="2800" b="1" dirty="0" smtClean="0"/>
            <a:t> </a:t>
          </a:r>
          <a:r>
            <a:rPr lang="ru-RU" sz="2800" b="1" dirty="0" err="1" smtClean="0"/>
            <a:t>вміння</a:t>
          </a:r>
          <a:r>
            <a:rPr lang="ru-RU" sz="2800" b="1" dirty="0" smtClean="0"/>
            <a:t> </a:t>
          </a:r>
          <a:r>
            <a:rPr lang="ru-RU" sz="2800" b="1" dirty="0" err="1" smtClean="0"/>
            <a:t>творчо</a:t>
          </a:r>
          <a:r>
            <a:rPr lang="ru-RU" sz="2800" b="1" dirty="0" smtClean="0"/>
            <a:t> </a:t>
          </a:r>
          <a:r>
            <a:rPr lang="ru-RU" sz="2800" b="1" dirty="0" err="1" smtClean="0"/>
            <a:t>працювати</a:t>
          </a:r>
          <a:r>
            <a:rPr lang="ru-RU" sz="2800" b="1" dirty="0" smtClean="0"/>
            <a:t>, </a:t>
          </a:r>
          <a:r>
            <a:rPr lang="ru-RU" sz="2800" b="1" dirty="0" err="1" smtClean="0"/>
            <a:t>вирішувати</a:t>
          </a:r>
          <a:r>
            <a:rPr lang="ru-RU" sz="2800" b="1" dirty="0" smtClean="0"/>
            <a:t> </a:t>
          </a:r>
          <a:r>
            <a:rPr lang="ru-RU" sz="2800" b="1" dirty="0" err="1" smtClean="0"/>
            <a:t>різноманітні</a:t>
          </a:r>
          <a:r>
            <a:rPr lang="ru-RU" sz="2800" b="1" dirty="0" smtClean="0"/>
            <a:t> </a:t>
          </a:r>
          <a:r>
            <a:rPr lang="ru-RU" sz="2800" b="1" dirty="0" err="1" smtClean="0"/>
            <a:t>проблеми</a:t>
          </a:r>
          <a:r>
            <a:rPr lang="ru-RU" sz="2800" b="1" dirty="0" smtClean="0"/>
            <a:t> </a:t>
          </a:r>
          <a:endParaRPr lang="uk-UA" sz="2800" b="1" dirty="0"/>
        </a:p>
      </dgm:t>
    </dgm:pt>
    <dgm:pt modelId="{6EE5B25B-E1A0-4DAC-AD02-7A4D10F7F7EF}" type="parTrans" cxnId="{A547BAB5-766C-4011-96D6-A7ACB02F6AF7}">
      <dgm:prSet/>
      <dgm:spPr/>
      <dgm:t>
        <a:bodyPr/>
        <a:lstStyle/>
        <a:p>
          <a:endParaRPr lang="uk-UA"/>
        </a:p>
      </dgm:t>
    </dgm:pt>
    <dgm:pt modelId="{9B5C997E-E6E3-422A-8142-7C0678195EFB}" type="sibTrans" cxnId="{A547BAB5-766C-4011-96D6-A7ACB02F6AF7}">
      <dgm:prSet/>
      <dgm:spPr/>
      <dgm:t>
        <a:bodyPr/>
        <a:lstStyle/>
        <a:p>
          <a:endParaRPr lang="uk-UA"/>
        </a:p>
      </dgm:t>
    </dgm:pt>
    <dgm:pt modelId="{4686D4BE-A8D1-4151-AE6B-306CF897103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dirty="0" err="1" smtClean="0"/>
            <a:t>формувати</a:t>
          </a:r>
          <a:r>
            <a:rPr lang="ru-RU" sz="2800" b="1" dirty="0" smtClean="0"/>
            <a:t> в </a:t>
          </a:r>
          <a:r>
            <a:rPr lang="ru-RU" sz="2800" b="1" dirty="0" err="1" smtClean="0"/>
            <a:t>учнів</a:t>
          </a:r>
          <a:r>
            <a:rPr lang="ru-RU" sz="2800" b="1" dirty="0" smtClean="0"/>
            <a:t> </a:t>
          </a:r>
          <a:r>
            <a:rPr lang="ru-RU" sz="2800" b="1" dirty="0" err="1" smtClean="0"/>
            <a:t>розвинуте</a:t>
          </a:r>
          <a:r>
            <a:rPr lang="ru-RU" sz="2800" b="1" dirty="0" smtClean="0"/>
            <a:t> </a:t>
          </a:r>
          <a:r>
            <a:rPr lang="ru-RU" sz="2800" b="1" dirty="0" err="1" smtClean="0"/>
            <a:t>критичне</a:t>
          </a:r>
          <a:r>
            <a:rPr lang="ru-RU" sz="2800" b="1" dirty="0" smtClean="0"/>
            <a:t> </a:t>
          </a:r>
          <a:r>
            <a:rPr lang="ru-RU" sz="2800" b="1" dirty="0" err="1" smtClean="0"/>
            <a:t>мислення</a:t>
          </a:r>
          <a:r>
            <a:rPr lang="ru-RU" sz="2800" b="1" dirty="0" smtClean="0"/>
            <a:t>, </a:t>
          </a:r>
          <a:r>
            <a:rPr lang="ru-RU" sz="2800" b="1" dirty="0" err="1" smtClean="0"/>
            <a:t>здатність</a:t>
          </a:r>
          <a:r>
            <a:rPr lang="ru-RU" sz="2800" b="1" dirty="0" smtClean="0"/>
            <a:t> </a:t>
          </a:r>
          <a:r>
            <a:rPr lang="ru-RU" sz="2800" b="1" dirty="0" err="1" smtClean="0"/>
            <a:t>виробляти</a:t>
          </a:r>
          <a:r>
            <a:rPr lang="ru-RU" sz="2800" b="1" dirty="0" smtClean="0"/>
            <a:t> </a:t>
          </a:r>
          <a:r>
            <a:rPr lang="ru-RU" sz="2800" b="1" dirty="0" err="1" smtClean="0"/>
            <a:t>власну</a:t>
          </a:r>
          <a:r>
            <a:rPr lang="ru-RU" sz="2800" b="1" dirty="0" smtClean="0"/>
            <a:t> точку </a:t>
          </a:r>
          <a:r>
            <a:rPr lang="ru-RU" sz="2800" b="1" dirty="0" err="1" smtClean="0"/>
            <a:t>зору</a:t>
          </a:r>
          <a:r>
            <a:rPr lang="ru-RU" sz="2800" b="1" dirty="0" smtClean="0"/>
            <a:t> та </a:t>
          </a:r>
          <a:r>
            <a:rPr lang="ru-RU" sz="2800" b="1" dirty="0" err="1" smtClean="0"/>
            <a:t>поважати</a:t>
          </a:r>
          <a:r>
            <a:rPr lang="ru-RU" sz="2800" b="1" dirty="0" smtClean="0"/>
            <a:t> точку </a:t>
          </a:r>
          <a:r>
            <a:rPr lang="ru-RU" sz="2800" b="1" dirty="0" err="1" smtClean="0"/>
            <a:t>зору</a:t>
          </a:r>
          <a:r>
            <a:rPr lang="ru-RU" sz="2800" b="1" dirty="0" smtClean="0"/>
            <a:t> </a:t>
          </a:r>
          <a:r>
            <a:rPr lang="ru-RU" sz="2800" b="1" dirty="0" err="1" smtClean="0"/>
            <a:t>інших</a:t>
          </a:r>
          <a:endParaRPr lang="uk-UA" sz="2800" b="1" dirty="0"/>
        </a:p>
      </dgm:t>
    </dgm:pt>
    <dgm:pt modelId="{30276D8D-923E-4FC3-944F-D17EB53F354E}" type="parTrans" cxnId="{AE06C7D3-C0C4-43BE-A4EE-2A73B0F8DE86}">
      <dgm:prSet/>
      <dgm:spPr/>
      <dgm:t>
        <a:bodyPr/>
        <a:lstStyle/>
        <a:p>
          <a:endParaRPr lang="uk-UA"/>
        </a:p>
      </dgm:t>
    </dgm:pt>
    <dgm:pt modelId="{B9AAC6FD-E219-43F2-84A1-DEB901CEFB7E}" type="sibTrans" cxnId="{AE06C7D3-C0C4-43BE-A4EE-2A73B0F8DE86}">
      <dgm:prSet/>
      <dgm:spPr/>
      <dgm:t>
        <a:bodyPr/>
        <a:lstStyle/>
        <a:p>
          <a:endParaRPr lang="uk-UA"/>
        </a:p>
      </dgm:t>
    </dgm:pt>
    <dgm:pt modelId="{4C69D6E4-E065-4ED7-AFFA-F4BAD4C75E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3200" b="1" dirty="0" smtClean="0">
              <a:solidFill>
                <a:schemeClr val="bg1"/>
              </a:solidFill>
            </a:rPr>
            <a:t>виховати почуття впевненості на юридичній ниві</a:t>
          </a:r>
          <a:endParaRPr lang="uk-UA" sz="3200" b="1" dirty="0">
            <a:solidFill>
              <a:schemeClr val="bg1"/>
            </a:solidFill>
          </a:endParaRPr>
        </a:p>
      </dgm:t>
    </dgm:pt>
    <dgm:pt modelId="{E8F4D111-6348-44EC-BCCA-92AA2776165F}" type="parTrans" cxnId="{77A4F916-4559-4FC6-B059-B6330BF28CB0}">
      <dgm:prSet/>
      <dgm:spPr/>
      <dgm:t>
        <a:bodyPr/>
        <a:lstStyle/>
        <a:p>
          <a:endParaRPr lang="uk-UA"/>
        </a:p>
      </dgm:t>
    </dgm:pt>
    <dgm:pt modelId="{3DD8CE9B-9FCC-46FD-831D-F3F802D164FE}" type="sibTrans" cxnId="{77A4F916-4559-4FC6-B059-B6330BF28CB0}">
      <dgm:prSet/>
      <dgm:spPr/>
      <dgm:t>
        <a:bodyPr/>
        <a:lstStyle/>
        <a:p>
          <a:endParaRPr lang="uk-UA"/>
        </a:p>
      </dgm:t>
    </dgm:pt>
    <dgm:pt modelId="{5BEAED48-56F5-436C-A289-9188E686AB5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3200" b="1" dirty="0" err="1" smtClean="0"/>
            <a:t>сформувати</a:t>
          </a:r>
          <a:r>
            <a:rPr lang="ru-RU" sz="3200" b="1" dirty="0" smtClean="0"/>
            <a:t> </a:t>
          </a:r>
          <a:r>
            <a:rPr lang="ru-RU" sz="3200" b="1" dirty="0" err="1" smtClean="0"/>
            <a:t>бачення</a:t>
          </a:r>
          <a:r>
            <a:rPr lang="ru-RU" sz="3200" b="1" dirty="0" smtClean="0"/>
            <a:t> самого себе у </a:t>
          </a:r>
          <a:r>
            <a:rPr lang="ru-RU" sz="3200" b="1" dirty="0" err="1" smtClean="0"/>
            <a:t>взаємозалежності</a:t>
          </a:r>
          <a:r>
            <a:rPr lang="ru-RU" sz="3200" b="1" dirty="0" smtClean="0"/>
            <a:t> </a:t>
          </a:r>
          <a:r>
            <a:rPr lang="ru-RU" sz="3200" b="1" dirty="0" err="1" smtClean="0"/>
            <a:t>з</a:t>
          </a:r>
          <a:r>
            <a:rPr lang="ru-RU" sz="3200" b="1" dirty="0" smtClean="0"/>
            <a:t> </a:t>
          </a:r>
          <a:r>
            <a:rPr lang="ru-RU" sz="3200" b="1" dirty="0" err="1" smtClean="0"/>
            <a:t>іншими</a:t>
          </a:r>
          <a:endParaRPr lang="uk-UA" sz="3200" b="1" dirty="0"/>
        </a:p>
      </dgm:t>
    </dgm:pt>
    <dgm:pt modelId="{33A034AB-EA1C-408E-84F8-3AAD1B91EE51}" type="parTrans" cxnId="{B14EAEE4-1AE2-432E-8D6F-FE0F2854475C}">
      <dgm:prSet/>
      <dgm:spPr/>
      <dgm:t>
        <a:bodyPr/>
        <a:lstStyle/>
        <a:p>
          <a:endParaRPr lang="uk-UA"/>
        </a:p>
      </dgm:t>
    </dgm:pt>
    <dgm:pt modelId="{E6E574EB-2332-4999-9E02-71244BFEC6AB}" type="sibTrans" cxnId="{B14EAEE4-1AE2-432E-8D6F-FE0F2854475C}">
      <dgm:prSet/>
      <dgm:spPr/>
      <dgm:t>
        <a:bodyPr/>
        <a:lstStyle/>
        <a:p>
          <a:endParaRPr lang="uk-UA"/>
        </a:p>
      </dgm:t>
    </dgm:pt>
    <dgm:pt modelId="{FD3D7473-C6A8-442F-8133-9897DE84E1E5}" type="pres">
      <dgm:prSet presAssocID="{95C4AC37-312B-4F93-ADF0-F4DC8FCEC5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8477ED-66E0-4A78-A343-AE9E8D5A4C06}" type="pres">
      <dgm:prSet presAssocID="{4C69D6E4-E065-4ED7-AFFA-F4BAD4C75E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B7C2FC-C8EF-465F-8660-91A7A1E2C447}" type="pres">
      <dgm:prSet presAssocID="{3DD8CE9B-9FCC-46FD-831D-F3F802D164FE}" presName="spacer" presStyleCnt="0"/>
      <dgm:spPr/>
    </dgm:pt>
    <dgm:pt modelId="{7B601CE3-564A-4055-A05F-F4950291A89D}" type="pres">
      <dgm:prSet presAssocID="{4686D4BE-A8D1-4151-AE6B-306CF89710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BB4D2D-0A2B-48AD-B35E-7E7677345AC2}" type="pres">
      <dgm:prSet presAssocID="{B9AAC6FD-E219-43F2-84A1-DEB901CEFB7E}" presName="spacer" presStyleCnt="0"/>
      <dgm:spPr/>
    </dgm:pt>
    <dgm:pt modelId="{231020B3-B111-4137-9305-EFACDCFB9203}" type="pres">
      <dgm:prSet presAssocID="{585E0611-CAA7-42A0-A181-2CD79566DC75}" presName="parentText" presStyleLbl="node1" presStyleIdx="2" presStyleCnt="4" custLinFactY="4557" custLinFactNeighborX="8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DF2AE-F9F0-4A25-8587-F2A6A64F35FB}" type="pres">
      <dgm:prSet presAssocID="{9B5C997E-E6E3-422A-8142-7C0678195EFB}" presName="spacer" presStyleCnt="0"/>
      <dgm:spPr/>
    </dgm:pt>
    <dgm:pt modelId="{73F7325B-9A21-451C-8021-3B438CB339F9}" type="pres">
      <dgm:prSet presAssocID="{5BEAED48-56F5-436C-A289-9188E686AB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F0F6A7-AF3E-41EF-9D80-8A47C63945A2}" type="presOf" srcId="{95C4AC37-312B-4F93-ADF0-F4DC8FCEC515}" destId="{FD3D7473-C6A8-442F-8133-9897DE84E1E5}" srcOrd="0" destOrd="0" presId="urn:microsoft.com/office/officeart/2005/8/layout/vList2"/>
    <dgm:cxn modelId="{5A63B73F-307A-4DA6-9821-B04E1404C714}" type="presOf" srcId="{5BEAED48-56F5-436C-A289-9188E686AB53}" destId="{73F7325B-9A21-451C-8021-3B438CB339F9}" srcOrd="0" destOrd="0" presId="urn:microsoft.com/office/officeart/2005/8/layout/vList2"/>
    <dgm:cxn modelId="{3F04C6B4-D556-4F1D-95FB-EC46CDE0387D}" type="presOf" srcId="{585E0611-CAA7-42A0-A181-2CD79566DC75}" destId="{231020B3-B111-4137-9305-EFACDCFB9203}" srcOrd="0" destOrd="0" presId="urn:microsoft.com/office/officeart/2005/8/layout/vList2"/>
    <dgm:cxn modelId="{77A4F916-4559-4FC6-B059-B6330BF28CB0}" srcId="{95C4AC37-312B-4F93-ADF0-F4DC8FCEC515}" destId="{4C69D6E4-E065-4ED7-AFFA-F4BAD4C75ED7}" srcOrd="0" destOrd="0" parTransId="{E8F4D111-6348-44EC-BCCA-92AA2776165F}" sibTransId="{3DD8CE9B-9FCC-46FD-831D-F3F802D164FE}"/>
    <dgm:cxn modelId="{07017539-6DD2-4CA1-8794-7C690DAAC645}" type="presOf" srcId="{4C69D6E4-E065-4ED7-AFFA-F4BAD4C75ED7}" destId="{4E8477ED-66E0-4A78-A343-AE9E8D5A4C06}" srcOrd="0" destOrd="0" presId="urn:microsoft.com/office/officeart/2005/8/layout/vList2"/>
    <dgm:cxn modelId="{A547BAB5-766C-4011-96D6-A7ACB02F6AF7}" srcId="{95C4AC37-312B-4F93-ADF0-F4DC8FCEC515}" destId="{585E0611-CAA7-42A0-A181-2CD79566DC75}" srcOrd="2" destOrd="0" parTransId="{6EE5B25B-E1A0-4DAC-AD02-7A4D10F7F7EF}" sibTransId="{9B5C997E-E6E3-422A-8142-7C0678195EFB}"/>
    <dgm:cxn modelId="{4A4C1BF1-E85B-482C-AB39-54BD6FE5DD98}" type="presOf" srcId="{4686D4BE-A8D1-4151-AE6B-306CF8971030}" destId="{7B601CE3-564A-4055-A05F-F4950291A89D}" srcOrd="0" destOrd="0" presId="urn:microsoft.com/office/officeart/2005/8/layout/vList2"/>
    <dgm:cxn modelId="{AE06C7D3-C0C4-43BE-A4EE-2A73B0F8DE86}" srcId="{95C4AC37-312B-4F93-ADF0-F4DC8FCEC515}" destId="{4686D4BE-A8D1-4151-AE6B-306CF8971030}" srcOrd="1" destOrd="0" parTransId="{30276D8D-923E-4FC3-944F-D17EB53F354E}" sibTransId="{B9AAC6FD-E219-43F2-84A1-DEB901CEFB7E}"/>
    <dgm:cxn modelId="{B14EAEE4-1AE2-432E-8D6F-FE0F2854475C}" srcId="{95C4AC37-312B-4F93-ADF0-F4DC8FCEC515}" destId="{5BEAED48-56F5-436C-A289-9188E686AB53}" srcOrd="3" destOrd="0" parTransId="{33A034AB-EA1C-408E-84F8-3AAD1B91EE51}" sibTransId="{E6E574EB-2332-4999-9E02-71244BFEC6AB}"/>
    <dgm:cxn modelId="{9829F9BC-4086-4E82-A691-86C396CD7169}" type="presParOf" srcId="{FD3D7473-C6A8-442F-8133-9897DE84E1E5}" destId="{4E8477ED-66E0-4A78-A343-AE9E8D5A4C06}" srcOrd="0" destOrd="0" presId="urn:microsoft.com/office/officeart/2005/8/layout/vList2"/>
    <dgm:cxn modelId="{53D4CEBD-3B69-4F4F-9EBD-F561BC45A875}" type="presParOf" srcId="{FD3D7473-C6A8-442F-8133-9897DE84E1E5}" destId="{12B7C2FC-C8EF-465F-8660-91A7A1E2C447}" srcOrd="1" destOrd="0" presId="urn:microsoft.com/office/officeart/2005/8/layout/vList2"/>
    <dgm:cxn modelId="{E82ADB4F-8C03-40D0-A19B-4EC143E7D887}" type="presParOf" srcId="{FD3D7473-C6A8-442F-8133-9897DE84E1E5}" destId="{7B601CE3-564A-4055-A05F-F4950291A89D}" srcOrd="2" destOrd="0" presId="urn:microsoft.com/office/officeart/2005/8/layout/vList2"/>
    <dgm:cxn modelId="{CF590089-5510-4B5A-8BCB-7A610F301BD4}" type="presParOf" srcId="{FD3D7473-C6A8-442F-8133-9897DE84E1E5}" destId="{58BB4D2D-0A2B-48AD-B35E-7E7677345AC2}" srcOrd="3" destOrd="0" presId="urn:microsoft.com/office/officeart/2005/8/layout/vList2"/>
    <dgm:cxn modelId="{FF7BE4FA-2CE1-40B5-86B2-EA4EE30EE8DB}" type="presParOf" srcId="{FD3D7473-C6A8-442F-8133-9897DE84E1E5}" destId="{231020B3-B111-4137-9305-EFACDCFB9203}" srcOrd="4" destOrd="0" presId="urn:microsoft.com/office/officeart/2005/8/layout/vList2"/>
    <dgm:cxn modelId="{68AD9F43-256A-40A3-90EB-EF441421979F}" type="presParOf" srcId="{FD3D7473-C6A8-442F-8133-9897DE84E1E5}" destId="{FD8DF2AE-F9F0-4A25-8587-F2A6A64F35FB}" srcOrd="5" destOrd="0" presId="urn:microsoft.com/office/officeart/2005/8/layout/vList2"/>
    <dgm:cxn modelId="{6FA22847-D582-4FA0-AAF2-7A5960E71950}" type="presParOf" srcId="{FD3D7473-C6A8-442F-8133-9897DE84E1E5}" destId="{73F7325B-9A21-451C-8021-3B438CB339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477ED-66E0-4A78-A343-AE9E8D5A4C06}">
      <dsp:nvSpPr>
        <dsp:cNvPr id="0" name=""/>
        <dsp:cNvSpPr/>
      </dsp:nvSpPr>
      <dsp:spPr>
        <a:xfrm>
          <a:off x="0" y="429"/>
          <a:ext cx="8501122" cy="1099364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виховати почуття впевненості на юридичній ниві</a:t>
          </a:r>
          <a:endParaRPr lang="uk-UA" sz="3200" b="1" kern="1200" dirty="0">
            <a:solidFill>
              <a:schemeClr val="bg1"/>
            </a:solidFill>
          </a:endParaRPr>
        </a:p>
      </dsp:txBody>
      <dsp:txXfrm>
        <a:off x="0" y="429"/>
        <a:ext cx="8501122" cy="1099364"/>
      </dsp:txXfrm>
    </dsp:sp>
    <dsp:sp modelId="{7B601CE3-564A-4055-A05F-F4950291A89D}">
      <dsp:nvSpPr>
        <dsp:cNvPr id="0" name=""/>
        <dsp:cNvSpPr/>
      </dsp:nvSpPr>
      <dsp:spPr>
        <a:xfrm>
          <a:off x="0" y="1110073"/>
          <a:ext cx="8501122" cy="109936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506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формувати</a:t>
          </a:r>
          <a:r>
            <a:rPr lang="ru-RU" sz="2800" b="1" kern="1200" dirty="0" smtClean="0"/>
            <a:t> в </a:t>
          </a:r>
          <a:r>
            <a:rPr lang="ru-RU" sz="2800" b="1" kern="1200" dirty="0" err="1" smtClean="0"/>
            <a:t>учнів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розвинуте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критичне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мислення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здатність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виробляти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власну</a:t>
          </a:r>
          <a:r>
            <a:rPr lang="ru-RU" sz="2800" b="1" kern="1200" dirty="0" smtClean="0"/>
            <a:t> точку </a:t>
          </a:r>
          <a:r>
            <a:rPr lang="ru-RU" sz="2800" b="1" kern="1200" dirty="0" err="1" smtClean="0"/>
            <a:t>зору</a:t>
          </a:r>
          <a:r>
            <a:rPr lang="ru-RU" sz="2800" b="1" kern="1200" dirty="0" smtClean="0"/>
            <a:t> та </a:t>
          </a:r>
          <a:r>
            <a:rPr lang="ru-RU" sz="2800" b="1" kern="1200" dirty="0" err="1" smtClean="0"/>
            <a:t>поважати</a:t>
          </a:r>
          <a:r>
            <a:rPr lang="ru-RU" sz="2800" b="1" kern="1200" dirty="0" smtClean="0"/>
            <a:t> точку </a:t>
          </a:r>
          <a:r>
            <a:rPr lang="ru-RU" sz="2800" b="1" kern="1200" dirty="0" err="1" smtClean="0"/>
            <a:t>зору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інших</a:t>
          </a:r>
          <a:endParaRPr lang="uk-UA" sz="2800" b="1" kern="1200" dirty="0"/>
        </a:p>
      </dsp:txBody>
      <dsp:txXfrm>
        <a:off x="0" y="1110073"/>
        <a:ext cx="8501122" cy="1099364"/>
      </dsp:txXfrm>
    </dsp:sp>
    <dsp:sp modelId="{231020B3-B111-4137-9305-EFACDCFB9203}">
      <dsp:nvSpPr>
        <dsp:cNvPr id="0" name=""/>
        <dsp:cNvSpPr/>
      </dsp:nvSpPr>
      <dsp:spPr>
        <a:xfrm>
          <a:off x="0" y="2280095"/>
          <a:ext cx="8501122" cy="109936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p3d extrusionH="506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виробляти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вміння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творчо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працювати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вирішувати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різноманітні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проблеми</a:t>
          </a:r>
          <a:r>
            <a:rPr lang="ru-RU" sz="2800" b="1" kern="1200" dirty="0" smtClean="0"/>
            <a:t> </a:t>
          </a:r>
          <a:endParaRPr lang="uk-UA" sz="2800" b="1" kern="1200" dirty="0"/>
        </a:p>
      </dsp:txBody>
      <dsp:txXfrm>
        <a:off x="0" y="2280095"/>
        <a:ext cx="8501122" cy="1099364"/>
      </dsp:txXfrm>
    </dsp:sp>
    <dsp:sp modelId="{73F7325B-9A21-451C-8021-3B438CB339F9}">
      <dsp:nvSpPr>
        <dsp:cNvPr id="0" name=""/>
        <dsp:cNvSpPr/>
      </dsp:nvSpPr>
      <dsp:spPr>
        <a:xfrm>
          <a:off x="0" y="3329361"/>
          <a:ext cx="8501122" cy="109936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сформувати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бачення</a:t>
          </a:r>
          <a:r>
            <a:rPr lang="ru-RU" sz="3200" b="1" kern="1200" dirty="0" smtClean="0"/>
            <a:t> самого себе у </a:t>
          </a:r>
          <a:r>
            <a:rPr lang="ru-RU" sz="3200" b="1" kern="1200" dirty="0" err="1" smtClean="0"/>
            <a:t>взаємозалежності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з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іншими</a:t>
          </a:r>
          <a:endParaRPr lang="uk-UA" sz="3200" b="1" kern="1200" dirty="0"/>
        </a:p>
      </dsp:txBody>
      <dsp:txXfrm>
        <a:off x="0" y="3329361"/>
        <a:ext cx="8501122" cy="1099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Доброводівська загальноосвітня школа І-ІІІ ступенів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43636" y="6215082"/>
            <a:ext cx="2857520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dobrovodu_school@mail.ru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Изображение 1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649995" flipH="1" flipV="1">
            <a:off x="6969211" y="1518058"/>
            <a:ext cx="1825625" cy="243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Изображение 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67177" flipH="1">
            <a:off x="655852" y="1829092"/>
            <a:ext cx="2447925" cy="183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Изображение 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1915">
            <a:off x="885149" y="4495084"/>
            <a:ext cx="246380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0010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Інноваційна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діяльність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гарно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організована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раціональна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abic Typesetting" pitchFamily="66" charset="-78"/>
              </a:rPr>
              <a:t> систематична робота</a:t>
            </a:r>
            <a:endParaRPr lang="uk-UA" sz="3200" b="1" dirty="0">
              <a:solidFill>
                <a:schemeClr val="bg1"/>
              </a:solidFill>
              <a:latin typeface="Arial Narrow" pitchFamily="34" charset="0"/>
              <a:cs typeface="Arabic Typesetting" pitchFamily="66" charset="-78"/>
            </a:endParaRPr>
          </a:p>
        </p:txBody>
      </p:sp>
      <p:pic>
        <p:nvPicPr>
          <p:cNvPr id="1026" name="Picture 2" descr="H:\фото урок тренінг\DSCN0359.JPG"/>
          <p:cNvPicPr>
            <a:picLocks noChangeAspect="1" noChangeArrowheads="1"/>
          </p:cNvPicPr>
          <p:nvPr/>
        </p:nvPicPr>
        <p:blipFill>
          <a:blip r:embed="rId2" cstate="print"/>
          <a:srcRect t="18018" r="4053" b="26126"/>
          <a:stretch>
            <a:fillRect/>
          </a:stretch>
        </p:blipFill>
        <p:spPr bwMode="auto">
          <a:xfrm>
            <a:off x="214282" y="1214422"/>
            <a:ext cx="4756388" cy="2076733"/>
          </a:xfrm>
          <a:prstGeom prst="rect">
            <a:avLst/>
          </a:prstGeom>
          <a:noFill/>
        </p:spPr>
      </p:pic>
      <p:pic>
        <p:nvPicPr>
          <p:cNvPr id="1027" name="Picture 3" descr="H:\фото урок тренінг\DSCN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3786182" cy="2839637"/>
          </a:xfrm>
          <a:prstGeom prst="rect">
            <a:avLst/>
          </a:prstGeom>
          <a:noFill/>
        </p:spPr>
      </p:pic>
      <p:pic>
        <p:nvPicPr>
          <p:cNvPr id="8" name="Рисунок 7" descr="E:\Desktop\фото урок тренінг\DSCN0399.JPG"/>
          <p:cNvPicPr/>
          <p:nvPr/>
        </p:nvPicPr>
        <p:blipFill>
          <a:blip r:embed="rId4" cstate="print"/>
          <a:srcRect t="13089" r="16551"/>
          <a:stretch>
            <a:fillRect/>
          </a:stretch>
        </p:blipFill>
        <p:spPr bwMode="auto">
          <a:xfrm>
            <a:off x="5143504" y="2428868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6314" y="5572140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Дитина - скарб, бережи його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8063" y="2071678"/>
            <a:ext cx="1926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Робота в групах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214686"/>
            <a:ext cx="250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“ Навчаючи – вчуся ”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4286256"/>
            <a:ext cx="492443" cy="179312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Займи позицію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62"/>
          </a:xfrm>
        </p:spPr>
        <p:txBody>
          <a:bodyPr>
            <a:noAutofit/>
          </a:bodyPr>
          <a:lstStyle/>
          <a:p>
            <a:r>
              <a:rPr lang="ru-RU" dirty="0" smtClean="0"/>
              <a:t> </a:t>
            </a:r>
            <a:r>
              <a:rPr lang="ru-RU" sz="3600" dirty="0" smtClean="0"/>
              <a:t> 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Віддай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людині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крихітку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себе. </a:t>
            </a:r>
            <a:b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  За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душа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поповнюється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світлом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 </a:t>
            </a:r>
            <a:b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  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Л. Костенко</a:t>
            </a:r>
            <a:r>
              <a:rPr lang="ru-RU" dirty="0" smtClean="0"/>
              <a:t> </a:t>
            </a:r>
            <a:endParaRPr lang="uk-UA" b="1" dirty="0">
              <a:solidFill>
                <a:schemeClr val="bg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E:\Desktop\конспекти уроки\DSCN6709.JPG"/>
          <p:cNvPicPr/>
          <p:nvPr/>
        </p:nvPicPr>
        <p:blipFill>
          <a:blip r:embed="rId2" cstate="print"/>
          <a:srcRect l="25120" t="12594" b="19356"/>
          <a:stretch>
            <a:fillRect/>
          </a:stretch>
        </p:blipFill>
        <p:spPr bwMode="auto">
          <a:xfrm>
            <a:off x="357158" y="1857364"/>
            <a:ext cx="3025092" cy="206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ПРАВОВЕ ВИХОВАННЯ\фото правове виховання\фото право тиждень 2013\DSC_0172.JPG"/>
          <p:cNvPicPr/>
          <p:nvPr/>
        </p:nvPicPr>
        <p:blipFill>
          <a:blip r:embed="rId3" cstate="print"/>
          <a:srcRect l="6713" t="11864"/>
          <a:stretch>
            <a:fillRect/>
          </a:stretch>
        </p:blipFill>
        <p:spPr bwMode="auto">
          <a:xfrm>
            <a:off x="4500562" y="1785926"/>
            <a:ext cx="40701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МОЯ РОБОТА\правознавство\правознавство\школа\DSC_0202.JPG"/>
          <p:cNvPicPr>
            <a:picLocks noChangeAspect="1" noChangeArrowheads="1"/>
          </p:cNvPicPr>
          <p:nvPr/>
        </p:nvPicPr>
        <p:blipFill>
          <a:blip r:embed="rId4" cstate="print"/>
          <a:srcRect l="1923" t="5791" r="5769" b="27614"/>
          <a:stretch>
            <a:fillRect/>
          </a:stretch>
        </p:blipFill>
        <p:spPr bwMode="auto">
          <a:xfrm>
            <a:off x="2571736" y="4143380"/>
            <a:ext cx="4214842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0036" y="3786190"/>
            <a:ext cx="217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Робота в парах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143116"/>
            <a:ext cx="553998" cy="14287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Міні - гра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4357694"/>
            <a:ext cx="553998" cy="201907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Ажурна пилка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ПОВЧАЛЬНИЙ ВІДПОЧИНОК</a:t>
            </a:r>
            <a:endParaRPr lang="uk-UA" sz="4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А вже зима!4798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3420" y="1323913"/>
            <a:ext cx="2803917" cy="3442192"/>
          </a:xfrm>
          <a:prstGeom prst="rect">
            <a:avLst/>
          </a:prstGeom>
        </p:spPr>
      </p:pic>
      <p:pic>
        <p:nvPicPr>
          <p:cNvPr id="7" name="Рисунок 6" descr="C:\Documents and Settings\Ivan\Рабочий стол\Правове виховання\Шкільний калейдоскоп\фотки\А вже зима!4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00438"/>
            <a:ext cx="400052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SC0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2830" y="1214422"/>
            <a:ext cx="35027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Desktop\зустріч з Віцяк\А вже зима!4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21469" y="3393284"/>
            <a:ext cx="3143247" cy="378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285860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Що? Де? Коли?</a:t>
            </a:r>
            <a:endParaRPr lang="uk-UA" sz="2400" b="1" dirty="0" smtClean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714488"/>
            <a:ext cx="800219" cy="11430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КВК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58148" y="3857628"/>
            <a:ext cx="615553" cy="27492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Правова планета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Comic Sans MS" pitchFamily="66" charset="0"/>
              </a:rPr>
              <a:t>Відкрий двері для гостя, а серце-для розуму</a:t>
            </a:r>
            <a:endParaRPr lang="uk-UA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E:\Desktop\зустріч з Віцяк\А вже зима!4753.jpg"/>
          <p:cNvPicPr>
            <a:picLocks noChangeAspect="1" noChangeArrowheads="1"/>
          </p:cNvPicPr>
          <p:nvPr/>
        </p:nvPicPr>
        <p:blipFill>
          <a:blip r:embed="rId2" cstate="print"/>
          <a:srcRect l="7843" t="13072" r="3922"/>
          <a:stretch>
            <a:fillRect/>
          </a:stretch>
        </p:blipFill>
        <p:spPr bwMode="auto">
          <a:xfrm>
            <a:off x="214282" y="1214422"/>
            <a:ext cx="3214710" cy="2375315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робота.право\зимове фото 26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49" b="26991"/>
          <a:stretch>
            <a:fillRect/>
          </a:stretch>
        </p:blipFill>
        <p:spPr bwMode="auto">
          <a:xfrm>
            <a:off x="6143636" y="1285860"/>
            <a:ext cx="30003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051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E:\Desktop\DSC06609.JPG"/>
          <p:cNvPicPr>
            <a:picLocks noChangeAspect="1" noChangeArrowheads="1"/>
          </p:cNvPicPr>
          <p:nvPr/>
        </p:nvPicPr>
        <p:blipFill>
          <a:blip r:embed="rId4" cstate="print"/>
          <a:srcRect l="24850" t="10038" r="23520" b="16826"/>
          <a:stretch>
            <a:fillRect/>
          </a:stretch>
        </p:blipFill>
        <p:spPr bwMode="auto">
          <a:xfrm>
            <a:off x="3357554" y="3357562"/>
            <a:ext cx="3214710" cy="303611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00496" y="142873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представники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кримінальної міліції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Мархивка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Ю. А. та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Казмірчук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А. М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uk-UA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1876"/>
            <a:ext cx="3286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спеціаліст I категорії відділу соціальної роботи Збаразького районного центру сім’ї, дітей та молоді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Віцяк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Г. А.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4286256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аці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вник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податкової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служби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Антонюк О. І.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Волонтери-правознавці</a:t>
            </a:r>
            <a:endParaRPr lang="uk-UA" sz="5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 descr="E:\Desktop\волонтери\DSCN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857652" cy="2960686"/>
          </a:xfrm>
          <a:prstGeom prst="rect">
            <a:avLst/>
          </a:prstGeom>
          <a:noFill/>
        </p:spPr>
      </p:pic>
      <p:pic>
        <p:nvPicPr>
          <p:cNvPr id="26627" name="Picture 3" descr="E:\Desktop\волонтери\DSCN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071934" cy="3054296"/>
          </a:xfrm>
          <a:prstGeom prst="rect">
            <a:avLst/>
          </a:prstGeom>
          <a:noFill/>
        </p:spPr>
      </p:pic>
      <p:pic>
        <p:nvPicPr>
          <p:cNvPr id="26628" name="Picture 4" descr="E:\Desktop\волонтери\IMG_5682.jpg"/>
          <p:cNvPicPr>
            <a:picLocks noChangeAspect="1" noChangeArrowheads="1"/>
          </p:cNvPicPr>
          <p:nvPr/>
        </p:nvPicPr>
        <p:blipFill>
          <a:blip r:embed="rId4" cstate="print"/>
          <a:srcRect l="6061" t="7317" b="4878"/>
          <a:stretch>
            <a:fillRect/>
          </a:stretch>
        </p:blipFill>
        <p:spPr bwMode="auto">
          <a:xfrm>
            <a:off x="2786050" y="3643314"/>
            <a:ext cx="4429156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286256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Будьте мудрі, наче змії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0859" y="4572008"/>
            <a:ext cx="21431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І прості, як голуби  </a:t>
            </a:r>
            <a:r>
              <a:rPr lang="uk-UA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Мт.10.16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826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Успіх приходить до того,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хто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 робить те, 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 на</a:t>
            </a:r>
            <a:r>
              <a:rPr lang="uk-UA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й</a:t>
            </a:r>
            <a:r>
              <a:rPr lang="ru-RU" sz="36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більше</a:t>
            </a:r>
            <a:r>
              <a:rPr lang="ru-RU" sz="3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 любить.</a:t>
            </a:r>
            <a:r>
              <a:rPr lang="ru-RU" sz="3600" dirty="0" smtClean="0">
                <a:solidFill>
                  <a:schemeClr val="bg1"/>
                </a:solidFill>
                <a:cs typeface="Aparajita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cs typeface="Aparajita" pitchFamily="34" charset="0"/>
              </a:rPr>
            </a:br>
            <a:endParaRPr lang="uk-UA" sz="2000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  <p:pic>
        <p:nvPicPr>
          <p:cNvPr id="27650" name="Picture 2" descr="E:\Desktop\НАГОРОДЖЕННЯ\DSCN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3500462" cy="2786082"/>
          </a:xfrm>
          <a:prstGeom prst="rect">
            <a:avLst/>
          </a:prstGeom>
          <a:noFill/>
        </p:spPr>
      </p:pic>
      <p:pic>
        <p:nvPicPr>
          <p:cNvPr id="27651" name="Picture 3" descr="E:\Desktop\НАГОРОДЖЕННЯ\DSCN5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714744" cy="3000396"/>
          </a:xfrm>
          <a:prstGeom prst="rect">
            <a:avLst/>
          </a:prstGeom>
          <a:noFill/>
        </p:spPr>
      </p:pic>
      <p:pic>
        <p:nvPicPr>
          <p:cNvPr id="6" name="Picture 1" descr="E:\Desktop\фото урок тренінг\стенд\DSCN0427.JPG"/>
          <p:cNvPicPr>
            <a:picLocks noChangeAspect="1" noChangeArrowheads="1"/>
          </p:cNvPicPr>
          <p:nvPr/>
        </p:nvPicPr>
        <p:blipFill>
          <a:blip r:embed="rId4" cstate="print"/>
          <a:srcRect t="19137" r="840" b="19972"/>
          <a:stretch>
            <a:fillRect/>
          </a:stretch>
        </p:blipFill>
        <p:spPr bwMode="auto">
          <a:xfrm>
            <a:off x="0" y="4071942"/>
            <a:ext cx="5429288" cy="25003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1716328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214422"/>
            <a:ext cx="1700734" cy="24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4" t="4849"/>
          <a:stretch>
            <a:fillRect/>
          </a:stretch>
        </p:blipFill>
        <p:spPr bwMode="auto">
          <a:xfrm>
            <a:off x="251520" y="188640"/>
            <a:ext cx="3168352" cy="4440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786322"/>
            <a:ext cx="4000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Uk_Baltica" pitchFamily="34" charset="0"/>
                <a:ea typeface="Batang" pitchFamily="18" charset="-127"/>
              </a:rPr>
              <a:t>КАПЛУН Лілія </a:t>
            </a:r>
            <a:r>
              <a:rPr lang="uk-UA" sz="4400" b="1" dirty="0" smtClean="0">
                <a:solidFill>
                  <a:schemeClr val="bg1"/>
                </a:solidFill>
                <a:latin typeface="Uk_Baltica" pitchFamily="34" charset="0"/>
                <a:ea typeface="Batang" pitchFamily="18" charset="-127"/>
              </a:rPr>
              <a:t>Іванівна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67442" y="571480"/>
            <a:ext cx="4776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Uk_Baltica" pitchFamily="34" charset="0"/>
                <a:ea typeface="Batang" pitchFamily="18" charset="-127"/>
              </a:rPr>
              <a:t>Вчитель історії та правознавства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Uk_Baltica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3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latin typeface="Times New Roman" pitchFamily="18" charset="0"/>
              </a:rPr>
              <a:t>ПЕДАГОГІЧНЕ КРЕДО: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1600" dirty="0" smtClean="0"/>
              <a:t>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CordiaUPC" pitchFamily="34" charset="-34"/>
              </a:rPr>
              <a:t>Діти, як квіти.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CordiaUPC" pitchFamily="34" charset="-34"/>
              </a:rPr>
              <a:t>   Доторкнись до кожної із них – і вона   задзвенить, і розсиплеться аромат, не схожий один на одного.</a:t>
            </a:r>
          </a:p>
          <a:p>
            <a:pPr algn="r">
              <a:buFont typeface="Wingdings" pitchFamily="2" charset="2"/>
              <a:buNone/>
            </a:pPr>
            <a:r>
              <a:rPr lang="uk-UA" sz="3600" dirty="0" smtClean="0">
                <a:solidFill>
                  <a:srgbClr val="002060"/>
                </a:solidFill>
                <a:cs typeface="CordiaUPC" pitchFamily="34" charset="-34"/>
              </a:rPr>
              <a:t>В.Сухомлинський</a:t>
            </a:r>
            <a:endParaRPr lang="uk-UA" sz="3600" dirty="0">
              <a:solidFill>
                <a:srgbClr val="002060"/>
              </a:solidFill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  <a:latin typeface="Uk_Academy" pitchFamily="2" charset="0"/>
              </a:rPr>
              <a:t>Життєве кредо</a:t>
            </a:r>
            <a:endParaRPr lang="uk-UA" sz="6600" b="1" dirty="0">
              <a:solidFill>
                <a:schemeClr val="bg1"/>
              </a:solidFill>
              <a:latin typeface="Uk_Academy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uk-UA" b="1" i="1" dirty="0" smtClean="0">
              <a:latin typeface="Uk_Arbat" pitchFamily="2" charset="0"/>
            </a:endParaRPr>
          </a:p>
          <a:p>
            <a:pPr>
              <a:buFontTx/>
              <a:buNone/>
            </a:pPr>
            <a:r>
              <a:rPr lang="uk-UA" sz="4800" b="1" i="1" dirty="0" smtClean="0">
                <a:latin typeface="Uk_Arbat" pitchFamily="2" charset="0"/>
              </a:rPr>
              <a:t>    Перед минулим – </a:t>
            </a:r>
          </a:p>
          <a:p>
            <a:pPr>
              <a:buFontTx/>
              <a:buNone/>
            </a:pPr>
            <a:r>
              <a:rPr lang="uk-UA" sz="4800" b="1" i="1" dirty="0" smtClean="0">
                <a:latin typeface="Uk_Arbat" pitchFamily="2" charset="0"/>
              </a:rPr>
              <a:t>				  схили голову,</a:t>
            </a:r>
          </a:p>
          <a:p>
            <a:pPr>
              <a:buFontTx/>
              <a:buNone/>
            </a:pPr>
            <a:r>
              <a:rPr lang="uk-UA" sz="4800" b="1" i="1" dirty="0" smtClean="0">
                <a:latin typeface="Uk_Arbat" pitchFamily="2" charset="0"/>
              </a:rPr>
              <a:t>		 </a:t>
            </a:r>
            <a:r>
              <a:rPr lang="uk-UA" sz="4800" b="1" i="1" dirty="0" smtClean="0">
                <a:latin typeface="Uk_Arbat" pitchFamily="2" charset="0"/>
              </a:rPr>
              <a:t>Перед </a:t>
            </a:r>
            <a:r>
              <a:rPr lang="uk-UA" sz="4800" b="1" i="1" dirty="0" smtClean="0">
                <a:latin typeface="Uk_Arbat" pitchFamily="2" charset="0"/>
              </a:rPr>
              <a:t>майбутнім – </a:t>
            </a:r>
          </a:p>
          <a:p>
            <a:pPr>
              <a:buFontTx/>
              <a:buNone/>
            </a:pPr>
            <a:r>
              <a:rPr lang="uk-UA" sz="4800" b="1" i="1" dirty="0" smtClean="0">
                <a:latin typeface="Uk_Arbat" pitchFamily="2" charset="0"/>
              </a:rPr>
              <a:t>		</a:t>
            </a:r>
            <a:r>
              <a:rPr lang="uk-UA" sz="4800" b="1" i="1" dirty="0" smtClean="0">
                <a:latin typeface="Uk_Arbat" pitchFamily="2" charset="0"/>
              </a:rPr>
              <a:t>        засукай  рукави</a:t>
            </a:r>
            <a:r>
              <a:rPr lang="uk-UA" sz="4800" b="1" i="1" dirty="0" smtClean="0">
                <a:latin typeface="Uk_Arbat" pitchFamily="2" charset="0"/>
              </a:rPr>
              <a:t>!</a:t>
            </a:r>
            <a:endParaRPr lang="ru-RU" sz="4800" b="1" i="1" dirty="0" smtClean="0">
              <a:latin typeface="Uk_Arbat" pitchFamily="2" charset="0"/>
            </a:endParaRPr>
          </a:p>
          <a:p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chemeClr val="bg1"/>
                </a:solidFill>
                <a:cs typeface="CordiaUPC" pitchFamily="34" charset="-34"/>
              </a:rPr>
              <a:t>Проблема, над якою працюю:</a:t>
            </a:r>
            <a:r>
              <a:rPr lang="uk-UA" sz="5400" dirty="0" smtClean="0">
                <a:solidFill>
                  <a:schemeClr val="bg1"/>
                </a:solidFill>
                <a:cs typeface="CordiaUPC" pitchFamily="34" charset="-34"/>
              </a:rPr>
              <a:t/>
            </a:r>
            <a:br>
              <a:rPr lang="uk-UA" sz="5400" dirty="0" smtClean="0">
                <a:solidFill>
                  <a:schemeClr val="bg1"/>
                </a:solidFill>
                <a:cs typeface="CordiaUPC" pitchFamily="34" charset="-34"/>
              </a:rPr>
            </a:br>
            <a:endParaRPr lang="uk-UA" sz="5400" dirty="0">
              <a:solidFill>
                <a:schemeClr val="bg1"/>
              </a:solidFill>
              <a:cs typeface="CordiaUPC" pitchFamily="34" charset="-34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800" b="1" dirty="0" smtClean="0">
                <a:latin typeface="Constantia" pitchFamily="18" charset="0"/>
                <a:cs typeface="Browallia New" pitchFamily="34" charset="-34"/>
              </a:rPr>
              <a:t>“ Активізація пізнавальної діяльності учнів на уроках історії та правознавства з використанням прийомів інтерактивних форм навчання ”</a:t>
            </a:r>
            <a:endParaRPr lang="ru-RU" sz="4800" b="1" dirty="0" smtClean="0">
              <a:latin typeface="Constantia" pitchFamily="18" charset="0"/>
              <a:cs typeface="Browallia New" pitchFamily="34" charset="-34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9387" y="5643578"/>
            <a:ext cx="649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“Якщо</a:t>
            </a:r>
            <a:r>
              <a:rPr lang="uk-UA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якась справа гідна того, щоб її робити, </a:t>
            </a:r>
            <a:r>
              <a:rPr lang="uk-UA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робити</a:t>
            </a:r>
            <a:r>
              <a:rPr lang="uk-UA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її слід </a:t>
            </a:r>
            <a:r>
              <a:rPr lang="uk-UA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добре”</a:t>
            </a:r>
            <a:r>
              <a:rPr lang="uk-UA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 П.</a:t>
            </a:r>
            <a:r>
              <a:rPr lang="uk-UA" b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Снеллі</a:t>
            </a:r>
            <a:endParaRPr lang="uk-UA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786058"/>
            <a:ext cx="264320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Monotype Corsiva" pitchFamily="66" charset="0"/>
              </a:rPr>
              <a:t>М ЕТА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214290"/>
            <a:ext cx="3857652" cy="171451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/>
              <a:t>досягнення високих знань та удосконалення і закріплення уже набутих</a:t>
            </a:r>
            <a:endParaRPr lang="uk-UA" sz="26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57752" y="642918"/>
            <a:ext cx="4071966" cy="164307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/>
              <a:t>формування в учнів відчуття успішності, інтелектуальності, досконалості</a:t>
            </a:r>
            <a:endParaRPr lang="uk-UA" sz="26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3857628"/>
            <a:ext cx="3786182" cy="150019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/>
              <a:t>виховання патріотизму, культури поведінки та високої моральності</a:t>
            </a:r>
            <a:endParaRPr lang="uk-UA" sz="26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57752" y="4071942"/>
            <a:ext cx="3929058" cy="157163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/>
              <a:t>створення комфортних умов навчання</a:t>
            </a:r>
            <a:endParaRPr lang="uk-UA" sz="2600" b="1" dirty="0"/>
          </a:p>
        </p:txBody>
      </p:sp>
      <p:cxnSp>
        <p:nvCxnSpPr>
          <p:cNvPr id="9" name="Прямая со стрелкой 8"/>
          <p:cNvCxnSpPr>
            <a:stCxn id="4" idx="1"/>
          </p:cNvCxnSpPr>
          <p:nvPr/>
        </p:nvCxnSpPr>
        <p:spPr>
          <a:xfrm rot="16200000" flipH="1">
            <a:off x="2607455" y="1535893"/>
            <a:ext cx="85725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5400000">
            <a:off x="6018620" y="1910943"/>
            <a:ext cx="500066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rot="5400000" flipH="1" flipV="1">
            <a:off x="2625322" y="2911083"/>
            <a:ext cx="214314" cy="1678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 rot="16200000" flipV="1">
            <a:off x="5840017" y="3089677"/>
            <a:ext cx="428628" cy="153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71670" y="214290"/>
            <a:ext cx="4929222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ЗАВДАННЯ</a:t>
            </a:r>
            <a:endParaRPr lang="uk-UA" sz="6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357298"/>
          <a:ext cx="850112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500298" y="1643050"/>
            <a:ext cx="4143404" cy="242889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latin typeface="Constantia" pitchFamily="18" charset="0"/>
              </a:rPr>
              <a:t>ФУНКЦІЇ </a:t>
            </a:r>
          </a:p>
          <a:p>
            <a:pPr algn="ctr"/>
            <a:r>
              <a:rPr lang="uk-UA" sz="3000" b="1" dirty="0" smtClean="0">
                <a:latin typeface="Constantia" pitchFamily="18" charset="0"/>
              </a:rPr>
              <a:t>ІНТЕРАКТИВНИХ     ТЕХНОЛОГІЙ</a:t>
            </a:r>
            <a:endParaRPr lang="uk-UA" sz="3000" b="1" dirty="0"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285728"/>
            <a:ext cx="3714776" cy="12858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Bookman Old Style" pitchFamily="18" charset="0"/>
              </a:rPr>
              <a:t>СТИМУЛЮЮЧА</a:t>
            </a:r>
            <a:endParaRPr lang="uk-UA" sz="3200" b="1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28604"/>
            <a:ext cx="4071966" cy="12858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Bookman Old Style" pitchFamily="18" charset="0"/>
              </a:rPr>
              <a:t>ОРГАНІЗАЦІЙНА</a:t>
            </a:r>
            <a:endParaRPr lang="uk-UA" sz="3200" b="1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500570"/>
            <a:ext cx="4143404" cy="13573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Bookman Old Style" pitchFamily="18" charset="0"/>
              </a:rPr>
              <a:t>КОНТРОЛЮЮЧА</a:t>
            </a:r>
            <a:endParaRPr lang="uk-UA" sz="3200" b="1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4143380"/>
            <a:ext cx="3714776" cy="12144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Bookman Old Style" pitchFamily="18" charset="0"/>
              </a:rPr>
              <a:t>ВИХОВНА</a:t>
            </a:r>
            <a:endParaRPr lang="uk-UA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cs typeface="Angsana New" pitchFamily="18" charset="-34"/>
              </a:rPr>
              <a:t>Діаграма успішності</a:t>
            </a:r>
            <a:endParaRPr lang="uk-UA" sz="5400" b="1" dirty="0">
              <a:solidFill>
                <a:schemeClr val="bg1"/>
              </a:solidFill>
              <a:cs typeface="Angsana New" pitchFamily="18" charset="-34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728" y="1571612"/>
          <a:ext cx="707236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2800" dirty="0" smtClean="0"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296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Доброводівська загальноосвітня школа І-ІІІ ступенів</vt:lpstr>
      <vt:lpstr>Слайд 2</vt:lpstr>
      <vt:lpstr>ПЕДАГОГІЧНЕ КРЕДО:</vt:lpstr>
      <vt:lpstr>Життєве кредо</vt:lpstr>
      <vt:lpstr>Проблема, над якою працюю: </vt:lpstr>
      <vt:lpstr>Слайд 6</vt:lpstr>
      <vt:lpstr>Слайд 7</vt:lpstr>
      <vt:lpstr>Слайд 8</vt:lpstr>
      <vt:lpstr>Діаграма успішності</vt:lpstr>
      <vt:lpstr>Інноваційна діяльність - це гарно організована, раціональна і систематична робота</vt:lpstr>
      <vt:lpstr>  Віддай людині крихітку себе.    За це душа поповнюється світлом.                                              Л. Костенко </vt:lpstr>
      <vt:lpstr>ПОВЧАЛЬНИЙ ВІДПОЧИНОК</vt:lpstr>
      <vt:lpstr>Відкрий двері для гостя, а серце-для розуму</vt:lpstr>
      <vt:lpstr>Волонтери-правознавці</vt:lpstr>
      <vt:lpstr>Успіх приходить до того, хто робить те, що найбільше любить.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66</cp:revision>
  <dcterms:created xsi:type="dcterms:W3CDTF">2012-08-04T09:14:40Z</dcterms:created>
  <dcterms:modified xsi:type="dcterms:W3CDTF">2014-12-15T09:30:22Z</dcterms:modified>
</cp:coreProperties>
</file>