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6750A9-5A1F-41E5-AE79-151E228162F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AE0410A-2438-4731-A93E-12D7C57E70A2}">
      <dgm:prSet phldrT="[Текст]"/>
      <dgm:spPr/>
      <dgm:t>
        <a:bodyPr/>
        <a:lstStyle/>
        <a:p>
          <a:r>
            <a:rPr lang="uk-UA" dirty="0" smtClean="0"/>
            <a:t>Бюджетний Кодекс</a:t>
          </a:r>
          <a:endParaRPr lang="ru-RU" dirty="0"/>
        </a:p>
      </dgm:t>
    </dgm:pt>
    <dgm:pt modelId="{A8460858-245B-4ED2-A963-7E803BAC0D33}" type="parTrans" cxnId="{1D620C58-0E24-4407-8E70-1620BC73FF62}">
      <dgm:prSet/>
      <dgm:spPr/>
      <dgm:t>
        <a:bodyPr/>
        <a:lstStyle/>
        <a:p>
          <a:endParaRPr lang="ru-RU"/>
        </a:p>
      </dgm:t>
    </dgm:pt>
    <dgm:pt modelId="{B1CB8D99-569B-496B-8099-EAE0BFD05EE3}" type="sibTrans" cxnId="{1D620C58-0E24-4407-8E70-1620BC73FF62}">
      <dgm:prSet/>
      <dgm:spPr/>
      <dgm:t>
        <a:bodyPr/>
        <a:lstStyle/>
        <a:p>
          <a:endParaRPr lang="ru-RU"/>
        </a:p>
      </dgm:t>
    </dgm:pt>
    <dgm:pt modelId="{D183349E-ED34-4DE3-9DE9-07EA3DB12C73}">
      <dgm:prSet phldrT="[Текст]"/>
      <dgm:spPr/>
      <dgm:t>
        <a:bodyPr/>
        <a:lstStyle/>
        <a:p>
          <a:r>
            <a:rPr lang="uk-UA" dirty="0" smtClean="0"/>
            <a:t>Застосування адміністративних стягнень до осіб, винних у правопорушеннях;</a:t>
          </a:r>
          <a:endParaRPr lang="ru-RU" dirty="0"/>
        </a:p>
      </dgm:t>
    </dgm:pt>
    <dgm:pt modelId="{06845159-D1C3-49C8-A26D-FB4D7195527C}" type="parTrans" cxnId="{063CFE25-575A-4A2D-BE30-1786EFBD79BB}">
      <dgm:prSet/>
      <dgm:spPr/>
      <dgm:t>
        <a:bodyPr/>
        <a:lstStyle/>
        <a:p>
          <a:endParaRPr lang="ru-RU"/>
        </a:p>
      </dgm:t>
    </dgm:pt>
    <dgm:pt modelId="{CD8E3CEE-1A3B-464F-A4DE-59C796D5A301}" type="sibTrans" cxnId="{063CFE25-575A-4A2D-BE30-1786EFBD79BB}">
      <dgm:prSet/>
      <dgm:spPr/>
      <dgm:t>
        <a:bodyPr/>
        <a:lstStyle/>
        <a:p>
          <a:endParaRPr lang="ru-RU"/>
        </a:p>
      </dgm:t>
    </dgm:pt>
    <dgm:pt modelId="{C2D068BF-C4E7-4B29-A8A4-B2FAB6F022FF}">
      <dgm:prSet phldrT="[Текст]"/>
      <dgm:spPr/>
      <dgm:t>
        <a:bodyPr/>
        <a:lstStyle/>
        <a:p>
          <a:r>
            <a:rPr lang="uk-UA" dirty="0" smtClean="0"/>
            <a:t>Зупинення операцій з бюджетними коштами.</a:t>
          </a:r>
          <a:endParaRPr lang="ru-RU" dirty="0"/>
        </a:p>
      </dgm:t>
    </dgm:pt>
    <dgm:pt modelId="{8FCDE5E3-A73F-4542-99EA-B2166A536A05}" type="parTrans" cxnId="{9F973BEA-FCBA-4C57-A5D4-8A8A7C62BD37}">
      <dgm:prSet/>
      <dgm:spPr/>
      <dgm:t>
        <a:bodyPr/>
        <a:lstStyle/>
        <a:p>
          <a:endParaRPr lang="ru-RU"/>
        </a:p>
      </dgm:t>
    </dgm:pt>
    <dgm:pt modelId="{86526110-FE92-4723-845A-D920AD7B6F0E}" type="sibTrans" cxnId="{9F973BEA-FCBA-4C57-A5D4-8A8A7C62BD37}">
      <dgm:prSet/>
      <dgm:spPr/>
      <dgm:t>
        <a:bodyPr/>
        <a:lstStyle/>
        <a:p>
          <a:endParaRPr lang="ru-RU"/>
        </a:p>
      </dgm:t>
    </dgm:pt>
    <dgm:pt modelId="{1BFEBF09-6156-44DB-99FD-1BB379923719}">
      <dgm:prSet phldrT="[Текст]"/>
      <dgm:spPr/>
      <dgm:t>
        <a:bodyPr/>
        <a:lstStyle/>
        <a:p>
          <a:r>
            <a:rPr lang="uk-UA" dirty="0" smtClean="0"/>
            <a:t>Адміністративна відповідальність </a:t>
          </a:r>
          <a:endParaRPr lang="ru-RU" dirty="0"/>
        </a:p>
      </dgm:t>
    </dgm:pt>
    <dgm:pt modelId="{2C5FB209-42B6-4210-99B4-178A0F49BC17}" type="parTrans" cxnId="{2F87D7D7-2E77-4046-ACD0-B31F8F3D9582}">
      <dgm:prSet/>
      <dgm:spPr/>
      <dgm:t>
        <a:bodyPr/>
        <a:lstStyle/>
        <a:p>
          <a:endParaRPr lang="ru-RU"/>
        </a:p>
      </dgm:t>
    </dgm:pt>
    <dgm:pt modelId="{80B7DA2D-46F4-4A73-9A8F-D0D5A9A2C708}" type="sibTrans" cxnId="{2F87D7D7-2E77-4046-ACD0-B31F8F3D9582}">
      <dgm:prSet/>
      <dgm:spPr/>
      <dgm:t>
        <a:bodyPr/>
        <a:lstStyle/>
        <a:p>
          <a:endParaRPr lang="ru-RU"/>
        </a:p>
      </dgm:t>
    </dgm:pt>
    <dgm:pt modelId="{9A454EC0-EB13-4309-A002-9180E0560B69}">
      <dgm:prSet phldrT="[Текст]"/>
      <dgm:spPr/>
      <dgm:t>
        <a:bodyPr/>
        <a:lstStyle/>
        <a:p>
          <a:r>
            <a:rPr lang="uk-UA" dirty="0" smtClean="0"/>
            <a:t>Порушення правил про валютні операції;</a:t>
          </a:r>
          <a:endParaRPr lang="ru-RU" dirty="0"/>
        </a:p>
      </dgm:t>
    </dgm:pt>
    <dgm:pt modelId="{4209EA32-A1B1-41B7-8B03-E205B7867342}" type="parTrans" cxnId="{35475E81-A5E3-49B2-B452-4EA5C073CC68}">
      <dgm:prSet/>
      <dgm:spPr/>
      <dgm:t>
        <a:bodyPr/>
        <a:lstStyle/>
        <a:p>
          <a:endParaRPr lang="ru-RU"/>
        </a:p>
      </dgm:t>
    </dgm:pt>
    <dgm:pt modelId="{665AE3B5-32CC-4295-B33D-4C11666C755F}" type="sibTrans" cxnId="{35475E81-A5E3-49B2-B452-4EA5C073CC68}">
      <dgm:prSet/>
      <dgm:spPr/>
      <dgm:t>
        <a:bodyPr/>
        <a:lstStyle/>
        <a:p>
          <a:endParaRPr lang="ru-RU"/>
        </a:p>
      </dgm:t>
    </dgm:pt>
    <dgm:pt modelId="{E3C18326-1E39-4775-8E54-20460FC70993}">
      <dgm:prSet phldrT="[Текст]"/>
      <dgm:spPr/>
      <dgm:t>
        <a:bodyPr/>
        <a:lstStyle/>
        <a:p>
          <a:r>
            <a:rPr lang="uk-UA" dirty="0" smtClean="0"/>
            <a:t>Відсутність бухгалтерського обліку…</a:t>
          </a:r>
          <a:endParaRPr lang="ru-RU" dirty="0"/>
        </a:p>
      </dgm:t>
    </dgm:pt>
    <dgm:pt modelId="{0D1E9080-6C8F-473A-8B41-2AE726968EED}" type="parTrans" cxnId="{F8CF97C9-597B-4A0F-90BC-D2898CFBB29C}">
      <dgm:prSet/>
      <dgm:spPr/>
      <dgm:t>
        <a:bodyPr/>
        <a:lstStyle/>
        <a:p>
          <a:endParaRPr lang="ru-RU"/>
        </a:p>
      </dgm:t>
    </dgm:pt>
    <dgm:pt modelId="{1D644AFB-3473-4404-8795-2C8029AFD934}" type="sibTrans" cxnId="{F8CF97C9-597B-4A0F-90BC-D2898CFBB29C}">
      <dgm:prSet/>
      <dgm:spPr/>
      <dgm:t>
        <a:bodyPr/>
        <a:lstStyle/>
        <a:p>
          <a:endParaRPr lang="ru-RU"/>
        </a:p>
      </dgm:t>
    </dgm:pt>
    <dgm:pt modelId="{EEFC9054-88DB-4B4A-8A17-96006F0774CD}">
      <dgm:prSet phldrT="[Текст]"/>
      <dgm:spPr/>
      <dgm:t>
        <a:bodyPr/>
        <a:lstStyle/>
        <a:p>
          <a:r>
            <a:rPr lang="uk-UA" dirty="0" smtClean="0"/>
            <a:t>Кримінальна відповідальність</a:t>
          </a:r>
          <a:endParaRPr lang="ru-RU" dirty="0"/>
        </a:p>
      </dgm:t>
    </dgm:pt>
    <dgm:pt modelId="{E6E67339-87FA-4004-8372-0076ED573841}" type="parTrans" cxnId="{514D436C-C114-4902-9C68-A1FE13E72245}">
      <dgm:prSet/>
      <dgm:spPr/>
      <dgm:t>
        <a:bodyPr/>
        <a:lstStyle/>
        <a:p>
          <a:endParaRPr lang="ru-RU"/>
        </a:p>
      </dgm:t>
    </dgm:pt>
    <dgm:pt modelId="{7EF97B44-D6DB-43E7-AFBF-0249FE72626C}" type="sibTrans" cxnId="{514D436C-C114-4902-9C68-A1FE13E72245}">
      <dgm:prSet/>
      <dgm:spPr/>
      <dgm:t>
        <a:bodyPr/>
        <a:lstStyle/>
        <a:p>
          <a:endParaRPr lang="ru-RU"/>
        </a:p>
      </dgm:t>
    </dgm:pt>
    <dgm:pt modelId="{35728487-F070-46A6-A73B-F2764E22D1C9}">
      <dgm:prSet phldrT="[Текст]"/>
      <dgm:spPr/>
      <dgm:t>
        <a:bodyPr/>
        <a:lstStyle/>
        <a:p>
          <a:r>
            <a:rPr lang="uk-UA" dirty="0" smtClean="0"/>
            <a:t>Незаконні дії з платіжними картками;</a:t>
          </a:r>
          <a:endParaRPr lang="ru-RU" dirty="0"/>
        </a:p>
      </dgm:t>
    </dgm:pt>
    <dgm:pt modelId="{89071D37-E6D7-43F9-A6C0-67B521FC137E}" type="parTrans" cxnId="{3838966B-E2C6-4615-A90C-19B7E1C07EE8}">
      <dgm:prSet/>
      <dgm:spPr/>
      <dgm:t>
        <a:bodyPr/>
        <a:lstStyle/>
        <a:p>
          <a:endParaRPr lang="ru-RU"/>
        </a:p>
      </dgm:t>
    </dgm:pt>
    <dgm:pt modelId="{BEE3DFB4-F13B-4720-A9A8-9DDD076364E4}" type="sibTrans" cxnId="{3838966B-E2C6-4615-A90C-19B7E1C07EE8}">
      <dgm:prSet/>
      <dgm:spPr/>
      <dgm:t>
        <a:bodyPr/>
        <a:lstStyle/>
        <a:p>
          <a:endParaRPr lang="ru-RU"/>
        </a:p>
      </dgm:t>
    </dgm:pt>
    <dgm:pt modelId="{4DD1B6E7-DF30-4B0A-8C77-602955C3B3BB}">
      <dgm:prSet phldrT="[Текст]"/>
      <dgm:spPr/>
      <dgm:t>
        <a:bodyPr/>
        <a:lstStyle/>
        <a:p>
          <a:r>
            <a:rPr lang="uk-UA" dirty="0" smtClean="0"/>
            <a:t>За умисне ухилення від сплати податків, зборів</a:t>
          </a:r>
          <a:endParaRPr lang="ru-RU" dirty="0"/>
        </a:p>
      </dgm:t>
    </dgm:pt>
    <dgm:pt modelId="{A6BB595B-9954-4BBB-9F96-B336A08FF5F3}" type="parTrans" cxnId="{136E1CF5-4A33-46B1-ADB4-740D4A9ED37D}">
      <dgm:prSet/>
      <dgm:spPr/>
      <dgm:t>
        <a:bodyPr/>
        <a:lstStyle/>
        <a:p>
          <a:endParaRPr lang="ru-RU"/>
        </a:p>
      </dgm:t>
    </dgm:pt>
    <dgm:pt modelId="{0B63F54D-76AC-46DD-B8F5-E99C5BA819AE}" type="sibTrans" cxnId="{136E1CF5-4A33-46B1-ADB4-740D4A9ED37D}">
      <dgm:prSet/>
      <dgm:spPr/>
      <dgm:t>
        <a:bodyPr/>
        <a:lstStyle/>
        <a:p>
          <a:endParaRPr lang="ru-RU"/>
        </a:p>
      </dgm:t>
    </dgm:pt>
    <dgm:pt modelId="{652542AC-0D58-4499-8F12-9928AACAAD96}">
      <dgm:prSet phldrT="[Текст]"/>
      <dgm:spPr/>
      <dgm:t>
        <a:bodyPr/>
        <a:lstStyle/>
        <a:p>
          <a:r>
            <a:rPr lang="uk-UA" dirty="0" smtClean="0"/>
            <a:t>Приховування доходів;</a:t>
          </a:r>
          <a:endParaRPr lang="ru-RU" dirty="0"/>
        </a:p>
      </dgm:t>
    </dgm:pt>
    <dgm:pt modelId="{75E7E245-BE37-4295-B18C-89037E45CD80}" type="parTrans" cxnId="{59267A43-9F15-496F-A791-3E47FB51BD21}">
      <dgm:prSet/>
      <dgm:spPr/>
      <dgm:t>
        <a:bodyPr/>
        <a:lstStyle/>
        <a:p>
          <a:endParaRPr lang="ru-RU"/>
        </a:p>
      </dgm:t>
    </dgm:pt>
    <dgm:pt modelId="{4061979D-EA68-452A-A36B-A292B3D1AC77}" type="sibTrans" cxnId="{59267A43-9F15-496F-A791-3E47FB51BD21}">
      <dgm:prSet/>
      <dgm:spPr/>
      <dgm:t>
        <a:bodyPr/>
        <a:lstStyle/>
        <a:p>
          <a:endParaRPr lang="ru-RU"/>
        </a:p>
      </dgm:t>
    </dgm:pt>
    <dgm:pt modelId="{17C59783-07E6-4BAC-A18B-4CB0E7322B1F}" type="pres">
      <dgm:prSet presAssocID="{686750A9-5A1F-41E5-AE79-151E228162F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E904119-5A67-41EA-A1BD-DC88EDB99AB6}" type="pres">
      <dgm:prSet presAssocID="{1AE0410A-2438-4731-A93E-12D7C57E70A2}" presName="linNode" presStyleCnt="0"/>
      <dgm:spPr/>
    </dgm:pt>
    <dgm:pt modelId="{BF0B9C40-10A1-45C8-A204-FEB2C99195D6}" type="pres">
      <dgm:prSet presAssocID="{1AE0410A-2438-4731-A93E-12D7C57E70A2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5AC265-CF59-417A-AB80-BFCED69577C1}" type="pres">
      <dgm:prSet presAssocID="{1AE0410A-2438-4731-A93E-12D7C57E70A2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6E9938-F819-4EBB-84C4-2970919C58EF}" type="pres">
      <dgm:prSet presAssocID="{B1CB8D99-569B-496B-8099-EAE0BFD05EE3}" presName="sp" presStyleCnt="0"/>
      <dgm:spPr/>
    </dgm:pt>
    <dgm:pt modelId="{4514E92F-7431-4D32-8FFA-63714B45DA28}" type="pres">
      <dgm:prSet presAssocID="{1BFEBF09-6156-44DB-99FD-1BB379923719}" presName="linNode" presStyleCnt="0"/>
      <dgm:spPr/>
    </dgm:pt>
    <dgm:pt modelId="{62D4A179-8904-4A15-89C8-131F98D64C08}" type="pres">
      <dgm:prSet presAssocID="{1BFEBF09-6156-44DB-99FD-1BB379923719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30F339-52EB-49B2-8924-D85EAD9BEA24}" type="pres">
      <dgm:prSet presAssocID="{1BFEBF09-6156-44DB-99FD-1BB379923719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7773FA-030A-4707-BE67-C9375F114EE2}" type="pres">
      <dgm:prSet presAssocID="{80B7DA2D-46F4-4A73-9A8F-D0D5A9A2C708}" presName="sp" presStyleCnt="0"/>
      <dgm:spPr/>
    </dgm:pt>
    <dgm:pt modelId="{E20A27C7-2730-430A-9861-6698BD0EB9F6}" type="pres">
      <dgm:prSet presAssocID="{EEFC9054-88DB-4B4A-8A17-96006F0774CD}" presName="linNode" presStyleCnt="0"/>
      <dgm:spPr/>
    </dgm:pt>
    <dgm:pt modelId="{8904D6AB-5579-4426-8A73-3C5EADFD0167}" type="pres">
      <dgm:prSet presAssocID="{EEFC9054-88DB-4B4A-8A17-96006F0774CD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3311FD-96B2-4F13-847D-C846F58DC328}" type="pres">
      <dgm:prSet presAssocID="{EEFC9054-88DB-4B4A-8A17-96006F0774CD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675FFD-5923-4793-800B-258B32B8E94D}" type="presOf" srcId="{E3C18326-1E39-4775-8E54-20460FC70993}" destId="{CA30F339-52EB-49B2-8924-D85EAD9BEA24}" srcOrd="0" destOrd="2" presId="urn:microsoft.com/office/officeart/2005/8/layout/vList5"/>
    <dgm:cxn modelId="{0CBA0CC8-2026-4D12-8AED-2D940B84AB70}" type="presOf" srcId="{1BFEBF09-6156-44DB-99FD-1BB379923719}" destId="{62D4A179-8904-4A15-89C8-131F98D64C08}" srcOrd="0" destOrd="0" presId="urn:microsoft.com/office/officeart/2005/8/layout/vList5"/>
    <dgm:cxn modelId="{803EE1FB-E6C0-4C01-9AF2-82D8B0C87D44}" type="presOf" srcId="{EEFC9054-88DB-4B4A-8A17-96006F0774CD}" destId="{8904D6AB-5579-4426-8A73-3C5EADFD0167}" srcOrd="0" destOrd="0" presId="urn:microsoft.com/office/officeart/2005/8/layout/vList5"/>
    <dgm:cxn modelId="{8B1C3079-950B-4294-9FEB-3F4DC354BEE0}" type="presOf" srcId="{D183349E-ED34-4DE3-9DE9-07EA3DB12C73}" destId="{DA5AC265-CF59-417A-AB80-BFCED69577C1}" srcOrd="0" destOrd="0" presId="urn:microsoft.com/office/officeart/2005/8/layout/vList5"/>
    <dgm:cxn modelId="{8B36E750-5C32-4776-9E38-8B48E75D366A}" type="presOf" srcId="{4DD1B6E7-DF30-4B0A-8C77-602955C3B3BB}" destId="{C93311FD-96B2-4F13-847D-C846F58DC328}" srcOrd="0" destOrd="1" presId="urn:microsoft.com/office/officeart/2005/8/layout/vList5"/>
    <dgm:cxn modelId="{2F87D7D7-2E77-4046-ACD0-B31F8F3D9582}" srcId="{686750A9-5A1F-41E5-AE79-151E228162F6}" destId="{1BFEBF09-6156-44DB-99FD-1BB379923719}" srcOrd="1" destOrd="0" parTransId="{2C5FB209-42B6-4210-99B4-178A0F49BC17}" sibTransId="{80B7DA2D-46F4-4A73-9A8F-D0D5A9A2C708}"/>
    <dgm:cxn modelId="{F8CF97C9-597B-4A0F-90BC-D2898CFBB29C}" srcId="{1BFEBF09-6156-44DB-99FD-1BB379923719}" destId="{E3C18326-1E39-4775-8E54-20460FC70993}" srcOrd="2" destOrd="0" parTransId="{0D1E9080-6C8F-473A-8B41-2AE726968EED}" sibTransId="{1D644AFB-3473-4404-8795-2C8029AFD934}"/>
    <dgm:cxn modelId="{514D436C-C114-4902-9C68-A1FE13E72245}" srcId="{686750A9-5A1F-41E5-AE79-151E228162F6}" destId="{EEFC9054-88DB-4B4A-8A17-96006F0774CD}" srcOrd="2" destOrd="0" parTransId="{E6E67339-87FA-4004-8372-0076ED573841}" sibTransId="{7EF97B44-D6DB-43E7-AFBF-0249FE72626C}"/>
    <dgm:cxn modelId="{1D620C58-0E24-4407-8E70-1620BC73FF62}" srcId="{686750A9-5A1F-41E5-AE79-151E228162F6}" destId="{1AE0410A-2438-4731-A93E-12D7C57E70A2}" srcOrd="0" destOrd="0" parTransId="{A8460858-245B-4ED2-A963-7E803BAC0D33}" sibTransId="{B1CB8D99-569B-496B-8099-EAE0BFD05EE3}"/>
    <dgm:cxn modelId="{6D83AEA1-F2C2-4FC8-BAA9-2B1A6C2A3590}" type="presOf" srcId="{1AE0410A-2438-4731-A93E-12D7C57E70A2}" destId="{BF0B9C40-10A1-45C8-A204-FEB2C99195D6}" srcOrd="0" destOrd="0" presId="urn:microsoft.com/office/officeart/2005/8/layout/vList5"/>
    <dgm:cxn modelId="{9F973BEA-FCBA-4C57-A5D4-8A8A7C62BD37}" srcId="{1AE0410A-2438-4731-A93E-12D7C57E70A2}" destId="{C2D068BF-C4E7-4B29-A8A4-B2FAB6F022FF}" srcOrd="1" destOrd="0" parTransId="{8FCDE5E3-A73F-4542-99EA-B2166A536A05}" sibTransId="{86526110-FE92-4723-845A-D920AD7B6F0E}"/>
    <dgm:cxn modelId="{DF9E422A-4FC0-481F-9173-1BA84266D23E}" type="presOf" srcId="{686750A9-5A1F-41E5-AE79-151E228162F6}" destId="{17C59783-07E6-4BAC-A18B-4CB0E7322B1F}" srcOrd="0" destOrd="0" presId="urn:microsoft.com/office/officeart/2005/8/layout/vList5"/>
    <dgm:cxn modelId="{2689B138-7529-405E-94EB-FCBB336FC9E7}" type="presOf" srcId="{652542AC-0D58-4499-8F12-9928AACAAD96}" destId="{CA30F339-52EB-49B2-8924-D85EAD9BEA24}" srcOrd="0" destOrd="1" presId="urn:microsoft.com/office/officeart/2005/8/layout/vList5"/>
    <dgm:cxn modelId="{136E1CF5-4A33-46B1-ADB4-740D4A9ED37D}" srcId="{EEFC9054-88DB-4B4A-8A17-96006F0774CD}" destId="{4DD1B6E7-DF30-4B0A-8C77-602955C3B3BB}" srcOrd="1" destOrd="0" parTransId="{A6BB595B-9954-4BBB-9F96-B336A08FF5F3}" sibTransId="{0B63F54D-76AC-46DD-B8F5-E99C5BA819AE}"/>
    <dgm:cxn modelId="{063CFE25-575A-4A2D-BE30-1786EFBD79BB}" srcId="{1AE0410A-2438-4731-A93E-12D7C57E70A2}" destId="{D183349E-ED34-4DE3-9DE9-07EA3DB12C73}" srcOrd="0" destOrd="0" parTransId="{06845159-D1C3-49C8-A26D-FB4D7195527C}" sibTransId="{CD8E3CEE-1A3B-464F-A4DE-59C796D5A301}"/>
    <dgm:cxn modelId="{3838966B-E2C6-4615-A90C-19B7E1C07EE8}" srcId="{EEFC9054-88DB-4B4A-8A17-96006F0774CD}" destId="{35728487-F070-46A6-A73B-F2764E22D1C9}" srcOrd="0" destOrd="0" parTransId="{89071D37-E6D7-43F9-A6C0-67B521FC137E}" sibTransId="{BEE3DFB4-F13B-4720-A9A8-9DDD076364E4}"/>
    <dgm:cxn modelId="{AE61D7EC-18A2-4EBA-B283-EDFEE4EED620}" type="presOf" srcId="{35728487-F070-46A6-A73B-F2764E22D1C9}" destId="{C93311FD-96B2-4F13-847D-C846F58DC328}" srcOrd="0" destOrd="0" presId="urn:microsoft.com/office/officeart/2005/8/layout/vList5"/>
    <dgm:cxn modelId="{29577247-A20D-42DD-B99F-0A3E18206B7E}" type="presOf" srcId="{9A454EC0-EB13-4309-A002-9180E0560B69}" destId="{CA30F339-52EB-49B2-8924-D85EAD9BEA24}" srcOrd="0" destOrd="0" presId="urn:microsoft.com/office/officeart/2005/8/layout/vList5"/>
    <dgm:cxn modelId="{59267A43-9F15-496F-A791-3E47FB51BD21}" srcId="{1BFEBF09-6156-44DB-99FD-1BB379923719}" destId="{652542AC-0D58-4499-8F12-9928AACAAD96}" srcOrd="1" destOrd="0" parTransId="{75E7E245-BE37-4295-B18C-89037E45CD80}" sibTransId="{4061979D-EA68-452A-A36B-A292B3D1AC77}"/>
    <dgm:cxn modelId="{3411D222-2D46-4626-AED8-A7F6A4E797DB}" type="presOf" srcId="{C2D068BF-C4E7-4B29-A8A4-B2FAB6F022FF}" destId="{DA5AC265-CF59-417A-AB80-BFCED69577C1}" srcOrd="0" destOrd="1" presId="urn:microsoft.com/office/officeart/2005/8/layout/vList5"/>
    <dgm:cxn modelId="{35475E81-A5E3-49B2-B452-4EA5C073CC68}" srcId="{1BFEBF09-6156-44DB-99FD-1BB379923719}" destId="{9A454EC0-EB13-4309-A002-9180E0560B69}" srcOrd="0" destOrd="0" parTransId="{4209EA32-A1B1-41B7-8B03-E205B7867342}" sibTransId="{665AE3B5-32CC-4295-B33D-4C11666C755F}"/>
    <dgm:cxn modelId="{8C4F95C4-D077-48CA-BD8F-D1895DB9D21F}" type="presParOf" srcId="{17C59783-07E6-4BAC-A18B-4CB0E7322B1F}" destId="{5E904119-5A67-41EA-A1BD-DC88EDB99AB6}" srcOrd="0" destOrd="0" presId="urn:microsoft.com/office/officeart/2005/8/layout/vList5"/>
    <dgm:cxn modelId="{A05E956F-36B1-462F-B3DD-FB1CE70F1E3C}" type="presParOf" srcId="{5E904119-5A67-41EA-A1BD-DC88EDB99AB6}" destId="{BF0B9C40-10A1-45C8-A204-FEB2C99195D6}" srcOrd="0" destOrd="0" presId="urn:microsoft.com/office/officeart/2005/8/layout/vList5"/>
    <dgm:cxn modelId="{D651AD1E-1F2F-4222-A577-39ACDE4B3213}" type="presParOf" srcId="{5E904119-5A67-41EA-A1BD-DC88EDB99AB6}" destId="{DA5AC265-CF59-417A-AB80-BFCED69577C1}" srcOrd="1" destOrd="0" presId="urn:microsoft.com/office/officeart/2005/8/layout/vList5"/>
    <dgm:cxn modelId="{10569591-2EFD-4E8F-B7B6-008F7B748024}" type="presParOf" srcId="{17C59783-07E6-4BAC-A18B-4CB0E7322B1F}" destId="{456E9938-F819-4EBB-84C4-2970919C58EF}" srcOrd="1" destOrd="0" presId="urn:microsoft.com/office/officeart/2005/8/layout/vList5"/>
    <dgm:cxn modelId="{164DEE62-5BC6-4D66-A03B-BCF20ADEFAC5}" type="presParOf" srcId="{17C59783-07E6-4BAC-A18B-4CB0E7322B1F}" destId="{4514E92F-7431-4D32-8FFA-63714B45DA28}" srcOrd="2" destOrd="0" presId="urn:microsoft.com/office/officeart/2005/8/layout/vList5"/>
    <dgm:cxn modelId="{91A3A8CC-EA01-4110-B0C0-AE00C06F2EB3}" type="presParOf" srcId="{4514E92F-7431-4D32-8FFA-63714B45DA28}" destId="{62D4A179-8904-4A15-89C8-131F98D64C08}" srcOrd="0" destOrd="0" presId="urn:microsoft.com/office/officeart/2005/8/layout/vList5"/>
    <dgm:cxn modelId="{86534F4C-B900-4E34-A5F7-3968B0B19043}" type="presParOf" srcId="{4514E92F-7431-4D32-8FFA-63714B45DA28}" destId="{CA30F339-52EB-49B2-8924-D85EAD9BEA24}" srcOrd="1" destOrd="0" presId="urn:microsoft.com/office/officeart/2005/8/layout/vList5"/>
    <dgm:cxn modelId="{54AC5089-23DE-48F9-B56A-E67D1DD2E5AD}" type="presParOf" srcId="{17C59783-07E6-4BAC-A18B-4CB0E7322B1F}" destId="{057773FA-030A-4707-BE67-C9375F114EE2}" srcOrd="3" destOrd="0" presId="urn:microsoft.com/office/officeart/2005/8/layout/vList5"/>
    <dgm:cxn modelId="{5ECAAE29-CDAF-4A57-B92A-DB1F0091AB06}" type="presParOf" srcId="{17C59783-07E6-4BAC-A18B-4CB0E7322B1F}" destId="{E20A27C7-2730-430A-9861-6698BD0EB9F6}" srcOrd="4" destOrd="0" presId="urn:microsoft.com/office/officeart/2005/8/layout/vList5"/>
    <dgm:cxn modelId="{43429E20-8FC0-4C4D-B9FD-FCE14823EC24}" type="presParOf" srcId="{E20A27C7-2730-430A-9861-6698BD0EB9F6}" destId="{8904D6AB-5579-4426-8A73-3C5EADFD0167}" srcOrd="0" destOrd="0" presId="urn:microsoft.com/office/officeart/2005/8/layout/vList5"/>
    <dgm:cxn modelId="{9F61D9AB-CFF4-4691-BC87-98580385E0F8}" type="presParOf" srcId="{E20A27C7-2730-430A-9861-6698BD0EB9F6}" destId="{C93311FD-96B2-4F13-847D-C846F58DC32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0BFB458-F1B7-4483-8783-304E91C7DB4F}" type="datetimeFigureOut">
              <a:rPr lang="ru-RU" smtClean="0"/>
              <a:pPr/>
              <a:t>21.02.2013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B55470E-2DAE-4520-B5BF-71A01A0501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FB458-F1B7-4483-8783-304E91C7DB4F}" type="datetimeFigureOut">
              <a:rPr lang="ru-RU" smtClean="0"/>
              <a:pPr/>
              <a:t>21.02.2013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55470E-2DAE-4520-B5BF-71A01A0501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FB458-F1B7-4483-8783-304E91C7DB4F}" type="datetimeFigureOut">
              <a:rPr lang="ru-RU" smtClean="0"/>
              <a:pPr/>
              <a:t>21.02.2013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55470E-2DAE-4520-B5BF-71A01A0501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FB458-F1B7-4483-8783-304E91C7DB4F}" type="datetimeFigureOut">
              <a:rPr lang="ru-RU" smtClean="0"/>
              <a:pPr/>
              <a:t>21.02.2013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55470E-2DAE-4520-B5BF-71A01A0501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FB458-F1B7-4483-8783-304E91C7DB4F}" type="datetimeFigureOut">
              <a:rPr lang="ru-RU" smtClean="0"/>
              <a:pPr/>
              <a:t>21.02.2013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55470E-2DAE-4520-B5BF-71A01A0501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FB458-F1B7-4483-8783-304E91C7DB4F}" type="datetimeFigureOut">
              <a:rPr lang="ru-RU" smtClean="0"/>
              <a:pPr/>
              <a:t>21.02.2013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55470E-2DAE-4520-B5BF-71A01A0501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FB458-F1B7-4483-8783-304E91C7DB4F}" type="datetimeFigureOut">
              <a:rPr lang="ru-RU" smtClean="0"/>
              <a:pPr/>
              <a:t>21.02.2013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55470E-2DAE-4520-B5BF-71A01A0501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FB458-F1B7-4483-8783-304E91C7DB4F}" type="datetimeFigureOut">
              <a:rPr lang="ru-RU" smtClean="0"/>
              <a:pPr/>
              <a:t>21.02.2013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55470E-2DAE-4520-B5BF-71A01A0501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FB458-F1B7-4483-8783-304E91C7DB4F}" type="datetimeFigureOut">
              <a:rPr lang="ru-RU" smtClean="0"/>
              <a:pPr/>
              <a:t>21.02.2013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55470E-2DAE-4520-B5BF-71A01A0501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0BFB458-F1B7-4483-8783-304E91C7DB4F}" type="datetimeFigureOut">
              <a:rPr lang="ru-RU" smtClean="0"/>
              <a:pPr/>
              <a:t>21.02.2013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55470E-2DAE-4520-B5BF-71A01A0501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0BFB458-F1B7-4483-8783-304E91C7DB4F}" type="datetimeFigureOut">
              <a:rPr lang="ru-RU" smtClean="0"/>
              <a:pPr/>
              <a:t>21.02.2013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B55470E-2DAE-4520-B5BF-71A01A0501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0BFB458-F1B7-4483-8783-304E91C7DB4F}" type="datetimeFigureOut">
              <a:rPr lang="ru-RU" smtClean="0"/>
              <a:pPr/>
              <a:t>21.02.2013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B55470E-2DAE-4520-B5BF-71A01A0501D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500042"/>
            <a:ext cx="60722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b="1" i="1" dirty="0"/>
              <a:t>Епіграф</a:t>
            </a:r>
            <a:r>
              <a:rPr lang="uk-UA" sz="5400" b="1" i="1" dirty="0" smtClean="0"/>
              <a:t>:</a:t>
            </a:r>
            <a:endParaRPr lang="ru-RU" sz="5400" i="1" dirty="0"/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00100" y="1785926"/>
            <a:ext cx="757242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3200" b="1" dirty="0" smtClean="0">
                <a:solidFill>
                  <a:schemeClr val="accent5"/>
                </a:solidFill>
              </a:rPr>
              <a:t>«Навіть сплачувати податки можна з </a:t>
            </a:r>
            <a:r>
              <a:rPr lang="uk-UA" sz="3600" b="1" dirty="0" smtClean="0">
                <a:solidFill>
                  <a:schemeClr val="accent5"/>
                </a:solidFill>
              </a:rPr>
              <a:t>любов’ю</a:t>
            </a:r>
            <a:r>
              <a:rPr lang="uk-UA" sz="3200" b="1" dirty="0" smtClean="0">
                <a:solidFill>
                  <a:schemeClr val="accent5"/>
                </a:solidFill>
              </a:rPr>
              <a:t>: думайте, що ви платите за проживання в державі.»</a:t>
            </a:r>
            <a:endParaRPr lang="ru-RU" sz="3200" dirty="0">
              <a:solidFill>
                <a:schemeClr val="accent5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29124" y="4643446"/>
            <a:ext cx="43577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i="1" dirty="0" smtClean="0"/>
              <a:t>Ж. </a:t>
            </a:r>
            <a:r>
              <a:rPr lang="uk-UA" sz="1600" i="1" dirty="0" err="1" smtClean="0"/>
              <a:t>Боден</a:t>
            </a:r>
            <a:r>
              <a:rPr lang="uk-UA" sz="1600" i="1" dirty="0" smtClean="0"/>
              <a:t>, французький економіст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14290"/>
            <a:ext cx="7772400" cy="1582122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За періодичністю стягнення: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1857364"/>
            <a:ext cx="7772400" cy="3000396"/>
          </a:xfrm>
        </p:spPr>
        <p:txBody>
          <a:bodyPr/>
          <a:lstStyle/>
          <a:p>
            <a:pPr lvl="0" algn="l">
              <a:buFont typeface="Arial" pitchFamily="34" charset="0"/>
              <a:buChar char="•"/>
            </a:pPr>
            <a:r>
              <a:rPr lang="uk-UA" b="1" i="1" dirty="0" smtClean="0"/>
              <a:t>одноразові</a:t>
            </a:r>
            <a:r>
              <a:rPr lang="uk-UA" dirty="0" smtClean="0"/>
              <a:t>, що сплачуються один раз протягом певного відрізку часу за вчинення певних дій;</a:t>
            </a:r>
          </a:p>
          <a:p>
            <a:pPr lvl="0" algn="l"/>
            <a:endParaRPr lang="ru-RU" dirty="0" smtClean="0"/>
          </a:p>
          <a:p>
            <a:pPr lvl="0" algn="l">
              <a:buFont typeface="Arial" pitchFamily="34" charset="0"/>
              <a:buChar char="•"/>
            </a:pPr>
            <a:r>
              <a:rPr lang="uk-UA" b="1" i="1" dirty="0" smtClean="0"/>
              <a:t>систематичні</a:t>
            </a:r>
            <a:r>
              <a:rPr lang="uk-UA" dirty="0" smtClean="0"/>
              <a:t> </a:t>
            </a:r>
            <a:r>
              <a:rPr lang="uk-UA" b="1" i="1" dirty="0" smtClean="0"/>
              <a:t>(регулярні) </a:t>
            </a:r>
            <a:r>
              <a:rPr lang="uk-UA" dirty="0" smtClean="0"/>
              <a:t>– сплачуються щомісячно чи щоквартально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772400" cy="2000263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Залежно від органу державної влади та місцевого самоврядування: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2357430"/>
            <a:ext cx="7772400" cy="2428892"/>
          </a:xfrm>
        </p:spPr>
        <p:txBody>
          <a:bodyPr>
            <a:normAutofit/>
          </a:bodyPr>
          <a:lstStyle/>
          <a:p>
            <a:pPr lvl="0" algn="l">
              <a:buFont typeface="Arial" pitchFamily="34" charset="0"/>
              <a:buChar char="•"/>
            </a:pPr>
            <a:r>
              <a:rPr lang="uk-UA" b="1" i="1" dirty="0" smtClean="0"/>
              <a:t>загальнодержавні</a:t>
            </a:r>
            <a:r>
              <a:rPr lang="uk-UA" dirty="0" smtClean="0"/>
              <a:t> – ПДВ, податок на прибуток, на нерухомість тощо;</a:t>
            </a:r>
          </a:p>
          <a:p>
            <a:pPr lvl="0" algn="l"/>
            <a:endParaRPr lang="ru-RU" dirty="0" smtClean="0"/>
          </a:p>
          <a:p>
            <a:pPr lvl="0" algn="l">
              <a:buFont typeface="Arial" pitchFamily="34" charset="0"/>
              <a:buChar char="•"/>
            </a:pPr>
            <a:r>
              <a:rPr lang="uk-UA" b="1" i="1" dirty="0" smtClean="0"/>
              <a:t>місцеві</a:t>
            </a:r>
            <a:r>
              <a:rPr lang="uk-UA" dirty="0" smtClean="0"/>
              <a:t> – на рекламу, комунальний податок, ринкові збори тощо</a:t>
            </a:r>
            <a:endParaRPr lang="ru-RU" dirty="0" smtClean="0"/>
          </a:p>
          <a:p>
            <a:pPr algn="l"/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uk-UA" dirty="0" smtClean="0"/>
              <a:t>Подавати податковим органам документи, що підтверджують право на пільги з оподаткування;</a:t>
            </a:r>
          </a:p>
          <a:p>
            <a:pPr>
              <a:buFont typeface="Wingdings" pitchFamily="2" charset="2"/>
              <a:buChar char="Ø"/>
            </a:pPr>
            <a:endParaRPr lang="uk-UA" dirty="0" smtClean="0"/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Ознайомлюватися з актами перевірок;</a:t>
            </a:r>
          </a:p>
          <a:p>
            <a:pPr>
              <a:buFont typeface="Wingdings" pitchFamily="2" charset="2"/>
              <a:buChar char="Ø"/>
            </a:pPr>
            <a:endParaRPr lang="uk-UA" dirty="0" smtClean="0"/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Оскаржувати рішення і дії податкових органів і посадових осіб.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Права платників податків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876630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Вести бухгалтерський облік, складати звітність про діяльність згідно з законом;</a:t>
            </a:r>
          </a:p>
          <a:p>
            <a:r>
              <a:rPr lang="uk-UA" dirty="0" smtClean="0"/>
              <a:t>Подавати до податкових органів декларації, звітність та інші документи і відомості, пов'язані з обчисленням і сплатою податків;</a:t>
            </a:r>
          </a:p>
          <a:p>
            <a:r>
              <a:rPr lang="uk-UA" dirty="0" smtClean="0"/>
              <a:t>Сплачувати належні суми у визначені законом терміни; </a:t>
            </a:r>
          </a:p>
          <a:p>
            <a:r>
              <a:rPr lang="uk-UA" dirty="0" smtClean="0"/>
              <a:t>Допускати посадових осіб податкових органів для обстеження приміщень та для перевірок з питань обчислення і сплати податків;</a:t>
            </a:r>
          </a:p>
          <a:p>
            <a:r>
              <a:rPr lang="uk-UA" dirty="0" smtClean="0"/>
              <a:t>Підписати акт про проведення перевірки;</a:t>
            </a:r>
          </a:p>
          <a:p>
            <a:r>
              <a:rPr lang="uk-UA" dirty="0" smtClean="0"/>
              <a:t>Виконувати вимоги щодо усунення виявлених порушень.</a:t>
            </a:r>
          </a:p>
          <a:p>
            <a:endParaRPr lang="uk-UA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2060"/>
                </a:solidFill>
              </a:rPr>
              <a:t>Обов'язки платників податків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Відповідальність за порушення фінансового законодавства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8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130472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3200" dirty="0" smtClean="0">
                <a:solidFill>
                  <a:srgbClr val="002060"/>
                </a:solidFill>
              </a:rPr>
              <a:t>Написати міні-твір на тему :   </a:t>
            </a:r>
          </a:p>
          <a:p>
            <a:pPr algn="ctr">
              <a:buNone/>
            </a:pPr>
            <a:r>
              <a:rPr lang="uk-UA" sz="3200" dirty="0" smtClean="0">
                <a:solidFill>
                  <a:srgbClr val="002060"/>
                </a:solidFill>
              </a:rPr>
              <a:t>     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Домашнє завдання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8728" y="2643182"/>
            <a:ext cx="650085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uk-UA" sz="4800" b="1" dirty="0" smtClean="0">
                <a:solidFill>
                  <a:srgbClr val="002060"/>
                </a:solidFill>
              </a:rPr>
              <a:t>“ Життя суспільства без податків ”</a:t>
            </a:r>
          </a:p>
          <a:p>
            <a:pPr algn="ctr">
              <a:buNone/>
            </a:pPr>
            <a:endParaRPr lang="en-US" sz="4800" b="1" dirty="0" smtClean="0">
              <a:solidFill>
                <a:srgbClr val="002060"/>
              </a:solidFill>
            </a:endParaRPr>
          </a:p>
          <a:p>
            <a:pPr algn="just">
              <a:buNone/>
            </a:pPr>
            <a:r>
              <a:rPr lang="uk-UA" sz="4400" b="1" dirty="0" smtClean="0">
                <a:solidFill>
                  <a:srgbClr val="002060"/>
                </a:solidFill>
              </a:rPr>
              <a:t>Вивч.§19 підручника</a:t>
            </a:r>
            <a:endParaRPr lang="en-US" sz="44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sz="4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642918"/>
            <a:ext cx="7643866" cy="4071966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uk-UA" dirty="0" smtClean="0">
                <a:latin typeface="Bookman Old Style" pitchFamily="18" charset="0"/>
              </a:rPr>
              <a:t/>
            </a:r>
            <a:br>
              <a:rPr lang="uk-UA" dirty="0" smtClean="0">
                <a:latin typeface="Bookman Old Style" pitchFamily="18" charset="0"/>
              </a:rPr>
            </a:br>
            <a:r>
              <a:rPr lang="uk-UA" dirty="0" smtClean="0">
                <a:latin typeface="Bookman Old Style" pitchFamily="18" charset="0"/>
              </a:rPr>
              <a:t/>
            </a:r>
            <a:br>
              <a:rPr lang="uk-UA" dirty="0" smtClean="0">
                <a:latin typeface="Bookman Old Style" pitchFamily="18" charset="0"/>
              </a:rPr>
            </a:br>
            <a:r>
              <a:rPr lang="en-US" dirty="0" smtClean="0">
                <a:latin typeface="Bookman Old Style" pitchFamily="18" charset="0"/>
              </a:rPr>
              <a:t/>
            </a:r>
            <a:br>
              <a:rPr lang="en-US" dirty="0" smtClean="0">
                <a:latin typeface="Bookman Old Style" pitchFamily="18" charset="0"/>
              </a:rPr>
            </a:br>
            <a:r>
              <a:rPr lang="en-US" dirty="0" smtClean="0">
                <a:latin typeface="Bookman Old Style" pitchFamily="18" charset="0"/>
              </a:rPr>
              <a:t/>
            </a:r>
            <a:br>
              <a:rPr lang="en-US" dirty="0" smtClean="0">
                <a:latin typeface="Bookman Old Style" pitchFamily="18" charset="0"/>
              </a:rPr>
            </a:br>
            <a:r>
              <a:rPr lang="uk-UA" sz="5400" dirty="0" smtClean="0">
                <a:latin typeface="Bookman Old Style" pitchFamily="18" charset="0"/>
              </a:rPr>
              <a:t>Податкова </a:t>
            </a:r>
            <a:r>
              <a:rPr lang="uk-UA" sz="5400" dirty="0" smtClean="0">
                <a:latin typeface="Bookman Old Style" pitchFamily="18" charset="0"/>
              </a:rPr>
              <a:t>система України</a:t>
            </a:r>
            <a:r>
              <a:rPr lang="ru-RU" sz="5400" dirty="0" smtClean="0">
                <a:latin typeface="Bookman Old Style" pitchFamily="18" charset="0"/>
              </a:rPr>
              <a:t/>
            </a:r>
            <a:br>
              <a:rPr lang="ru-RU" sz="5400" dirty="0" smtClean="0">
                <a:latin typeface="Bookman Old Style" pitchFamily="18" charset="0"/>
              </a:rPr>
            </a:br>
            <a:endParaRPr lang="ru-RU" sz="5400" dirty="0"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43372" y="3611607"/>
            <a:ext cx="4314828" cy="1199704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8" presetClass="entr" presetSubtype="0" ac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дати загальну характеристику понять, що стосуються податкової системи;</a:t>
            </a:r>
          </a:p>
          <a:p>
            <a:r>
              <a:rPr lang="uk-UA" dirty="0" smtClean="0"/>
              <a:t>визначити мету, завдання та значення сплати податків; </a:t>
            </a:r>
          </a:p>
          <a:p>
            <a:r>
              <a:rPr lang="uk-UA" dirty="0" smtClean="0"/>
              <a:t>розширити набуті раніше знання про податок та необхідність його сплати;</a:t>
            </a:r>
          </a:p>
          <a:p>
            <a:r>
              <a:rPr lang="uk-UA" dirty="0" smtClean="0"/>
              <a:t>формувати в учнів почуття особистої невід’ємності та відповідальності за сплату податків.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002060"/>
                </a:solidFill>
                <a:latin typeface="Bookman Old Style" pitchFamily="18" charset="0"/>
              </a:rPr>
              <a:t>Мета</a:t>
            </a:r>
            <a:r>
              <a:rPr lang="en-US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uk-UA" dirty="0" smtClean="0">
                <a:solidFill>
                  <a:srgbClr val="002060"/>
                </a:solidFill>
                <a:latin typeface="Bookman Old Style" pitchFamily="18" charset="0"/>
              </a:rPr>
              <a:t>уроку:</a:t>
            </a:r>
            <a:endParaRPr lang="ru-RU" dirty="0">
              <a:solidFill>
                <a:srgbClr val="00206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Словник термінів та понять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28596" y="1142984"/>
            <a:ext cx="4040188" cy="4929222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uk-UA" sz="3400" b="1" dirty="0" smtClean="0"/>
              <a:t>ПОДАТОК – </a:t>
            </a:r>
            <a:r>
              <a:rPr lang="uk-UA" sz="3400" dirty="0" smtClean="0"/>
              <a:t>це регламентований законом обов’язковий внесок до бюджету, здійснюваний юридичними та фізичними особами в порядку й на умовах, визначених законом.</a:t>
            </a:r>
            <a:endParaRPr lang="ru-RU" sz="3400" dirty="0" smtClean="0"/>
          </a:p>
          <a:p>
            <a:pPr>
              <a:buNone/>
            </a:pPr>
            <a:r>
              <a:rPr lang="uk-UA" sz="3400" dirty="0" smtClean="0"/>
              <a:t> </a:t>
            </a:r>
            <a:endParaRPr lang="ru-RU" sz="3400" dirty="0" smtClean="0"/>
          </a:p>
          <a:p>
            <a:pPr lvl="0"/>
            <a:r>
              <a:rPr lang="uk-UA" sz="3400" b="1" dirty="0" smtClean="0"/>
              <a:t>ПОДАТКОВЕ ПРАВО – </a:t>
            </a:r>
            <a:r>
              <a:rPr lang="uk-UA" sz="3400" dirty="0" smtClean="0"/>
              <a:t>це підгалузь фінансового права, що регулює відносини, які виникають на основі встановлення та збору податків. </a:t>
            </a:r>
            <a:endParaRPr lang="ru-RU" sz="3400" dirty="0" smtClean="0"/>
          </a:p>
          <a:p>
            <a:pPr>
              <a:buNone/>
            </a:pPr>
            <a:r>
              <a:rPr lang="uk-UA" sz="3400" b="1" dirty="0" smtClean="0"/>
              <a:t> </a:t>
            </a:r>
            <a:endParaRPr lang="ru-RU" sz="3400" dirty="0" smtClean="0"/>
          </a:p>
          <a:p>
            <a:pPr lvl="0"/>
            <a:r>
              <a:rPr lang="uk-UA" sz="3400" b="1" dirty="0" smtClean="0"/>
              <a:t>ПОДАТКОВА СИСТЕМА – </a:t>
            </a:r>
            <a:r>
              <a:rPr lang="uk-UA" sz="3400" dirty="0" smtClean="0"/>
              <a:t>це сукупність всіх платежів у вигляді податків, мита та зборів.</a:t>
            </a:r>
            <a:endParaRPr lang="ru-RU" sz="3400" dirty="0" smtClean="0"/>
          </a:p>
          <a:p>
            <a:pPr>
              <a:buNone/>
            </a:pPr>
            <a:r>
              <a:rPr lang="uk-UA" sz="3400" b="1" dirty="0" smtClean="0"/>
              <a:t> </a:t>
            </a:r>
            <a:endParaRPr lang="ru-RU" sz="3400" dirty="0" smtClean="0"/>
          </a:p>
          <a:p>
            <a:pPr lvl="0"/>
            <a:r>
              <a:rPr lang="uk-UA" sz="3400" b="1" dirty="0" smtClean="0"/>
              <a:t>БЮДЖЕТ </a:t>
            </a:r>
            <a:r>
              <a:rPr lang="uk-UA" sz="3400" dirty="0" smtClean="0"/>
              <a:t>– грошові ресурси (доходи) та їхній розподіл (видатки), які необхідні для забезпечення функціонування держави.</a:t>
            </a:r>
            <a:endParaRPr lang="ru-RU" sz="3400" dirty="0" smtClean="0"/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4876" y="1214422"/>
            <a:ext cx="4041775" cy="4513267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uk-UA" b="1" dirty="0" smtClean="0"/>
              <a:t>ФУНКЦІЇ ПОДАТКІВ – </a:t>
            </a:r>
            <a:r>
              <a:rPr lang="uk-UA" dirty="0" smtClean="0"/>
              <a:t>це</a:t>
            </a:r>
            <a:r>
              <a:rPr lang="uk-UA" b="1" dirty="0" smtClean="0"/>
              <a:t> </a:t>
            </a:r>
            <a:r>
              <a:rPr lang="uk-UA" dirty="0" smtClean="0"/>
              <a:t>основні напрямки фінансово-управлінського впливу на суспільні відносини.</a:t>
            </a:r>
            <a:endParaRPr lang="ru-RU" dirty="0" smtClean="0"/>
          </a:p>
          <a:p>
            <a:pPr>
              <a:buNone/>
            </a:pPr>
            <a:r>
              <a:rPr lang="uk-UA" b="1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uk-UA" b="1" dirty="0" smtClean="0"/>
              <a:t> </a:t>
            </a:r>
            <a:endParaRPr lang="ru-RU" dirty="0" smtClean="0"/>
          </a:p>
          <a:p>
            <a:pPr lvl="0"/>
            <a:r>
              <a:rPr lang="uk-UA" b="1" dirty="0" smtClean="0"/>
              <a:t> СУБ’ЄКТИ ОПОДАТКУВАННЯ – </a:t>
            </a:r>
            <a:r>
              <a:rPr lang="uk-UA" dirty="0" smtClean="0"/>
              <a:t>це фізичні та юридичні особи, які сплачують податок, а також резиденти – національні платники та нерезиденти – іноземні платники.</a:t>
            </a:r>
            <a:endParaRPr lang="ru-RU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 </a:t>
            </a:r>
            <a:endParaRPr lang="ru-RU" dirty="0" smtClean="0"/>
          </a:p>
          <a:p>
            <a:pPr lvl="0"/>
            <a:r>
              <a:rPr lang="uk-UA" b="1" dirty="0" smtClean="0"/>
              <a:t>ОБЄКТИ ОПОДАТКУВАННЯ –</a:t>
            </a:r>
            <a:r>
              <a:rPr lang="uk-UA" dirty="0" smtClean="0"/>
              <a:t> це майно, прибуток, дохід, вартість реалізованих товарів або інше економічне вираження, яке має вартісну, кількісну або фізичну характеристики.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500"/>
                            </p:stCondLst>
                            <p:childTnLst>
                              <p:par>
                                <p:cTn id="5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500"/>
                            </p:stCondLst>
                            <p:childTnLst>
                              <p:par>
                                <p:cTn id="5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481776" cy="642942"/>
          </a:xfrm>
        </p:spPr>
        <p:txBody>
          <a:bodyPr/>
          <a:lstStyle/>
          <a:p>
            <a:pPr algn="ctr"/>
            <a:r>
              <a:rPr lang="uk-UA" sz="4000" b="1" i="1" dirty="0" smtClean="0"/>
              <a:t>Функції податків</a:t>
            </a:r>
            <a:endParaRPr lang="ru-RU" sz="4000" b="1" i="1" dirty="0"/>
          </a:p>
        </p:txBody>
      </p:sp>
      <p:grpSp>
        <p:nvGrpSpPr>
          <p:cNvPr id="13" name="Группа 12"/>
          <p:cNvGrpSpPr/>
          <p:nvPr/>
        </p:nvGrpSpPr>
        <p:grpSpPr>
          <a:xfrm>
            <a:off x="2857488" y="1428736"/>
            <a:ext cx="4000528" cy="870527"/>
            <a:chOff x="2714612" y="1428736"/>
            <a:chExt cx="4000528" cy="656213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2714612" y="1428736"/>
              <a:ext cx="4000528" cy="642942"/>
            </a:xfrm>
            <a:prstGeom prst="roundRect">
              <a:avLst>
                <a:gd name="adj" fmla="val 50000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928926" y="1500174"/>
              <a:ext cx="350046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b="1" dirty="0" smtClean="0"/>
                <a:t>ФІСКАЛЬНА </a:t>
              </a:r>
            </a:p>
            <a:p>
              <a:pPr algn="ctr"/>
              <a:r>
                <a:rPr lang="uk-UA" sz="1400" b="1" dirty="0" smtClean="0"/>
                <a:t> </a:t>
              </a:r>
              <a:r>
                <a:rPr lang="uk-UA" sz="1400" b="1" dirty="0"/>
                <a:t>наповнення бюджетів усіх </a:t>
              </a:r>
              <a:r>
                <a:rPr lang="uk-UA" sz="1400" b="1" dirty="0" smtClean="0"/>
                <a:t>рівнів</a:t>
              </a:r>
              <a:endParaRPr lang="ru-RU" dirty="0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1928794" y="2357430"/>
            <a:ext cx="5786478" cy="857256"/>
            <a:chOff x="1928794" y="2285992"/>
            <a:chExt cx="5786478" cy="857256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1928794" y="2285992"/>
              <a:ext cx="5786478" cy="857256"/>
            </a:xfrm>
            <a:prstGeom prst="roundRect">
              <a:avLst>
                <a:gd name="adj" fmla="val 50000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285984" y="2285992"/>
              <a:ext cx="5000660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b="1" dirty="0" smtClean="0"/>
                <a:t>РОЗПОДІЛЬЧА </a:t>
              </a:r>
            </a:p>
            <a:p>
              <a:pPr algn="ctr"/>
              <a:r>
                <a:rPr lang="uk-UA" sz="1400" b="1" dirty="0" smtClean="0"/>
                <a:t> </a:t>
              </a:r>
              <a:r>
                <a:rPr lang="uk-UA" sz="1400" b="1" dirty="0"/>
                <a:t>розподіл національного доходу за сферами суспільних </a:t>
              </a:r>
              <a:r>
                <a:rPr lang="uk-UA" sz="1400" b="1" dirty="0" smtClean="0"/>
                <a:t>потреб</a:t>
              </a:r>
              <a:endParaRPr lang="ru-RU" dirty="0"/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1214414" y="3286124"/>
            <a:ext cx="7000924" cy="861774"/>
            <a:chOff x="1214414" y="3071810"/>
            <a:chExt cx="7143800" cy="861774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1214414" y="3071810"/>
              <a:ext cx="7143800" cy="857256"/>
            </a:xfrm>
            <a:prstGeom prst="roundRect">
              <a:avLst>
                <a:gd name="adj" fmla="val 50000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928794" y="3071810"/>
              <a:ext cx="5786478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b="1" dirty="0" smtClean="0"/>
                <a:t>РЕГУЛЮЮЧА </a:t>
              </a:r>
            </a:p>
            <a:p>
              <a:pPr algn="ctr"/>
              <a:r>
                <a:rPr lang="uk-UA" b="1" dirty="0" smtClean="0"/>
                <a:t> </a:t>
              </a:r>
              <a:r>
                <a:rPr lang="uk-UA" sz="1400" b="1" dirty="0"/>
                <a:t>забезпечення стимулювання одних галузей суспільного виробництва та стримування </a:t>
              </a:r>
              <a:r>
                <a:rPr lang="uk-UA" sz="1400" b="1" dirty="0" smtClean="0"/>
                <a:t>інших</a:t>
              </a:r>
              <a:endParaRPr lang="ru-RU" sz="1400" dirty="0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714348" y="4214818"/>
            <a:ext cx="8143932" cy="1143008"/>
            <a:chOff x="642910" y="4357694"/>
            <a:chExt cx="8143932" cy="1143008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642910" y="4357694"/>
              <a:ext cx="8143932" cy="1143008"/>
            </a:xfrm>
            <a:prstGeom prst="roundRect">
              <a:avLst>
                <a:gd name="adj" fmla="val 50000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428728" y="4572008"/>
              <a:ext cx="69294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b="1" dirty="0" smtClean="0"/>
                <a:t>КОНТРОЛЬНА </a:t>
              </a:r>
            </a:p>
            <a:p>
              <a:pPr algn="ctr"/>
              <a:r>
                <a:rPr lang="uk-UA" sz="1400" b="1" dirty="0" smtClean="0"/>
                <a:t>перевірка </a:t>
              </a:r>
              <a:r>
                <a:rPr lang="uk-UA" sz="1400" b="1" dirty="0"/>
                <a:t>ефективності функціонування податкової </a:t>
              </a:r>
              <a:r>
                <a:rPr lang="uk-UA" sz="1400" b="1" dirty="0" smtClean="0"/>
                <a:t>системи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1571604" y="1857364"/>
            <a:ext cx="607730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ВИДИ ПОДАТКІВ </a:t>
            </a:r>
          </a:p>
          <a:p>
            <a:pPr algn="ctr"/>
            <a:r>
              <a:rPr lang="uk-UA" sz="5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 ЗБОРІВ</a:t>
            </a:r>
            <a:endParaRPr lang="ru-RU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772400" cy="857257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Залежно від суб’єкта</a:t>
            </a:r>
            <a:r>
              <a:rPr lang="uk-UA" dirty="0" smtClean="0"/>
              <a:t>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64" y="1285860"/>
            <a:ext cx="8715436" cy="3714776"/>
          </a:xfrm>
        </p:spPr>
        <p:txBody>
          <a:bodyPr>
            <a:normAutofit/>
          </a:bodyPr>
          <a:lstStyle/>
          <a:p>
            <a:pPr lvl="0" algn="l">
              <a:buFont typeface="Arial" pitchFamily="34" charset="0"/>
              <a:buChar char="•"/>
            </a:pPr>
            <a:r>
              <a:rPr lang="uk-UA" b="1" i="1" dirty="0" smtClean="0"/>
              <a:t>податок з юридичних осіб </a:t>
            </a:r>
            <a:r>
              <a:rPr lang="uk-UA" dirty="0" smtClean="0"/>
              <a:t>(податок на додану вартість (ПДВ), на прибуток, акциз та ін. )</a:t>
            </a:r>
          </a:p>
          <a:p>
            <a:pPr lvl="0" algn="l"/>
            <a:endParaRPr lang="ru-RU" dirty="0" smtClean="0"/>
          </a:p>
          <a:p>
            <a:pPr lvl="0" algn="l">
              <a:buFont typeface="Arial" pitchFamily="34" charset="0"/>
              <a:buChar char="•"/>
            </a:pPr>
            <a:r>
              <a:rPr lang="uk-UA" b="1" i="1" dirty="0" smtClean="0"/>
              <a:t>з фізичних осіб </a:t>
            </a:r>
            <a:r>
              <a:rPr lang="uk-UA" dirty="0" smtClean="0"/>
              <a:t>(на майно, на промисел, прибутковий податок та ін.)</a:t>
            </a:r>
          </a:p>
          <a:p>
            <a:pPr lvl="0" algn="l">
              <a:buFont typeface="Arial" pitchFamily="34" charset="0"/>
              <a:buChar char="•"/>
            </a:pPr>
            <a:endParaRPr lang="ru-RU" dirty="0" smtClean="0"/>
          </a:p>
          <a:p>
            <a:pPr lvl="0" algn="l">
              <a:buFont typeface="Arial" pitchFamily="34" charset="0"/>
              <a:buChar char="•"/>
            </a:pPr>
            <a:r>
              <a:rPr lang="uk-UA" b="1" i="1" dirty="0" smtClean="0"/>
              <a:t>з юридичних та фізичних осіб </a:t>
            </a:r>
            <a:r>
              <a:rPr lang="uk-UA" dirty="0" smtClean="0"/>
              <a:t>(земельний податок, з власників транспортних засобів та ін.)</a:t>
            </a:r>
            <a:endParaRPr lang="ru-RU" dirty="0" smtClean="0"/>
          </a:p>
          <a:p>
            <a:pPr algn="l"/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14290"/>
            <a:ext cx="7772400" cy="143924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Залежно від характеру використання: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1785926"/>
            <a:ext cx="7772400" cy="2786082"/>
          </a:xfrm>
        </p:spPr>
        <p:txBody>
          <a:bodyPr>
            <a:normAutofit/>
          </a:bodyPr>
          <a:lstStyle/>
          <a:p>
            <a:pPr lvl="0" algn="l">
              <a:lnSpc>
                <a:spcPct val="120000"/>
              </a:lnSpc>
              <a:buFont typeface="Arial" pitchFamily="34" charset="0"/>
              <a:buChar char="•"/>
            </a:pPr>
            <a:r>
              <a:rPr lang="uk-UA" b="1" i="1" dirty="0" smtClean="0"/>
              <a:t>загального призначення  - </a:t>
            </a:r>
            <a:r>
              <a:rPr lang="uk-UA" dirty="0" smtClean="0"/>
              <a:t>державне мито, державне і пенсійне страхування тощо;</a:t>
            </a:r>
          </a:p>
          <a:p>
            <a:pPr lvl="0" algn="l">
              <a:lnSpc>
                <a:spcPct val="120000"/>
              </a:lnSpc>
            </a:pPr>
            <a:endParaRPr lang="ru-RU" dirty="0" smtClean="0"/>
          </a:p>
          <a:p>
            <a:pPr lvl="0" algn="l">
              <a:lnSpc>
                <a:spcPct val="120000"/>
              </a:lnSpc>
              <a:buFont typeface="Arial" pitchFamily="34" charset="0"/>
              <a:buChar char="•"/>
            </a:pPr>
            <a:r>
              <a:rPr lang="uk-UA" b="1" i="1" dirty="0" smtClean="0"/>
              <a:t>цільові</a:t>
            </a:r>
            <a:r>
              <a:rPr lang="uk-UA" dirty="0" smtClean="0"/>
              <a:t>  - земельний податок, за </a:t>
            </a:r>
            <a:r>
              <a:rPr lang="uk-UA" dirty="0" err="1" smtClean="0"/>
              <a:t>парковку</a:t>
            </a:r>
            <a:r>
              <a:rPr lang="uk-UA" dirty="0" smtClean="0"/>
              <a:t> автомобілів тощо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890581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002060"/>
                </a:solidFill>
              </a:rPr>
              <a:t>За методом стягнення: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1714488"/>
            <a:ext cx="7772400" cy="2428892"/>
          </a:xfrm>
        </p:spPr>
        <p:txBody>
          <a:bodyPr>
            <a:normAutofit/>
          </a:bodyPr>
          <a:lstStyle/>
          <a:p>
            <a:pPr lvl="0" algn="l">
              <a:buFont typeface="Arial" pitchFamily="34" charset="0"/>
              <a:buChar char="•"/>
            </a:pPr>
            <a:r>
              <a:rPr lang="uk-UA" b="1" i="1" dirty="0" smtClean="0"/>
              <a:t>прямі</a:t>
            </a:r>
            <a:r>
              <a:rPr lang="uk-UA" dirty="0" smtClean="0"/>
              <a:t> – прибутковий податок, земельний, податок на майно тощо</a:t>
            </a:r>
          </a:p>
          <a:p>
            <a:pPr lvl="0" algn="l">
              <a:buFont typeface="Arial" pitchFamily="34" charset="0"/>
              <a:buChar char="•"/>
            </a:pPr>
            <a:endParaRPr lang="ru-RU" dirty="0" smtClean="0"/>
          </a:p>
          <a:p>
            <a:pPr lvl="0" algn="l">
              <a:buFont typeface="Arial" pitchFamily="34" charset="0"/>
              <a:buChar char="•"/>
            </a:pPr>
            <a:r>
              <a:rPr lang="uk-UA" b="1" i="1" dirty="0" smtClean="0"/>
              <a:t>непрямі</a:t>
            </a:r>
            <a:r>
              <a:rPr lang="uk-UA" dirty="0" smtClean="0"/>
              <a:t> – акциз, ПДВ тощо</a:t>
            </a:r>
            <a:endParaRPr lang="ru-RU" dirty="0" smtClean="0"/>
          </a:p>
          <a:p>
            <a:pPr algn="l"/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367</TotalTime>
  <Words>488</Words>
  <Application>Microsoft Office PowerPoint</Application>
  <PresentationFormat>Экран (4:3)</PresentationFormat>
  <Paragraphs>87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Открытая</vt:lpstr>
      <vt:lpstr>Слайд 1</vt:lpstr>
      <vt:lpstr>    Податкова система України </vt:lpstr>
      <vt:lpstr>Мета уроку:</vt:lpstr>
      <vt:lpstr>Словник термінів та понять</vt:lpstr>
      <vt:lpstr>Функції податків</vt:lpstr>
      <vt:lpstr>Слайд 6</vt:lpstr>
      <vt:lpstr>Залежно від суб’єкта:</vt:lpstr>
      <vt:lpstr>Залежно від характеру використання:</vt:lpstr>
      <vt:lpstr>За методом стягнення:</vt:lpstr>
      <vt:lpstr>За періодичністю стягнення:</vt:lpstr>
      <vt:lpstr>Залежно від органу державної влади та місцевого самоврядування:</vt:lpstr>
      <vt:lpstr>Права платників податків</vt:lpstr>
      <vt:lpstr>Обов'язки платників податків</vt:lpstr>
      <vt:lpstr>Відповідальність за порушення фінансового законодавства</vt:lpstr>
      <vt:lpstr>Домашнє завдання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Податкова система України </dc:title>
  <dc:creator>Admin</dc:creator>
  <cp:lastModifiedBy>user</cp:lastModifiedBy>
  <cp:revision>34</cp:revision>
  <dcterms:created xsi:type="dcterms:W3CDTF">2013-02-14T18:03:42Z</dcterms:created>
  <dcterms:modified xsi:type="dcterms:W3CDTF">2013-02-21T07:13:50Z</dcterms:modified>
</cp:coreProperties>
</file>