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76" r:id="rId3"/>
    <p:sldId id="271" r:id="rId4"/>
    <p:sldId id="277" r:id="rId5"/>
    <p:sldId id="272" r:id="rId6"/>
    <p:sldId id="264" r:id="rId7"/>
    <p:sldId id="257" r:id="rId8"/>
    <p:sldId id="285" r:id="rId9"/>
    <p:sldId id="278" r:id="rId10"/>
    <p:sldId id="279" r:id="rId11"/>
    <p:sldId id="259" r:id="rId12"/>
    <p:sldId id="260" r:id="rId13"/>
    <p:sldId id="281" r:id="rId14"/>
    <p:sldId id="261" r:id="rId15"/>
    <p:sldId id="262" r:id="rId16"/>
    <p:sldId id="266" r:id="rId17"/>
    <p:sldId id="284" r:id="rId18"/>
    <p:sldId id="270" r:id="rId19"/>
    <p:sldId id="269" r:id="rId20"/>
    <p:sldId id="268" r:id="rId21"/>
    <p:sldId id="267" r:id="rId22"/>
    <p:sldId id="273" r:id="rId23"/>
    <p:sldId id="283" r:id="rId24"/>
    <p:sldId id="258" r:id="rId25"/>
    <p:sldId id="274" r:id="rId26"/>
    <p:sldId id="282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717" autoAdjust="0"/>
  </p:normalViewPr>
  <p:slideViewPr>
    <p:cSldViewPr>
      <p:cViewPr varScale="1">
        <p:scale>
          <a:sx n="87" d="100"/>
          <a:sy n="87" d="100"/>
        </p:scale>
        <p:origin x="-9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8C5C7-94FD-4B3C-A0F3-171CD3C252B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2303F043-985D-435E-9D08-CA5739361EB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Використання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компютерних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технологій</a:t>
          </a:r>
          <a:endParaRPr kumimoji="0" 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9C5479D9-499E-44F6-B70D-585A9FEE5741}" type="parTrans" cxnId="{81E76001-FCB9-4F65-93A0-261C164953E8}">
      <dgm:prSet/>
      <dgm:spPr/>
      <dgm:t>
        <a:bodyPr/>
        <a:lstStyle/>
        <a:p>
          <a:endParaRPr lang="uk-UA"/>
        </a:p>
      </dgm:t>
    </dgm:pt>
    <dgm:pt modelId="{C8A8A97D-6DD8-4D99-9EF8-C568D71FE54F}" type="sibTrans" cxnId="{81E76001-FCB9-4F65-93A0-261C164953E8}">
      <dgm:prSet/>
      <dgm:spPr/>
      <dgm:t>
        <a:bodyPr/>
        <a:lstStyle/>
        <a:p>
          <a:endParaRPr lang="uk-UA"/>
        </a:p>
      </dgm:t>
    </dgm:pt>
    <dgm:pt modelId="{C4BB0CFF-9AD2-4D2E-9F5A-F5D793C0C9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Розвиток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пізнавальної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активності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6263D1BC-296A-45A1-9CB9-3937AD09B96B}" type="parTrans" cxnId="{9EC1EBF9-F8B0-4EEB-A6B7-7E3CA7D7578D}">
      <dgm:prSet/>
      <dgm:spPr/>
      <dgm:t>
        <a:bodyPr/>
        <a:lstStyle/>
        <a:p>
          <a:endParaRPr lang="uk-UA"/>
        </a:p>
      </dgm:t>
    </dgm:pt>
    <dgm:pt modelId="{51147EB7-CBCC-4C78-A9F1-5136C6D41C65}" type="sibTrans" cxnId="{9EC1EBF9-F8B0-4EEB-A6B7-7E3CA7D7578D}">
      <dgm:prSet/>
      <dgm:spPr/>
      <dgm:t>
        <a:bodyPr/>
        <a:lstStyle/>
        <a:p>
          <a:endParaRPr lang="uk-UA"/>
        </a:p>
      </dgm:t>
    </dgm:pt>
    <dgm:pt modelId="{7A405BDE-97B7-44B4-B7A2-EFF56BE2F0C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Створення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цілісного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уявлення про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наукову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картину світу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85E14666-7C5D-4470-9D33-3E6EA162B5CC}" type="parTrans" cxnId="{7133FCB5-92FB-4E75-9540-8214854A7D7A}">
      <dgm:prSet/>
      <dgm:spPr/>
      <dgm:t>
        <a:bodyPr/>
        <a:lstStyle/>
        <a:p>
          <a:endParaRPr lang="uk-UA"/>
        </a:p>
      </dgm:t>
    </dgm:pt>
    <dgm:pt modelId="{90118BBE-67E2-4A42-A06C-BEE1018C21C2}" type="sibTrans" cxnId="{7133FCB5-92FB-4E75-9540-8214854A7D7A}">
      <dgm:prSet/>
      <dgm:spPr/>
      <dgm:t>
        <a:bodyPr/>
        <a:lstStyle/>
        <a:p>
          <a:endParaRPr lang="uk-UA"/>
        </a:p>
      </dgm:t>
    </dgm:pt>
    <dgm:pt modelId="{53540AD1-0ADD-406C-9B1B-DA81C3B36D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Формування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наукового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світогляду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5BB806DA-8D9F-4763-8571-3479BB95A45C}" type="parTrans" cxnId="{77540468-43D6-43BC-A1FC-B77FBC728F37}">
      <dgm:prSet/>
      <dgm:spPr/>
      <dgm:t>
        <a:bodyPr/>
        <a:lstStyle/>
        <a:p>
          <a:endParaRPr lang="uk-UA"/>
        </a:p>
      </dgm:t>
    </dgm:pt>
    <dgm:pt modelId="{1D6C7634-CC91-48E1-AF42-7D5CB6EAE139}" type="sibTrans" cxnId="{77540468-43D6-43BC-A1FC-B77FBC728F37}">
      <dgm:prSet/>
      <dgm:spPr/>
      <dgm:t>
        <a:bodyPr/>
        <a:lstStyle/>
        <a:p>
          <a:endParaRPr lang="uk-UA"/>
        </a:p>
      </dgm:t>
    </dgm:pt>
    <dgm:pt modelId="{CC431282-CF4E-4BEC-AC8A-DCE83F157EA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Реалізація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творчого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потенціалу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D6E27689-65DB-4D9E-8696-D3DD5AA2E543}" type="parTrans" cxnId="{1A606D5E-6F72-4547-AB4E-6B376711B445}">
      <dgm:prSet/>
      <dgm:spPr/>
      <dgm:t>
        <a:bodyPr/>
        <a:lstStyle/>
        <a:p>
          <a:endParaRPr lang="uk-UA"/>
        </a:p>
      </dgm:t>
    </dgm:pt>
    <dgm:pt modelId="{C5257205-872C-4E2D-BF32-53F17FBAD159}" type="sibTrans" cxnId="{1A606D5E-6F72-4547-AB4E-6B376711B445}">
      <dgm:prSet/>
      <dgm:spPr/>
      <dgm:t>
        <a:bodyPr/>
        <a:lstStyle/>
        <a:p>
          <a:endParaRPr lang="uk-UA"/>
        </a:p>
      </dgm:t>
    </dgm:pt>
    <dgm:pt modelId="{131BE768-227D-47EA-93C6-23CF2B728F21}" type="pres">
      <dgm:prSet presAssocID="{A9D8C5C7-94FD-4B3C-A0F3-171CD3C252B4}" presName="cycle" presStyleCnt="0">
        <dgm:presLayoutVars>
          <dgm:dir/>
          <dgm:resizeHandles val="exact"/>
        </dgm:presLayoutVars>
      </dgm:prSet>
      <dgm:spPr/>
    </dgm:pt>
    <dgm:pt modelId="{6CE4F65B-D22E-4E70-B2DE-D93B4AF48BC0}" type="pres">
      <dgm:prSet presAssocID="{2303F043-985D-435E-9D08-CA5739361EBB}" presName="dummy" presStyleCnt="0"/>
      <dgm:spPr/>
    </dgm:pt>
    <dgm:pt modelId="{3B8FA3A2-1A83-43F4-B9A0-069833BFF756}" type="pres">
      <dgm:prSet presAssocID="{2303F043-985D-435E-9D08-CA5739361EBB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338CEE-9DA8-4B29-B775-999FE17725E9}" type="pres">
      <dgm:prSet presAssocID="{C8A8A97D-6DD8-4D99-9EF8-C568D71FE54F}" presName="sibTrans" presStyleLbl="node1" presStyleIdx="0" presStyleCnt="5"/>
      <dgm:spPr/>
      <dgm:t>
        <a:bodyPr/>
        <a:lstStyle/>
        <a:p>
          <a:endParaRPr lang="uk-UA"/>
        </a:p>
      </dgm:t>
    </dgm:pt>
    <dgm:pt modelId="{EA59EA07-1A94-4E08-B4F7-37D83DBC74A0}" type="pres">
      <dgm:prSet presAssocID="{C4BB0CFF-9AD2-4D2E-9F5A-F5D793C0C9E5}" presName="dummy" presStyleCnt="0"/>
      <dgm:spPr/>
    </dgm:pt>
    <dgm:pt modelId="{2C108160-CCD7-44E6-8C45-32F9ADB09114}" type="pres">
      <dgm:prSet presAssocID="{C4BB0CFF-9AD2-4D2E-9F5A-F5D793C0C9E5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B1C64E-E455-49D2-B513-C3E2A30BC744}" type="pres">
      <dgm:prSet presAssocID="{51147EB7-CBCC-4C78-A9F1-5136C6D41C65}" presName="sibTrans" presStyleLbl="node1" presStyleIdx="1" presStyleCnt="5"/>
      <dgm:spPr/>
      <dgm:t>
        <a:bodyPr/>
        <a:lstStyle/>
        <a:p>
          <a:endParaRPr lang="uk-UA"/>
        </a:p>
      </dgm:t>
    </dgm:pt>
    <dgm:pt modelId="{1BA0E244-57A7-404A-9E36-8EF4813F16DA}" type="pres">
      <dgm:prSet presAssocID="{7A405BDE-97B7-44B4-B7A2-EFF56BE2F0CC}" presName="dummy" presStyleCnt="0"/>
      <dgm:spPr/>
    </dgm:pt>
    <dgm:pt modelId="{A6681D0A-8B54-451D-BC4F-3BAE6A637BB9}" type="pres">
      <dgm:prSet presAssocID="{7A405BDE-97B7-44B4-B7A2-EFF56BE2F0CC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1141D8-D8DA-493B-A97B-F704F8C5F8F6}" type="pres">
      <dgm:prSet presAssocID="{90118BBE-67E2-4A42-A06C-BEE1018C21C2}" presName="sibTrans" presStyleLbl="node1" presStyleIdx="2" presStyleCnt="5"/>
      <dgm:spPr/>
      <dgm:t>
        <a:bodyPr/>
        <a:lstStyle/>
        <a:p>
          <a:endParaRPr lang="uk-UA"/>
        </a:p>
      </dgm:t>
    </dgm:pt>
    <dgm:pt modelId="{0B227BEF-CC52-40AA-B684-97FDC7B9CD20}" type="pres">
      <dgm:prSet presAssocID="{53540AD1-0ADD-406C-9B1B-DA81C3B36DDB}" presName="dummy" presStyleCnt="0"/>
      <dgm:spPr/>
    </dgm:pt>
    <dgm:pt modelId="{C5D67793-916B-4785-AD00-C99B0F16DD52}" type="pres">
      <dgm:prSet presAssocID="{53540AD1-0ADD-406C-9B1B-DA81C3B36DDB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993C4B-DC53-4FAC-9920-7F4EB21B8958}" type="pres">
      <dgm:prSet presAssocID="{1D6C7634-CC91-48E1-AF42-7D5CB6EAE139}" presName="sibTrans" presStyleLbl="node1" presStyleIdx="3" presStyleCnt="5"/>
      <dgm:spPr/>
      <dgm:t>
        <a:bodyPr/>
        <a:lstStyle/>
        <a:p>
          <a:endParaRPr lang="uk-UA"/>
        </a:p>
      </dgm:t>
    </dgm:pt>
    <dgm:pt modelId="{33AECE7E-237D-4E37-AB52-9C4E3B1B6E08}" type="pres">
      <dgm:prSet presAssocID="{CC431282-CF4E-4BEC-AC8A-DCE83F157EA2}" presName="dummy" presStyleCnt="0"/>
      <dgm:spPr/>
    </dgm:pt>
    <dgm:pt modelId="{3C5107E8-0CC3-4395-8AC0-40AC5D16A2D2}" type="pres">
      <dgm:prSet presAssocID="{CC431282-CF4E-4BEC-AC8A-DCE83F157EA2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5712B8-F92B-4F01-990B-89BD9B110B66}" type="pres">
      <dgm:prSet presAssocID="{C5257205-872C-4E2D-BF32-53F17FBAD159}" presName="sibTrans" presStyleLbl="node1" presStyleIdx="4" presStyleCnt="5"/>
      <dgm:spPr/>
      <dgm:t>
        <a:bodyPr/>
        <a:lstStyle/>
        <a:p>
          <a:endParaRPr lang="uk-UA"/>
        </a:p>
      </dgm:t>
    </dgm:pt>
  </dgm:ptLst>
  <dgm:cxnLst>
    <dgm:cxn modelId="{B9BD9AD9-C07A-447F-8746-078252FDEBAE}" type="presOf" srcId="{CC431282-CF4E-4BEC-AC8A-DCE83F157EA2}" destId="{3C5107E8-0CC3-4395-8AC0-40AC5D16A2D2}" srcOrd="0" destOrd="0" presId="urn:microsoft.com/office/officeart/2005/8/layout/cycle1"/>
    <dgm:cxn modelId="{2F1E141C-2E46-44EA-A587-510E2F7E8257}" type="presOf" srcId="{2303F043-985D-435E-9D08-CA5739361EBB}" destId="{3B8FA3A2-1A83-43F4-B9A0-069833BFF756}" srcOrd="0" destOrd="0" presId="urn:microsoft.com/office/officeart/2005/8/layout/cycle1"/>
    <dgm:cxn modelId="{3D358EDE-E691-48E7-B15C-3545F0452198}" type="presOf" srcId="{C5257205-872C-4E2D-BF32-53F17FBAD159}" destId="{7C5712B8-F92B-4F01-990B-89BD9B110B66}" srcOrd="0" destOrd="0" presId="urn:microsoft.com/office/officeart/2005/8/layout/cycle1"/>
    <dgm:cxn modelId="{1A606D5E-6F72-4547-AB4E-6B376711B445}" srcId="{A9D8C5C7-94FD-4B3C-A0F3-171CD3C252B4}" destId="{CC431282-CF4E-4BEC-AC8A-DCE83F157EA2}" srcOrd="4" destOrd="0" parTransId="{D6E27689-65DB-4D9E-8696-D3DD5AA2E543}" sibTransId="{C5257205-872C-4E2D-BF32-53F17FBAD159}"/>
    <dgm:cxn modelId="{9A164FD3-FDED-4519-B32E-97ACFF4210E1}" type="presOf" srcId="{A9D8C5C7-94FD-4B3C-A0F3-171CD3C252B4}" destId="{131BE768-227D-47EA-93C6-23CF2B728F21}" srcOrd="0" destOrd="0" presId="urn:microsoft.com/office/officeart/2005/8/layout/cycle1"/>
    <dgm:cxn modelId="{4277AEEC-D632-480C-8F74-92EAA709DA4A}" type="presOf" srcId="{C8A8A97D-6DD8-4D99-9EF8-C568D71FE54F}" destId="{42338CEE-9DA8-4B29-B775-999FE17725E9}" srcOrd="0" destOrd="0" presId="urn:microsoft.com/office/officeart/2005/8/layout/cycle1"/>
    <dgm:cxn modelId="{81E76001-FCB9-4F65-93A0-261C164953E8}" srcId="{A9D8C5C7-94FD-4B3C-A0F3-171CD3C252B4}" destId="{2303F043-985D-435E-9D08-CA5739361EBB}" srcOrd="0" destOrd="0" parTransId="{9C5479D9-499E-44F6-B70D-585A9FEE5741}" sibTransId="{C8A8A97D-6DD8-4D99-9EF8-C568D71FE54F}"/>
    <dgm:cxn modelId="{C25BEA69-6EBF-45A3-9369-77A213243731}" type="presOf" srcId="{51147EB7-CBCC-4C78-A9F1-5136C6D41C65}" destId="{80B1C64E-E455-49D2-B513-C3E2A30BC744}" srcOrd="0" destOrd="0" presId="urn:microsoft.com/office/officeart/2005/8/layout/cycle1"/>
    <dgm:cxn modelId="{31861ECE-0648-42A6-B2A6-82552709C6E6}" type="presOf" srcId="{53540AD1-0ADD-406C-9B1B-DA81C3B36DDB}" destId="{C5D67793-916B-4785-AD00-C99B0F16DD52}" srcOrd="0" destOrd="0" presId="urn:microsoft.com/office/officeart/2005/8/layout/cycle1"/>
    <dgm:cxn modelId="{7133FCB5-92FB-4E75-9540-8214854A7D7A}" srcId="{A9D8C5C7-94FD-4B3C-A0F3-171CD3C252B4}" destId="{7A405BDE-97B7-44B4-B7A2-EFF56BE2F0CC}" srcOrd="2" destOrd="0" parTransId="{85E14666-7C5D-4470-9D33-3E6EA162B5CC}" sibTransId="{90118BBE-67E2-4A42-A06C-BEE1018C21C2}"/>
    <dgm:cxn modelId="{DE868475-413E-425F-98A9-F0D65B8FAB62}" type="presOf" srcId="{90118BBE-67E2-4A42-A06C-BEE1018C21C2}" destId="{D01141D8-D8DA-493B-A97B-F704F8C5F8F6}" srcOrd="0" destOrd="0" presId="urn:microsoft.com/office/officeart/2005/8/layout/cycle1"/>
    <dgm:cxn modelId="{889483B9-A9BD-4408-A8FC-B0B2334AA985}" type="presOf" srcId="{7A405BDE-97B7-44B4-B7A2-EFF56BE2F0CC}" destId="{A6681D0A-8B54-451D-BC4F-3BAE6A637BB9}" srcOrd="0" destOrd="0" presId="urn:microsoft.com/office/officeart/2005/8/layout/cycle1"/>
    <dgm:cxn modelId="{9EC1EBF9-F8B0-4EEB-A6B7-7E3CA7D7578D}" srcId="{A9D8C5C7-94FD-4B3C-A0F3-171CD3C252B4}" destId="{C4BB0CFF-9AD2-4D2E-9F5A-F5D793C0C9E5}" srcOrd="1" destOrd="0" parTransId="{6263D1BC-296A-45A1-9CB9-3937AD09B96B}" sibTransId="{51147EB7-CBCC-4C78-A9F1-5136C6D41C65}"/>
    <dgm:cxn modelId="{77540468-43D6-43BC-A1FC-B77FBC728F37}" srcId="{A9D8C5C7-94FD-4B3C-A0F3-171CD3C252B4}" destId="{53540AD1-0ADD-406C-9B1B-DA81C3B36DDB}" srcOrd="3" destOrd="0" parTransId="{5BB806DA-8D9F-4763-8571-3479BB95A45C}" sibTransId="{1D6C7634-CC91-48E1-AF42-7D5CB6EAE139}"/>
    <dgm:cxn modelId="{CE694A36-AAF6-4E64-A803-E817AFA50E80}" type="presOf" srcId="{1D6C7634-CC91-48E1-AF42-7D5CB6EAE139}" destId="{1D993C4B-DC53-4FAC-9920-7F4EB21B8958}" srcOrd="0" destOrd="0" presId="urn:microsoft.com/office/officeart/2005/8/layout/cycle1"/>
    <dgm:cxn modelId="{4B29669C-072D-44C6-A917-2AB6D21F8C0D}" type="presOf" srcId="{C4BB0CFF-9AD2-4D2E-9F5A-F5D793C0C9E5}" destId="{2C108160-CCD7-44E6-8C45-32F9ADB09114}" srcOrd="0" destOrd="0" presId="urn:microsoft.com/office/officeart/2005/8/layout/cycle1"/>
    <dgm:cxn modelId="{34E14651-328D-4610-8A49-3BD7FB434F63}" type="presParOf" srcId="{131BE768-227D-47EA-93C6-23CF2B728F21}" destId="{6CE4F65B-D22E-4E70-B2DE-D93B4AF48BC0}" srcOrd="0" destOrd="0" presId="urn:microsoft.com/office/officeart/2005/8/layout/cycle1"/>
    <dgm:cxn modelId="{716B3C85-6022-46A3-A229-23D32EE68379}" type="presParOf" srcId="{131BE768-227D-47EA-93C6-23CF2B728F21}" destId="{3B8FA3A2-1A83-43F4-B9A0-069833BFF756}" srcOrd="1" destOrd="0" presId="urn:microsoft.com/office/officeart/2005/8/layout/cycle1"/>
    <dgm:cxn modelId="{026FD0A3-C7F1-473C-91B2-B8F3C6D2FE9B}" type="presParOf" srcId="{131BE768-227D-47EA-93C6-23CF2B728F21}" destId="{42338CEE-9DA8-4B29-B775-999FE17725E9}" srcOrd="2" destOrd="0" presId="urn:microsoft.com/office/officeart/2005/8/layout/cycle1"/>
    <dgm:cxn modelId="{47C2AD51-54E0-4CF0-AD3A-50211A492426}" type="presParOf" srcId="{131BE768-227D-47EA-93C6-23CF2B728F21}" destId="{EA59EA07-1A94-4E08-B4F7-37D83DBC74A0}" srcOrd="3" destOrd="0" presId="urn:microsoft.com/office/officeart/2005/8/layout/cycle1"/>
    <dgm:cxn modelId="{819A6C21-8BFA-4481-9D1E-1265D2045E01}" type="presParOf" srcId="{131BE768-227D-47EA-93C6-23CF2B728F21}" destId="{2C108160-CCD7-44E6-8C45-32F9ADB09114}" srcOrd="4" destOrd="0" presId="urn:microsoft.com/office/officeart/2005/8/layout/cycle1"/>
    <dgm:cxn modelId="{AE7E5143-3F23-4195-AEEE-C1B0C5512C9F}" type="presParOf" srcId="{131BE768-227D-47EA-93C6-23CF2B728F21}" destId="{80B1C64E-E455-49D2-B513-C3E2A30BC744}" srcOrd="5" destOrd="0" presId="urn:microsoft.com/office/officeart/2005/8/layout/cycle1"/>
    <dgm:cxn modelId="{819F2B39-E153-4FE8-91AC-76DA79F8B586}" type="presParOf" srcId="{131BE768-227D-47EA-93C6-23CF2B728F21}" destId="{1BA0E244-57A7-404A-9E36-8EF4813F16DA}" srcOrd="6" destOrd="0" presId="urn:microsoft.com/office/officeart/2005/8/layout/cycle1"/>
    <dgm:cxn modelId="{98141FDF-3429-47AC-994E-550F8B5C2406}" type="presParOf" srcId="{131BE768-227D-47EA-93C6-23CF2B728F21}" destId="{A6681D0A-8B54-451D-BC4F-3BAE6A637BB9}" srcOrd="7" destOrd="0" presId="urn:microsoft.com/office/officeart/2005/8/layout/cycle1"/>
    <dgm:cxn modelId="{0E2F295B-1489-4E9F-BD63-3779B767F29F}" type="presParOf" srcId="{131BE768-227D-47EA-93C6-23CF2B728F21}" destId="{D01141D8-D8DA-493B-A97B-F704F8C5F8F6}" srcOrd="8" destOrd="0" presId="urn:microsoft.com/office/officeart/2005/8/layout/cycle1"/>
    <dgm:cxn modelId="{6FBCD3EC-759B-4035-B861-4BCBC9DC59DE}" type="presParOf" srcId="{131BE768-227D-47EA-93C6-23CF2B728F21}" destId="{0B227BEF-CC52-40AA-B684-97FDC7B9CD20}" srcOrd="9" destOrd="0" presId="urn:microsoft.com/office/officeart/2005/8/layout/cycle1"/>
    <dgm:cxn modelId="{2F3D808E-996C-40DC-A78C-BFA2A75A04C4}" type="presParOf" srcId="{131BE768-227D-47EA-93C6-23CF2B728F21}" destId="{C5D67793-916B-4785-AD00-C99B0F16DD52}" srcOrd="10" destOrd="0" presId="urn:microsoft.com/office/officeart/2005/8/layout/cycle1"/>
    <dgm:cxn modelId="{DB6686AE-289D-41AF-B377-2D1A6CDDCBF0}" type="presParOf" srcId="{131BE768-227D-47EA-93C6-23CF2B728F21}" destId="{1D993C4B-DC53-4FAC-9920-7F4EB21B8958}" srcOrd="11" destOrd="0" presId="urn:microsoft.com/office/officeart/2005/8/layout/cycle1"/>
    <dgm:cxn modelId="{1D80E7BD-CEB1-424D-AFB8-15A6C842A4B0}" type="presParOf" srcId="{131BE768-227D-47EA-93C6-23CF2B728F21}" destId="{33AECE7E-237D-4E37-AB52-9C4E3B1B6E08}" srcOrd="12" destOrd="0" presId="urn:microsoft.com/office/officeart/2005/8/layout/cycle1"/>
    <dgm:cxn modelId="{2086B5C8-B63F-4BF2-96C9-688028C19DA9}" type="presParOf" srcId="{131BE768-227D-47EA-93C6-23CF2B728F21}" destId="{3C5107E8-0CC3-4395-8AC0-40AC5D16A2D2}" srcOrd="13" destOrd="0" presId="urn:microsoft.com/office/officeart/2005/8/layout/cycle1"/>
    <dgm:cxn modelId="{4679FF39-947E-4197-936D-F02B52961A1B}" type="presParOf" srcId="{131BE768-227D-47EA-93C6-23CF2B728F21}" destId="{7C5712B8-F92B-4F01-990B-89BD9B110B6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8FA3A2-1A83-43F4-B9A0-069833BFF756}">
      <dsp:nvSpPr>
        <dsp:cNvPr id="0" name=""/>
        <dsp:cNvSpPr/>
      </dsp:nvSpPr>
      <dsp:spPr>
        <a:xfrm>
          <a:off x="4302392" y="36866"/>
          <a:ext cx="1319700" cy="1319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Використання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компютерних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технологій</a:t>
          </a:r>
          <a:endParaRPr kumimoji="0" lang="ru-RU" sz="1200" b="1" i="1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4302392" y="36866"/>
        <a:ext cx="1319700" cy="1319700"/>
      </dsp:txXfrm>
    </dsp:sp>
    <dsp:sp modelId="{42338CEE-9DA8-4B29-B775-999FE17725E9}">
      <dsp:nvSpPr>
        <dsp:cNvPr id="0" name=""/>
        <dsp:cNvSpPr/>
      </dsp:nvSpPr>
      <dsp:spPr>
        <a:xfrm>
          <a:off x="1198686" y="-1227"/>
          <a:ext cx="4947045" cy="4947045"/>
        </a:xfrm>
        <a:prstGeom prst="circularArrow">
          <a:avLst>
            <a:gd name="adj1" fmla="val 5202"/>
            <a:gd name="adj2" fmla="val 336042"/>
            <a:gd name="adj3" fmla="val 21292718"/>
            <a:gd name="adj4" fmla="val 19766698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08160-CCD7-44E6-8C45-32F9ADB09114}">
      <dsp:nvSpPr>
        <dsp:cNvPr id="0" name=""/>
        <dsp:cNvSpPr/>
      </dsp:nvSpPr>
      <dsp:spPr>
        <a:xfrm>
          <a:off x="5099677" y="2490655"/>
          <a:ext cx="1319700" cy="1319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Розвиток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пізнавальної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активності</a:t>
          </a: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099677" y="2490655"/>
        <a:ext cx="1319700" cy="1319700"/>
      </dsp:txXfrm>
    </dsp:sp>
    <dsp:sp modelId="{80B1C64E-E455-49D2-B513-C3E2A30BC744}">
      <dsp:nvSpPr>
        <dsp:cNvPr id="0" name=""/>
        <dsp:cNvSpPr/>
      </dsp:nvSpPr>
      <dsp:spPr>
        <a:xfrm>
          <a:off x="1198686" y="-1227"/>
          <a:ext cx="4947045" cy="4947045"/>
        </a:xfrm>
        <a:prstGeom prst="circularArrow">
          <a:avLst>
            <a:gd name="adj1" fmla="val 5202"/>
            <a:gd name="adj2" fmla="val 336042"/>
            <a:gd name="adj3" fmla="val 4014155"/>
            <a:gd name="adj4" fmla="val 2253931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81D0A-8B54-451D-BC4F-3BAE6A637BB9}">
      <dsp:nvSpPr>
        <dsp:cNvPr id="0" name=""/>
        <dsp:cNvSpPr/>
      </dsp:nvSpPr>
      <dsp:spPr>
        <a:xfrm>
          <a:off x="3012359" y="4007180"/>
          <a:ext cx="1319700" cy="1319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Створення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цілісного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уявлення про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наукову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картину світу</a:t>
          </a: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012359" y="4007180"/>
        <a:ext cx="1319700" cy="1319700"/>
      </dsp:txXfrm>
    </dsp:sp>
    <dsp:sp modelId="{D01141D8-D8DA-493B-A97B-F704F8C5F8F6}">
      <dsp:nvSpPr>
        <dsp:cNvPr id="0" name=""/>
        <dsp:cNvSpPr/>
      </dsp:nvSpPr>
      <dsp:spPr>
        <a:xfrm>
          <a:off x="1198686" y="-1227"/>
          <a:ext cx="4947045" cy="4947045"/>
        </a:xfrm>
        <a:prstGeom prst="circularArrow">
          <a:avLst>
            <a:gd name="adj1" fmla="val 5202"/>
            <a:gd name="adj2" fmla="val 336042"/>
            <a:gd name="adj3" fmla="val 8210027"/>
            <a:gd name="adj4" fmla="val 6449803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67793-916B-4785-AD00-C99B0F16DD52}">
      <dsp:nvSpPr>
        <dsp:cNvPr id="0" name=""/>
        <dsp:cNvSpPr/>
      </dsp:nvSpPr>
      <dsp:spPr>
        <a:xfrm>
          <a:off x="925041" y="2490655"/>
          <a:ext cx="1319700" cy="1319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Формування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наукового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світогляду</a:t>
          </a: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925041" y="2490655"/>
        <a:ext cx="1319700" cy="1319700"/>
      </dsp:txXfrm>
    </dsp:sp>
    <dsp:sp modelId="{1D993C4B-DC53-4FAC-9920-7F4EB21B8958}">
      <dsp:nvSpPr>
        <dsp:cNvPr id="0" name=""/>
        <dsp:cNvSpPr/>
      </dsp:nvSpPr>
      <dsp:spPr>
        <a:xfrm>
          <a:off x="1198686" y="-1227"/>
          <a:ext cx="4947045" cy="4947045"/>
        </a:xfrm>
        <a:prstGeom prst="circularArrow">
          <a:avLst>
            <a:gd name="adj1" fmla="val 5202"/>
            <a:gd name="adj2" fmla="val 336042"/>
            <a:gd name="adj3" fmla="val 12297260"/>
            <a:gd name="adj4" fmla="val 10771240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107E8-0CC3-4395-8AC0-40AC5D16A2D2}">
      <dsp:nvSpPr>
        <dsp:cNvPr id="0" name=""/>
        <dsp:cNvSpPr/>
      </dsp:nvSpPr>
      <dsp:spPr>
        <a:xfrm>
          <a:off x="1722325" y="36866"/>
          <a:ext cx="1319700" cy="1319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Реалізація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творчого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потенціалу</a:t>
          </a: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722325" y="36866"/>
        <a:ext cx="1319700" cy="1319700"/>
      </dsp:txXfrm>
    </dsp:sp>
    <dsp:sp modelId="{7C5712B8-F92B-4F01-990B-89BD9B110B66}">
      <dsp:nvSpPr>
        <dsp:cNvPr id="0" name=""/>
        <dsp:cNvSpPr/>
      </dsp:nvSpPr>
      <dsp:spPr>
        <a:xfrm>
          <a:off x="1198686" y="-1227"/>
          <a:ext cx="4947045" cy="4947045"/>
        </a:xfrm>
        <a:prstGeom prst="circularArrow">
          <a:avLst>
            <a:gd name="adj1" fmla="val 5202"/>
            <a:gd name="adj2" fmla="val 336042"/>
            <a:gd name="adj3" fmla="val 16865145"/>
            <a:gd name="adj4" fmla="val 15198813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5079-5C1A-4C6C-B69D-2C9FD3FF13AE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86EB-D640-44C3-A9F5-EA5C8A6371E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5079-5C1A-4C6C-B69D-2C9FD3FF13AE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86EB-D640-44C3-A9F5-EA5C8A6371E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5079-5C1A-4C6C-B69D-2C9FD3FF13AE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86EB-D640-44C3-A9F5-EA5C8A6371E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5079-5C1A-4C6C-B69D-2C9FD3FF13AE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86EB-D640-44C3-A9F5-EA5C8A6371E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5079-5C1A-4C6C-B69D-2C9FD3FF13AE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86EB-D640-44C3-A9F5-EA5C8A6371E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5079-5C1A-4C6C-B69D-2C9FD3FF13AE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86EB-D640-44C3-A9F5-EA5C8A6371E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5079-5C1A-4C6C-B69D-2C9FD3FF13AE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86EB-D640-44C3-A9F5-EA5C8A6371E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5079-5C1A-4C6C-B69D-2C9FD3FF13AE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86EB-D640-44C3-A9F5-EA5C8A6371E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5079-5C1A-4C6C-B69D-2C9FD3FF13AE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86EB-D640-44C3-A9F5-EA5C8A6371E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5079-5C1A-4C6C-B69D-2C9FD3FF13AE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86EB-D640-44C3-A9F5-EA5C8A6371E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5079-5C1A-4C6C-B69D-2C9FD3FF13AE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86EB-D640-44C3-A9F5-EA5C8A6371E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E95079-5C1A-4C6C-B69D-2C9FD3FF13AE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E686EB-D640-44C3-A9F5-EA5C8A6371E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8804" y="3946528"/>
            <a:ext cx="4999050" cy="2218775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ВИКОРИСТАННЯ МЕТОДУ ГРУПОВОГО ІНТЕРАКТИВНОГО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НАВЧАННЯ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УРОКАХ ІСТОРІЇ ТА ПРАВОЗНАВСТВА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2189989" cy="3284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26" y="3356992"/>
            <a:ext cx="3131840" cy="234888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727324" y="1169007"/>
            <a:ext cx="6120680" cy="1512168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Досвіду роботи вчителя правознавства </a:t>
            </a:r>
            <a:r>
              <a:rPr lang="uk-UA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Коропецької</a:t>
            </a:r>
            <a:r>
              <a:rPr lang="uk-UA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ЗОШ </a:t>
            </a:r>
          </a:p>
          <a:p>
            <a:pPr algn="ctr"/>
            <a:r>
              <a:rPr lang="uk-UA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І-ІІІ ступенів ім. Марка  Каганця</a:t>
            </a:r>
            <a:endParaRPr lang="uk-UA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5931" y="74506"/>
            <a:ext cx="4317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Презентація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3631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86408" y="4724"/>
            <a:ext cx="8028384" cy="64725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uk-UA" sz="8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Завдання:</a:t>
            </a:r>
            <a:endParaRPr kumimoji="1" lang="uk-UA" sz="8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899592" y="1116600"/>
            <a:ext cx="665730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/>
            </a:pPr>
            <a:r>
              <a:rPr kumimoji="1" lang="uk-UA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</a:t>
            </a:r>
            <a:r>
              <a:rPr kumimoji="1" lang="uk-UA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</a:rPr>
              <a:t>— навчати школярів співпраці у виконанні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buNone/>
              <a:tabLst/>
              <a:defRPr/>
            </a:pPr>
            <a:r>
              <a:rPr kumimoji="1" lang="uk-UA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</a:rPr>
              <a:t>          групових завдань;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/>
            </a:pPr>
            <a:r>
              <a:rPr kumimoji="1" lang="uk-UA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</a:rPr>
              <a:t>  — стимулювати моральні переживання взаємного</a:t>
            </a:r>
            <a:r>
              <a:rPr kumimoji="1" lang="uk-UA" sz="20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1" lang="uk-UA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</a:rPr>
              <a:t>навчання, зацікавленості в успіхові товариша;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/>
            </a:pPr>
            <a:r>
              <a:rPr kumimoji="1" lang="uk-UA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</a:rPr>
              <a:t>  — формувати комунікативні вміння школярів;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/>
            </a:pPr>
            <a:r>
              <a:rPr kumimoji="1" lang="uk-UA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</a:rPr>
              <a:t>  — формувати рефлексивні компоненти навчальної діяльності: цілеспрямованість, планування, контроль, оцінку;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/>
            </a:pPr>
            <a:r>
              <a:rPr kumimoji="1" lang="uk-UA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</a:rPr>
              <a:t>  — поєднувати фронтальну, індивідуальну та</a:t>
            </a:r>
            <a:r>
              <a:rPr kumimoji="1" lang="uk-UA" sz="20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1" lang="uk-UA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</a:rPr>
              <a:t>групову форми навчальної діяльності</a:t>
            </a:r>
            <a:r>
              <a:rPr kumimoji="1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 </a:t>
            </a:r>
            <a:br>
              <a:rPr kumimoji="1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endParaRPr kumimoji="1" lang="uk-UA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7" name="Picture 4" descr="C:\Users\Людмила\Desktop\ол.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044194"/>
            <a:ext cx="1597988" cy="2065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3927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10"/>
          <p:cNvSpPr>
            <a:spLocks noGrp="1" noChangeArrowheads="1"/>
          </p:cNvSpPr>
          <p:nvPr>
            <p:ph sz="quarter" idx="13"/>
          </p:nvPr>
        </p:nvSpPr>
        <p:spPr>
          <a:xfrm>
            <a:off x="457200" y="0"/>
            <a:ext cx="8219256" cy="645333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sz="4000" dirty="0" smtClean="0"/>
              <a:t> </a:t>
            </a:r>
            <a:r>
              <a:rPr lang="uk-UA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Доцільність використання</a:t>
            </a:r>
            <a:endParaRPr lang="uk-UA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технології групового </a:t>
            </a:r>
            <a:r>
              <a:rPr lang="uk-UA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навчання.</a:t>
            </a:r>
            <a:endParaRPr lang="uk-UA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endParaRPr lang="uk-UA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dirty="0"/>
              <a:t>*Групова діяльність_це форма організації </a:t>
            </a:r>
            <a:r>
              <a:rPr lang="uk-UA" sz="2000" dirty="0" smtClean="0"/>
              <a:t>навчання  </a:t>
            </a:r>
            <a:r>
              <a:rPr lang="uk-UA" sz="2000" dirty="0"/>
              <a:t>в малих групах учнів, об</a:t>
            </a:r>
            <a:r>
              <a:rPr lang="en-US" sz="2000" dirty="0"/>
              <a:t>’</a:t>
            </a:r>
            <a:r>
              <a:rPr lang="uk-UA" sz="2000" dirty="0" err="1"/>
              <a:t>єднаних</a:t>
            </a:r>
            <a:r>
              <a:rPr lang="uk-UA" sz="2000" dirty="0"/>
              <a:t> спільною навчальною метою. За такої організації навчання учитель керує роботою кожного учня опосередковано, через завдання, якими він спрямовує діяльність групи.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dirty="0"/>
              <a:t>*Групове навчання відкриває для учнів можливості співпраці зі своїми ровесниками, дає змогу </a:t>
            </a:r>
            <a:r>
              <a:rPr lang="uk-UA" sz="2000" dirty="0" smtClean="0"/>
              <a:t>реалізувати </a:t>
            </a:r>
            <a:r>
              <a:rPr lang="uk-UA" sz="2000" dirty="0"/>
              <a:t>природне прагнення кожної людини до спілкування, сприяє досягненню учнями вищих результатів засвоєння </a:t>
            </a:r>
            <a:r>
              <a:rPr lang="uk-UA" sz="2000" dirty="0" smtClean="0"/>
              <a:t>знань </a:t>
            </a:r>
            <a:r>
              <a:rPr lang="uk-UA" sz="2000" dirty="0"/>
              <a:t>і формування вмінь.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dirty="0"/>
              <a:t>* Така модель легко й ефективно </a:t>
            </a:r>
            <a:r>
              <a:rPr lang="uk-UA" sz="2000" dirty="0" smtClean="0"/>
              <a:t>поєднується </a:t>
            </a:r>
            <a:r>
              <a:rPr lang="uk-UA" sz="2000" dirty="0"/>
              <a:t>із </a:t>
            </a:r>
            <a:r>
              <a:rPr lang="uk-UA" sz="2000" dirty="0" smtClean="0"/>
              <a:t>традиційними формами </a:t>
            </a:r>
            <a:r>
              <a:rPr lang="uk-UA" sz="2000" dirty="0"/>
              <a:t>та </a:t>
            </a:r>
            <a:r>
              <a:rPr lang="uk-UA" sz="2000" dirty="0" smtClean="0"/>
              <a:t>методами навчання </a:t>
            </a:r>
            <a:r>
              <a:rPr lang="uk-UA" sz="2000" dirty="0"/>
              <a:t>і може застосовуватися на </a:t>
            </a:r>
            <a:r>
              <a:rPr lang="uk-UA" sz="2000" dirty="0" smtClean="0"/>
              <a:t>різних </a:t>
            </a:r>
            <a:r>
              <a:rPr lang="uk-UA" sz="2000" dirty="0"/>
              <a:t>етапах навчання.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09120"/>
            <a:ext cx="2947455" cy="19649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7387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subTitle" idx="1"/>
          </p:nvPr>
        </p:nvSpPr>
        <p:spPr>
          <a:xfrm>
            <a:off x="1232652" y="2132856"/>
            <a:ext cx="6501106" cy="3024336"/>
          </a:xfrm>
        </p:spPr>
        <p:txBody>
          <a:bodyPr>
            <a:normAutofit fontScale="92500"/>
          </a:bodyPr>
          <a:lstStyle/>
          <a:p>
            <a:pPr marL="542925" indent="-185738" eaLnBrk="1" hangingPunct="1">
              <a:buFont typeface="Wingdings 2" pitchFamily="18" charset="2"/>
              <a:buNone/>
            </a:pPr>
            <a:r>
              <a:rPr lang="uk-UA" dirty="0" smtClean="0"/>
              <a:t>  - поділ класу на групи для вирішення конкретних навчальних завдань;</a:t>
            </a:r>
            <a:br>
              <a:rPr lang="uk-UA" dirty="0" smtClean="0"/>
            </a:br>
            <a:r>
              <a:rPr lang="uk-UA" dirty="0" smtClean="0"/>
              <a:t>- отримання кожною групою певного завдання (або однакове, або диференційоване) і виконання його спільно під керівництвом лідера групи або вчителя;</a:t>
            </a:r>
            <a:br>
              <a:rPr lang="uk-UA" dirty="0" smtClean="0"/>
            </a:br>
            <a:r>
              <a:rPr lang="uk-UA" dirty="0" smtClean="0"/>
              <a:t>- виконання завдань в групі таким чином, який дозволяє враховувати й оцінювати індивідуальний внесок кожного члена групи.</a:t>
            </a:r>
            <a:endParaRPr lang="ru-RU" dirty="0" smtClean="0"/>
          </a:p>
        </p:txBody>
      </p:sp>
      <p:sp>
        <p:nvSpPr>
          <p:cNvPr id="44034" name="Rectangle 2"/>
          <p:cNvSpPr>
            <a:spLocks noGrp="1"/>
          </p:cNvSpPr>
          <p:nvPr>
            <p:ph type="ctrTitle"/>
          </p:nvPr>
        </p:nvSpPr>
        <p:spPr bwMode="auto">
          <a:xfrm>
            <a:off x="971600" y="404664"/>
            <a:ext cx="7175351" cy="179316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182880" indent="0" algn="ctr" eaLnBrk="1" hangingPunct="1">
              <a:buNone/>
              <a:defRPr/>
            </a:pPr>
            <a:r>
              <a:rPr lang="uk-UA" sz="3200" b="1" i="1" cap="none" dirty="0" smtClean="0">
                <a:effectLst/>
                <a:latin typeface="Times New Roman" pitchFamily="18" charset="0"/>
              </a:rPr>
              <a:t>Головні ознаки</a:t>
            </a:r>
            <a:br>
              <a:rPr lang="uk-UA" sz="3200" b="1" i="1" cap="none" dirty="0" smtClean="0">
                <a:effectLst/>
                <a:latin typeface="Times New Roman" pitchFamily="18" charset="0"/>
              </a:rPr>
            </a:br>
            <a:r>
              <a:rPr lang="ru-RU" sz="3200" b="1" i="1" cap="none" dirty="0" err="1" smtClean="0">
                <a:effectLst/>
                <a:latin typeface="Times New Roman" pitchFamily="18" charset="0"/>
              </a:rPr>
              <a:t>групової</a:t>
            </a:r>
            <a:r>
              <a:rPr lang="ru-RU" sz="3200" b="1" i="1" cap="none" dirty="0" smtClean="0">
                <a:effectLst/>
                <a:latin typeface="Times New Roman" pitchFamily="18" charset="0"/>
              </a:rPr>
              <a:t> </a:t>
            </a:r>
            <a:r>
              <a:rPr lang="ru-RU" sz="3200" b="1" i="1" cap="none" dirty="0" err="1" smtClean="0">
                <a:effectLst/>
                <a:latin typeface="Times New Roman" pitchFamily="18" charset="0"/>
              </a:rPr>
              <a:t>форми</a:t>
            </a:r>
            <a:r>
              <a:rPr lang="ru-RU" sz="3200" b="1" i="1" cap="none" dirty="0" smtClean="0">
                <a:effectLst/>
                <a:latin typeface="Times New Roman" pitchFamily="18" charset="0"/>
              </a:rPr>
              <a:t> </a:t>
            </a:r>
            <a:r>
              <a:rPr lang="ru-RU" sz="3200" b="1" i="1" cap="none" dirty="0" err="1" smtClean="0">
                <a:effectLst/>
                <a:latin typeface="Times New Roman" pitchFamily="18" charset="0"/>
              </a:rPr>
              <a:t>організації</a:t>
            </a:r>
            <a:r>
              <a:rPr lang="ru-RU" sz="3200" b="1" i="1" cap="none" dirty="0" smtClean="0">
                <a:effectLst/>
                <a:latin typeface="Times New Roman" pitchFamily="18" charset="0"/>
              </a:rPr>
              <a:t> </a:t>
            </a:r>
            <a:r>
              <a:rPr lang="ru-RU" sz="3200" b="1" i="1" cap="none" dirty="0" err="1" smtClean="0">
                <a:effectLst/>
                <a:latin typeface="Times New Roman" pitchFamily="18" charset="0"/>
              </a:rPr>
              <a:t>навчальної</a:t>
            </a:r>
            <a:r>
              <a:rPr lang="ru-RU" sz="3200" b="1" i="1" cap="none" dirty="0" smtClean="0">
                <a:effectLst/>
                <a:latin typeface="Times New Roman" pitchFamily="18" charset="0"/>
              </a:rPr>
              <a:t> </a:t>
            </a:r>
            <a:r>
              <a:rPr lang="ru-RU" sz="3200" b="1" i="1" cap="none" dirty="0" err="1" smtClean="0">
                <a:effectLst/>
                <a:latin typeface="Times New Roman" pitchFamily="18" charset="0"/>
              </a:rPr>
              <a:t>діяльності</a:t>
            </a:r>
            <a:endParaRPr lang="ru-RU" sz="3200" b="1" i="1" cap="none" dirty="0" smtClean="0">
              <a:effectLst/>
              <a:latin typeface="Times New Roman" pitchFamily="18" charset="0"/>
            </a:endParaRPr>
          </a:p>
        </p:txBody>
      </p:sp>
      <p:pic>
        <p:nvPicPr>
          <p:cNvPr id="5" name="Picture 3" descr="C:\Users\Людмила\Desktop\serfing-v-internete-chtenie-pochtu-mid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5157192"/>
            <a:ext cx="2106280" cy="1579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7226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ройная стрелка влево/вправо/вверх 7"/>
          <p:cNvSpPr/>
          <p:nvPr/>
        </p:nvSpPr>
        <p:spPr>
          <a:xfrm rot="10800000">
            <a:off x="1187624" y="404662"/>
            <a:ext cx="7203067" cy="2088232"/>
          </a:xfrm>
          <a:prstGeom prst="leftRightUpArrow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763687" y="599428"/>
            <a:ext cx="641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ЕТАПИ  ГРУПОВОЇ  РОБОТИ</a:t>
            </a:r>
            <a:endParaRPr lang="uk-UA" sz="3200" b="1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971600" y="1749098"/>
            <a:ext cx="2880320" cy="599782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977739" y="174909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ПІДГОТОВЧИЙ</a:t>
            </a:r>
            <a:endParaRPr lang="uk-UA" sz="2800" b="1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5880437" y="1749098"/>
            <a:ext cx="2579996" cy="5232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5880436" y="1749098"/>
            <a:ext cx="2751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ЗАКЛЮЧНИЙ</a:t>
            </a:r>
            <a:endParaRPr lang="uk-UA" sz="2800" b="1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584702" y="2492894"/>
            <a:ext cx="2388804" cy="648072"/>
          </a:xfrm>
          <a:prstGeom prst="flowChartAlternateProces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3616548" y="2557445"/>
            <a:ext cx="235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ОСНОВНИЙ</a:t>
            </a:r>
            <a:endParaRPr lang="uk-UA" sz="2800" b="1" dirty="0"/>
          </a:p>
        </p:txBody>
      </p:sp>
      <p:sp>
        <p:nvSpPr>
          <p:cNvPr id="21" name="Блок-схема: знак завершения 20"/>
          <p:cNvSpPr/>
          <p:nvPr/>
        </p:nvSpPr>
        <p:spPr>
          <a:xfrm rot="5400000">
            <a:off x="-715081" y="4223015"/>
            <a:ext cx="3805403" cy="353901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Блок-схема: знак завершения 21"/>
          <p:cNvSpPr/>
          <p:nvPr/>
        </p:nvSpPr>
        <p:spPr>
          <a:xfrm rot="5400000">
            <a:off x="-231211" y="4235765"/>
            <a:ext cx="3809776" cy="324037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Блок-схема: знак завершения 22"/>
          <p:cNvSpPr/>
          <p:nvPr/>
        </p:nvSpPr>
        <p:spPr>
          <a:xfrm rot="5400000">
            <a:off x="336389" y="4217762"/>
            <a:ext cx="3809778" cy="360041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Блок-схема: знак завершения 23"/>
          <p:cNvSpPr/>
          <p:nvPr/>
        </p:nvSpPr>
        <p:spPr>
          <a:xfrm rot="5400000">
            <a:off x="6412839" y="4175258"/>
            <a:ext cx="3836546" cy="600922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Блок-схема: знак завершения 24"/>
          <p:cNvSpPr/>
          <p:nvPr/>
        </p:nvSpPr>
        <p:spPr>
          <a:xfrm rot="5400000">
            <a:off x="5568381" y="4099318"/>
            <a:ext cx="3805402" cy="601294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Блок-схема: знак завершения 25"/>
          <p:cNvSpPr/>
          <p:nvPr/>
        </p:nvSpPr>
        <p:spPr>
          <a:xfrm rot="5400000">
            <a:off x="1528679" y="4481181"/>
            <a:ext cx="3078528" cy="747102"/>
          </a:xfrm>
          <a:prstGeom prst="flowChartTermina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Блок-схема: знак завершения 26"/>
          <p:cNvSpPr/>
          <p:nvPr/>
        </p:nvSpPr>
        <p:spPr>
          <a:xfrm rot="5400000">
            <a:off x="3246854" y="4478772"/>
            <a:ext cx="3096344" cy="754941"/>
          </a:xfrm>
          <a:prstGeom prst="flowChartTermina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Блок-схема: знак завершения 27"/>
          <p:cNvSpPr/>
          <p:nvPr/>
        </p:nvSpPr>
        <p:spPr>
          <a:xfrm rot="5400000">
            <a:off x="2377995" y="4491692"/>
            <a:ext cx="3096346" cy="682933"/>
          </a:xfrm>
          <a:prstGeom prst="flowChartTermina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Блок-схема: знак завершения 28"/>
          <p:cNvSpPr/>
          <p:nvPr/>
        </p:nvSpPr>
        <p:spPr>
          <a:xfrm rot="5400000">
            <a:off x="4189065" y="4465706"/>
            <a:ext cx="2987201" cy="686726"/>
          </a:xfrm>
          <a:prstGeom prst="flowChartTermina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Блок-схема: знак завершения 29"/>
          <p:cNvSpPr/>
          <p:nvPr/>
        </p:nvSpPr>
        <p:spPr>
          <a:xfrm rot="5400000">
            <a:off x="5019288" y="4524364"/>
            <a:ext cx="3065864" cy="648072"/>
          </a:xfrm>
          <a:prstGeom prst="flowChartTermina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-604864" y="421529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Постановка пізнавальної задачі</a:t>
            </a:r>
            <a:endParaRPr lang="uk-UA" b="1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-186003" y="4202558"/>
            <a:ext cx="368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Інструктаж про послідовність роботи</a:t>
            </a:r>
            <a:endParaRPr lang="uk-UA" sz="1600" b="1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372411" y="4160264"/>
            <a:ext cx="366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Роздача дидактичного матеріалу</a:t>
            </a:r>
            <a:endParaRPr lang="uk-UA" b="1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476832" y="4371493"/>
            <a:ext cx="3182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Ознайомлення з матеріалом, планування роботи в групі</a:t>
            </a:r>
            <a:endParaRPr lang="uk-UA" b="1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2450273" y="4533076"/>
            <a:ext cx="291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Індивідуальне виконання завдання</a:t>
            </a:r>
            <a:endParaRPr lang="uk-UA" b="1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3177253" y="4485903"/>
            <a:ext cx="3223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Обговорення індивідуальних результатів роботи</a:t>
            </a:r>
            <a:endParaRPr lang="uk-UA" b="1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4162211" y="4563010"/>
            <a:ext cx="2990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Загальне обговорення, зауваження, доповнення</a:t>
            </a:r>
            <a:endParaRPr lang="uk-UA" b="1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5183197" y="4544900"/>
            <a:ext cx="273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Підведення підсумків групового завдання</a:t>
            </a:r>
            <a:endParaRPr lang="uk-UA" b="1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5952660" y="3938300"/>
            <a:ext cx="2991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Повідомлення результатів </a:t>
            </a:r>
            <a:r>
              <a:rPr lang="uk-UA" b="1" dirty="0" smtClean="0"/>
              <a:t>роботи </a:t>
            </a:r>
            <a:r>
              <a:rPr lang="uk-UA" b="1" dirty="0" smtClean="0"/>
              <a:t>у групах</a:t>
            </a:r>
            <a:endParaRPr lang="uk-UA" b="1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6796239" y="4152553"/>
            <a:ext cx="3024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Загальний висновок про групову роботу,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171288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 bwMode="auto">
          <a:xfrm>
            <a:off x="395536" y="332656"/>
            <a:ext cx="6512511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ru-RU" b="1" i="1" cap="none" dirty="0" smtClean="0">
                <a:effectLst/>
              </a:rPr>
              <a:t>  </a:t>
            </a:r>
            <a:r>
              <a:rPr lang="ru-RU" b="1" i="1" cap="none" dirty="0" err="1" smtClean="0">
                <a:effectLst/>
                <a:latin typeface="Times New Roman" pitchFamily="18" charset="0"/>
              </a:rPr>
              <a:t>Складові</a:t>
            </a:r>
            <a:r>
              <a:rPr lang="ru-RU" b="1" i="1" cap="none" dirty="0" smtClean="0">
                <a:effectLst/>
                <a:latin typeface="Times New Roman" pitchFamily="18" charset="0"/>
              </a:rPr>
              <a:t> </a:t>
            </a:r>
            <a:r>
              <a:rPr lang="ru-RU" b="1" i="1" cap="none" dirty="0" err="1" smtClean="0">
                <a:effectLst/>
                <a:latin typeface="Times New Roman" pitchFamily="18" charset="0"/>
              </a:rPr>
              <a:t>групової</a:t>
            </a:r>
            <a:r>
              <a:rPr lang="ru-RU" b="1" i="1" cap="none" dirty="0" smtClean="0">
                <a:effectLst/>
                <a:latin typeface="Times New Roman" pitchFamily="18" charset="0"/>
              </a:rPr>
              <a:t> </a:t>
            </a:r>
            <a:r>
              <a:rPr lang="ru-RU" b="1" i="1" cap="none" dirty="0" err="1" smtClean="0">
                <a:effectLst/>
                <a:latin typeface="Times New Roman" pitchFamily="18" charset="0"/>
              </a:rPr>
              <a:t>роботи</a:t>
            </a:r>
            <a:r>
              <a:rPr lang="ru-RU" cap="none" dirty="0" smtClean="0">
                <a:effectLst/>
              </a:rPr>
              <a:t> </a:t>
            </a:r>
          </a:p>
        </p:txBody>
      </p:sp>
      <p:sp>
        <p:nvSpPr>
          <p:cNvPr id="20483" name="Rectangle 3"/>
          <p:cNvSpPr>
            <a:spLocks noGrp="1"/>
          </p:cNvSpPr>
          <p:nvPr>
            <p:ph sz="quarter" idx="13"/>
          </p:nvPr>
        </p:nvSpPr>
        <p:spPr>
          <a:xfrm>
            <a:off x="971600" y="2564904"/>
            <a:ext cx="7920880" cy="347472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1. Попередня підготовка учнів до виконання групового завдання: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 - постановка навчальних завдань;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 -  короткий інструктаж вчителя.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2. Розподіл на мікрогрупи, обговорення та складання плану виконання навчального завдання в    групі, визначення способів його   вирішення (орієнтовна діяльність),   розподіл обов'язків.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3. Робота по виконанню навчального завдання (час).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4. Спостереження вчителя і коректування роботи групи та окремих учнів.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5. Взаємна перевірка та контроль за виконанням завдання в групі.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6. Повідомлення учнів за викликом учителя про отримані результати.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7. Загальна дискусія в класі під керівництвом учителя, доповнення і виправлення.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8. Інформація вчителя і формулювання остаточних висновків.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9.Оцінка роботи групи і класу в цілому.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 descr="D:\история\екш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56" y="404664"/>
            <a:ext cx="1368152" cy="2015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8802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99592" y="0"/>
            <a:ext cx="7991475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b="1" i="1" cap="none" dirty="0" smtClean="0">
                <a:effectLst/>
                <a:latin typeface="Times New Roman" pitchFamily="18" charset="0"/>
              </a:rPr>
              <a:t/>
            </a:r>
            <a:br>
              <a:rPr lang="ru-RU" b="1" i="1" cap="none" dirty="0" smtClean="0">
                <a:effectLst/>
                <a:latin typeface="Times New Roman" pitchFamily="18" charset="0"/>
              </a:rPr>
            </a:br>
            <a:r>
              <a:rPr lang="uk-UA" b="1" i="1" cap="none" dirty="0" smtClean="0">
                <a:effectLst/>
                <a:latin typeface="Times New Roman" pitchFamily="18" charset="0"/>
              </a:rPr>
              <a:t>Групова навчальна діяльність</a:t>
            </a:r>
            <a:br>
              <a:rPr lang="uk-UA" b="1" i="1" cap="none" dirty="0" smtClean="0">
                <a:effectLst/>
                <a:latin typeface="Times New Roman" pitchFamily="18" charset="0"/>
              </a:rPr>
            </a:br>
            <a:r>
              <a:rPr lang="ru-RU" sz="3200" cap="none" dirty="0" smtClean="0">
                <a:effectLst/>
                <a:latin typeface="Times New Roman" pitchFamily="18" charset="0"/>
              </a:rPr>
              <a:t/>
            </a:r>
            <a:br>
              <a:rPr lang="ru-RU" sz="3200" cap="none" dirty="0" smtClean="0">
                <a:effectLst/>
                <a:latin typeface="Times New Roman" pitchFamily="18" charset="0"/>
              </a:rPr>
            </a:br>
            <a:endParaRPr lang="ru-RU" sz="3200" cap="none" dirty="0" smtClean="0">
              <a:effectLst/>
              <a:latin typeface="Times New Roman" pitchFamily="18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1412776"/>
            <a:ext cx="7820025" cy="5111750"/>
          </a:xfrm>
        </p:spPr>
        <p:txBody>
          <a:bodyPr/>
          <a:lstStyle/>
          <a:p>
            <a:pPr eaLnBrk="1" hangingPunct="1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Однорідна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</a:rPr>
              <a:t>, коли всі групи, на які поділений клас, виконують одне й те саме письмове чи практичне завдання;</a:t>
            </a:r>
          </a:p>
          <a:p>
            <a:pPr eaLnBrk="1" hangingPunct="1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иференційована</a:t>
            </a:r>
            <a:r>
              <a:rPr lang="uk-UA" sz="2400" dirty="0" smtClean="0">
                <a:latin typeface="Times New Roman" pitchFamily="18" charset="0"/>
              </a:rPr>
              <a:t> - різні групи в класі виконують різні завдання;</a:t>
            </a:r>
          </a:p>
          <a:p>
            <a:pPr eaLnBrk="1" hangingPunct="1"/>
            <a:r>
              <a:rPr lang="uk-UA" sz="2400" dirty="0" smtClean="0">
                <a:latin typeface="Times New Roman" pitchFamily="18" charset="0"/>
              </a:rPr>
              <a:t>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Кооперативна</a:t>
            </a:r>
            <a:r>
              <a:rPr lang="uk-UA" sz="2400" dirty="0" smtClean="0">
                <a:latin typeface="Times New Roman" pitchFamily="18" charset="0"/>
              </a:rPr>
              <a:t> — кожна група працює над виконанням частини спільного для всього класу завдання;</a:t>
            </a:r>
          </a:p>
          <a:p>
            <a:pPr eaLnBrk="1" hangingPunct="1"/>
            <a:r>
              <a:rPr lang="uk-UA" sz="2400" dirty="0" smtClean="0">
                <a:latin typeface="Times New Roman" pitchFamily="18" charset="0"/>
              </a:rPr>
              <a:t>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арна</a:t>
            </a:r>
            <a:r>
              <a:rPr lang="uk-UA" sz="2400" dirty="0" smtClean="0">
                <a:latin typeface="Times New Roman" pitchFamily="18" charset="0"/>
              </a:rPr>
              <a:t> - навчальна діяльність відбувається в мікрогрупах у складі двох учнів;</a:t>
            </a:r>
          </a:p>
          <a:p>
            <a:pPr eaLnBrk="1" hangingPunct="1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І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ндивідуально-групова</a:t>
            </a:r>
            <a:r>
              <a:rPr lang="uk-UA" sz="2400" dirty="0" smtClean="0">
                <a:latin typeface="Times New Roman" pitchFamily="18" charset="0"/>
              </a:rPr>
              <a:t> - коли кожен</a:t>
            </a:r>
            <a:r>
              <a:rPr lang="uk-UA" dirty="0" smtClean="0">
                <a:latin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</a:rPr>
              <a:t>член групи виконує частину завдання групи.</a:t>
            </a:r>
            <a:r>
              <a:rPr lang="uk-UA" dirty="0" smtClean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314805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907704" y="314223"/>
            <a:ext cx="5076825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sz="2700" i="1" dirty="0">
                <a:solidFill>
                  <a:srgbClr val="FF0000"/>
                </a:solidFill>
                <a:latin typeface="Monotype Corsiva" pitchFamily="66" charset="0"/>
              </a:rPr>
              <a:t>ВПЛИВ </a:t>
            </a:r>
            <a:br>
              <a:rPr lang="uk-UA" sz="2700" i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2700" i="1" dirty="0">
                <a:solidFill>
                  <a:srgbClr val="FF0000"/>
                </a:solidFill>
                <a:latin typeface="Monotype Corsiva" pitchFamily="66" charset="0"/>
              </a:rPr>
              <a:t>НА ОСОБИСТІСТЬ УЧНЯ</a:t>
            </a:r>
            <a:endParaRPr lang="ru-RU" sz="27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369032640"/>
              </p:ext>
            </p:extLst>
          </p:nvPr>
        </p:nvGraphicFramePr>
        <p:xfrm>
          <a:off x="1043608" y="1447533"/>
          <a:ext cx="7344419" cy="5327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24944"/>
            <a:ext cx="2852392" cy="21392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7267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иноска-хмарка 10"/>
          <p:cNvSpPr/>
          <p:nvPr/>
        </p:nvSpPr>
        <p:spPr>
          <a:xfrm>
            <a:off x="214282" y="642918"/>
            <a:ext cx="3000364" cy="2428868"/>
          </a:xfrm>
          <a:prstGeom prst="cloudCallout">
            <a:avLst>
              <a:gd name="adj1" fmla="val 43986"/>
              <a:gd name="adj2" fmla="val 5084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5" name="П'ятикутник 12"/>
          <p:cNvSpPr/>
          <p:nvPr/>
        </p:nvSpPr>
        <p:spPr>
          <a:xfrm>
            <a:off x="1214414" y="3129798"/>
            <a:ext cx="6786610" cy="642942"/>
          </a:xfrm>
          <a:prstGeom prst="homePlate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иноска-хмарка 8"/>
          <p:cNvSpPr/>
          <p:nvPr/>
        </p:nvSpPr>
        <p:spPr>
          <a:xfrm>
            <a:off x="4531319" y="4071942"/>
            <a:ext cx="3653259" cy="1861378"/>
          </a:xfrm>
          <a:prstGeom prst="cloudCallout">
            <a:avLst>
              <a:gd name="adj1" fmla="val -37290"/>
              <a:gd name="adj2" fmla="val -6123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КРУГОВА СИСТЕМА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Виноска-хмарка 9"/>
          <p:cNvSpPr/>
          <p:nvPr/>
        </p:nvSpPr>
        <p:spPr>
          <a:xfrm>
            <a:off x="3357554" y="642918"/>
            <a:ext cx="2928958" cy="2296280"/>
          </a:xfrm>
          <a:prstGeom prst="cloudCallout">
            <a:avLst>
              <a:gd name="adj1" fmla="val -32011"/>
              <a:gd name="adj2" fmla="val 49449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Виноска-хмарка 11"/>
          <p:cNvSpPr/>
          <p:nvPr/>
        </p:nvSpPr>
        <p:spPr>
          <a:xfrm>
            <a:off x="1142976" y="4071942"/>
            <a:ext cx="3214710" cy="2214578"/>
          </a:xfrm>
          <a:prstGeom prst="cloudCallout">
            <a:avLst>
              <a:gd name="adj1" fmla="val 45611"/>
              <a:gd name="adj2" fmla="val -53112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142976" y="3071810"/>
            <a:ext cx="6500858" cy="71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8398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uk-UA" sz="2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ВАРІАНТИ ОРГАНІЗАЦІЇ РОБОТИ ГРУП</a:t>
            </a:r>
            <a:endParaRPr kumimoji="1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6357950" y="571480"/>
            <a:ext cx="2500330" cy="2071702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3714760" y="2355794"/>
            <a:ext cx="257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   </a:t>
            </a:r>
            <a:r>
              <a:rPr lang="uk-UA" sz="3600" b="1" dirty="0" smtClean="0">
                <a:latin typeface="Calibri" pitchFamily="34" charset="0"/>
                <a:cs typeface="Calibri" pitchFamily="34" charset="0"/>
              </a:rPr>
              <a:t>ДІАЛОГ</a:t>
            </a:r>
          </a:p>
        </p:txBody>
      </p:sp>
      <p:pic>
        <p:nvPicPr>
          <p:cNvPr id="13" name="Рисунок 12" descr="DSC03180 - Копія.JPG"/>
          <p:cNvPicPr>
            <a:picLocks noChangeAspect="1"/>
          </p:cNvPicPr>
          <p:nvPr/>
        </p:nvPicPr>
        <p:blipFill>
          <a:blip r:embed="rId2" cstate="print"/>
          <a:srcRect b="14544"/>
          <a:stretch>
            <a:fillRect/>
          </a:stretch>
        </p:blipFill>
        <p:spPr>
          <a:xfrm>
            <a:off x="5312779" y="4386288"/>
            <a:ext cx="2297253" cy="1232686"/>
          </a:xfrm>
          <a:prstGeom prst="rect">
            <a:avLst/>
          </a:prstGeom>
        </p:spPr>
      </p:pic>
      <p:pic>
        <p:nvPicPr>
          <p:cNvPr id="16" name="Рисунок 15" descr="IMG_1443.JPG"/>
          <p:cNvPicPr>
            <a:picLocks noChangeAspect="1"/>
          </p:cNvPicPr>
          <p:nvPr/>
        </p:nvPicPr>
        <p:blipFill>
          <a:blip r:embed="rId3" cstate="print"/>
          <a:srcRect t="9524" b="20634"/>
          <a:stretch>
            <a:fillRect/>
          </a:stretch>
        </p:blipFill>
        <p:spPr>
          <a:xfrm>
            <a:off x="1439788" y="4462169"/>
            <a:ext cx="2507165" cy="13132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42976" y="400050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cs typeface="Calibri" pitchFamily="34" charset="0"/>
              </a:rPr>
              <a:t>СПІЛЬНИЙ ПРОЕКТ</a:t>
            </a:r>
            <a:endParaRPr lang="uk-UA" sz="2400" b="1" dirty="0"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09323" y="5994132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+mj-lt"/>
                <a:cs typeface="Calibri" pitchFamily="34" charset="0"/>
              </a:rPr>
              <a:t>     </a:t>
            </a:r>
            <a:r>
              <a:rPr lang="uk-UA" sz="3200" b="1" dirty="0" smtClean="0">
                <a:latin typeface="+mj-lt"/>
                <a:cs typeface="Calibri" pitchFamily="34" charset="0"/>
              </a:rPr>
              <a:t>КОЛО   ІДЕЙ</a:t>
            </a:r>
            <a:endParaRPr lang="uk-UA" sz="3200" b="1" dirty="0">
              <a:latin typeface="+mj-lt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2500306"/>
            <a:ext cx="3071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+mj-lt"/>
              </a:rPr>
              <a:t>Пошук  </a:t>
            </a:r>
            <a:r>
              <a:rPr lang="uk-UA" sz="2400" b="1" dirty="0" err="1" smtClean="0">
                <a:latin typeface="+mj-lt"/>
              </a:rPr>
              <a:t>інформацйії</a:t>
            </a:r>
            <a:endParaRPr lang="ru-RU" sz="24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212496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Синтез думок</a:t>
            </a:r>
            <a:endParaRPr lang="uk-UA" sz="32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8" y="928694"/>
            <a:ext cx="2095483" cy="15716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16" y="767462"/>
            <a:ext cx="2043200" cy="13575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42" y="381947"/>
            <a:ext cx="2627784" cy="1751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5821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63575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b="0" i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Ротаційні (</a:t>
            </a:r>
            <a:r>
              <a:rPr lang="uk-UA" sz="2800" b="0" i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змінювальні</a:t>
            </a:r>
            <a:r>
              <a:rPr lang="uk-UA" sz="2800" b="0" i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трійки</a:t>
            </a:r>
            <a:endParaRPr lang="ru-RU" sz="2800" b="0" i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33" name="Rectangle 13"/>
          <p:cNvSpPr>
            <a:spLocks noGrp="1" noRot="1" noChangeArrowheads="1"/>
          </p:cNvSpPr>
          <p:nvPr>
            <p:ph sz="quarter" idx="13"/>
          </p:nvPr>
        </p:nvSpPr>
        <p:spPr>
          <a:xfrm>
            <a:off x="838200" y="908050"/>
            <a:ext cx="8007350" cy="51879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Сприяє активному, </a:t>
            </a:r>
            <a:r>
              <a:rPr lang="uk-UA" sz="1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грунтовному</a:t>
            </a:r>
            <a:r>
              <a:rPr lang="uk-UA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аналізу та обговоренню нового матеріалу з метою його осмислення, закріплення та засвоєння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Організація:</a:t>
            </a:r>
          </a:p>
          <a:p>
            <a:pPr>
              <a:lnSpc>
                <a:spcPct val="90000"/>
              </a:lnSpc>
            </a:pPr>
            <a:r>
              <a:rPr lang="uk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Наявність різноманітних  відкритих питань для обговорення, що потребують неоднозначних відповідей.</a:t>
            </a:r>
          </a:p>
          <a:p>
            <a:pPr>
              <a:lnSpc>
                <a:spcPct val="90000"/>
              </a:lnSpc>
            </a:pPr>
            <a:r>
              <a:rPr lang="uk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‘</a:t>
            </a:r>
            <a:r>
              <a:rPr lang="uk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єднання учнів у трійки, які утворюють коло.</a:t>
            </a:r>
          </a:p>
          <a:p>
            <a:pPr>
              <a:lnSpc>
                <a:spcPct val="90000"/>
              </a:lnSpc>
            </a:pPr>
            <a:r>
              <a:rPr lang="uk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Коротке обговорення поставленого питання.</a:t>
            </a:r>
          </a:p>
          <a:p>
            <a:pPr>
              <a:lnSpc>
                <a:spcPct val="90000"/>
              </a:lnSpc>
            </a:pPr>
            <a:r>
              <a:rPr lang="uk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Зміна учасників трійки: №1-по колу за годинниковою стрілкою у наступну трійку, №2 – проти годинникової стрілки через дві трійки.</a:t>
            </a:r>
          </a:p>
          <a:p>
            <a:pPr>
              <a:lnSpc>
                <a:spcPct val="90000"/>
              </a:lnSpc>
            </a:pPr>
            <a:r>
              <a:rPr lang="uk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Обговорення у новому складі учнів.  </a:t>
            </a:r>
          </a:p>
          <a:p>
            <a:pPr>
              <a:lnSpc>
                <a:spcPct val="90000"/>
              </a:lnSpc>
            </a:pPr>
            <a:endParaRPr lang="ru-RU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79511"/>
            <a:ext cx="3481948" cy="2387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3637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520700"/>
          </a:xfrm>
        </p:spPr>
        <p:txBody>
          <a:bodyPr/>
          <a:lstStyle/>
          <a:p>
            <a:r>
              <a:rPr lang="uk-UA" sz="2800" b="0" i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Карусель</a:t>
            </a:r>
            <a:endParaRPr lang="ru-RU" sz="2800" b="0" i="1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9" name="Rectangle 9"/>
          <p:cNvSpPr>
            <a:spLocks noGrp="1" noRot="1" noChangeArrowheads="1"/>
          </p:cNvSpPr>
          <p:nvPr>
            <p:ph sz="quarter" idx="13"/>
          </p:nvPr>
        </p:nvSpPr>
        <p:spPr>
          <a:xfrm>
            <a:off x="539750" y="981075"/>
            <a:ext cx="8305800" cy="51149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sz="1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Включення всіх учасників в активну роботу з різними партнерами для обговорення дискусійних питань </a:t>
            </a:r>
          </a:p>
          <a:p>
            <a:pPr>
              <a:buFont typeface="Wingdings" pitchFamily="2" charset="2"/>
              <a:buNone/>
            </a:pPr>
            <a:r>
              <a:rPr lang="uk-UA" sz="1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Організація:</a:t>
            </a:r>
          </a:p>
          <a:p>
            <a:r>
              <a:rPr lang="uk-UA" sz="1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Спілкування відбувається двома колами, обличчями одне на одного, внутрішнє коло – нерухоме, зовнішнє – рухається на одного учасника в певному напрямку.</a:t>
            </a:r>
          </a:p>
          <a:p>
            <a:r>
              <a:rPr lang="uk-UA" sz="1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Мета – пройти все коло, виконуючи поставлене питання.</a:t>
            </a:r>
          </a:p>
          <a:p>
            <a:pPr>
              <a:buFont typeface="Wingdings" pitchFamily="2" charset="2"/>
              <a:buNone/>
            </a:pPr>
            <a:endParaRPr lang="uk-UA" sz="1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1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77" y="3645024"/>
            <a:ext cx="3359800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2961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357158" y="500042"/>
            <a:ext cx="8477280" cy="106205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uk-UA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АНКЕТНІ  ДАНІ</a:t>
            </a:r>
            <a:endParaRPr kumimoji="1" lang="ru-RU" sz="6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Місце для тексту 4"/>
          <p:cNvSpPr txBox="1">
            <a:spLocks/>
          </p:cNvSpPr>
          <p:nvPr/>
        </p:nvSpPr>
        <p:spPr bwMode="auto">
          <a:xfrm>
            <a:off x="3334091" y="1532909"/>
            <a:ext cx="5519500" cy="502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buNone/>
              <a:tabLst/>
              <a:defRPr/>
            </a:pPr>
            <a:r>
              <a:rPr kumimoji="1" lang="uk-UA" sz="3200" b="1" i="1" kern="0" dirty="0">
                <a:solidFill>
                  <a:schemeClr val="accent4"/>
                </a:solidFill>
              </a:rPr>
              <a:t>П</a:t>
            </a:r>
            <a:r>
              <a:rPr kumimoji="1" lang="uk-UA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різвище</a:t>
            </a:r>
            <a:r>
              <a:rPr kumimoji="1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, ім'я, по батькові  </a:t>
            </a:r>
            <a:r>
              <a:rPr kumimoji="1" lang="uk-UA" sz="3200" b="1" i="1" kern="0" dirty="0" smtClean="0">
                <a:solidFill>
                  <a:schemeClr val="accent4"/>
                </a:solidFill>
              </a:rPr>
              <a:t>- </a:t>
            </a:r>
            <a:r>
              <a:rPr kumimoji="1" lang="uk-UA" sz="3200" b="1" kern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Максимів Мирослава Степанівна</a:t>
            </a:r>
            <a:r>
              <a:rPr kumimoji="1" lang="uk-UA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buNone/>
              <a:tabLst/>
              <a:defRPr/>
            </a:pPr>
            <a:r>
              <a:rPr kumimoji="1" lang="uk-UA" sz="3200" b="1" i="1" u="sng" kern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 народження  </a:t>
            </a:r>
            <a:r>
              <a:rPr kumimoji="1" lang="uk-UA" sz="3200" b="1" i="1" kern="0" dirty="0" smtClean="0">
                <a:solidFill>
                  <a:schemeClr val="accent4"/>
                </a:solidFill>
              </a:rPr>
              <a:t>- 03.11.1971 р.</a:t>
            </a:r>
            <a:endParaRPr kumimoji="1" lang="uk-UA" sz="3200" b="1" i="1" kern="0" dirty="0">
              <a:solidFill>
                <a:schemeClr val="accent4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buNone/>
              <a:tabLst/>
              <a:defRPr/>
            </a:pPr>
            <a:r>
              <a:rPr kumimoji="1" lang="uk-UA" sz="3200" b="1" i="1" u="sng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Освіта</a:t>
            </a:r>
            <a:r>
              <a:rPr kumimoji="1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1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: вища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kumimoji="1" lang="uk-UA" sz="3200" b="1" i="1" u="sng" kern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Закінчила</a:t>
            </a:r>
            <a:r>
              <a:rPr kumimoji="1" lang="uk-UA" sz="3200" b="1" i="1" kern="0" dirty="0" smtClean="0">
                <a:solidFill>
                  <a:schemeClr val="accent4"/>
                </a:solidFill>
              </a:rPr>
              <a:t> : Тернопільський педагогічний інститут </a:t>
            </a:r>
            <a:r>
              <a:rPr kumimoji="1" lang="uk-UA" sz="3200" b="1" i="1" kern="0" dirty="0" err="1" smtClean="0">
                <a:solidFill>
                  <a:schemeClr val="accent4"/>
                </a:solidFill>
              </a:rPr>
              <a:t>ім.В.Гнатюка</a:t>
            </a:r>
            <a:r>
              <a:rPr kumimoji="1" lang="uk-UA" sz="3200" b="1" i="1" kern="0" dirty="0" smtClean="0">
                <a:solidFill>
                  <a:schemeClr val="accent4"/>
                </a:solidFill>
              </a:rPr>
              <a:t>, 1995 р.</a:t>
            </a:r>
            <a:endParaRPr kumimoji="1" lang="uk-UA" sz="3200" b="1" i="1" kern="0" dirty="0">
              <a:solidFill>
                <a:schemeClr val="accent4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kumimoji="1" lang="uk-UA" sz="3200" b="1" i="1" u="sng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Спеціальність</a:t>
            </a:r>
            <a:r>
              <a:rPr kumimoji="1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: </a:t>
            </a:r>
            <a:r>
              <a:rPr kumimoji="1" lang="uk-UA" sz="3200" b="1" i="1" kern="0" dirty="0" smtClean="0">
                <a:solidFill>
                  <a:schemeClr val="accent4"/>
                </a:solidFill>
              </a:rPr>
              <a:t>географія </a:t>
            </a:r>
            <a:r>
              <a:rPr kumimoji="1" lang="uk-UA" sz="3200" b="1" i="1" kern="0" dirty="0" smtClean="0">
                <a:solidFill>
                  <a:schemeClr val="accent4"/>
                </a:solidFill>
              </a:rPr>
              <a:t>та історія </a:t>
            </a:r>
            <a:endParaRPr kumimoji="1" lang="uk-UA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kumimoji="1" lang="uk-UA" sz="3200" b="1" i="1" u="sng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Місце роботи: </a:t>
            </a:r>
            <a:r>
              <a:rPr kumimoji="1" lang="uk-UA" sz="3200" b="1" i="1" kern="0" dirty="0" err="1" smtClean="0">
                <a:solidFill>
                  <a:schemeClr val="accent4"/>
                </a:solidFill>
              </a:rPr>
              <a:t>Коропецька</a:t>
            </a:r>
            <a:r>
              <a:rPr kumimoji="1" lang="uk-UA" sz="3200" b="1" i="1" kern="0" dirty="0" smtClean="0">
                <a:solidFill>
                  <a:schemeClr val="accent4"/>
                </a:solidFill>
              </a:rPr>
              <a:t> </a:t>
            </a:r>
            <a:r>
              <a:rPr kumimoji="1" lang="uk-UA" sz="3200" b="1" i="1" kern="0" dirty="0">
                <a:solidFill>
                  <a:schemeClr val="accent4"/>
                </a:solidFill>
              </a:rPr>
              <a:t>ЗОШ І-ІІІ ступенів</a:t>
            </a:r>
            <a:endParaRPr kumimoji="1" lang="uk-UA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kumimoji="1" lang="uk-UA" sz="3200" b="1" i="1" u="sng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Посада: </a:t>
            </a:r>
            <a:r>
              <a:rPr kumimoji="1" lang="uk-UA" sz="3200" b="1" i="1" kern="0" dirty="0">
                <a:solidFill>
                  <a:schemeClr val="accent4"/>
                </a:solidFill>
              </a:rPr>
              <a:t>вчитель </a:t>
            </a:r>
            <a:r>
              <a:rPr kumimoji="1" lang="uk-UA" sz="3200" b="1" i="1" kern="0" dirty="0" smtClean="0">
                <a:solidFill>
                  <a:schemeClr val="accent4"/>
                </a:solidFill>
              </a:rPr>
              <a:t>правознавства, історії</a:t>
            </a:r>
            <a:endParaRPr kumimoji="1" lang="uk-UA" sz="3200" b="1" i="1" kern="0" dirty="0">
              <a:solidFill>
                <a:schemeClr val="accent4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buNone/>
              <a:tabLst/>
              <a:defRPr/>
            </a:pPr>
            <a:r>
              <a:rPr kumimoji="1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Педагогічний стаж - </a:t>
            </a:r>
            <a:r>
              <a:rPr kumimoji="1" lang="uk-UA" sz="3200" b="1" i="1" kern="0" dirty="0" smtClean="0">
                <a:solidFill>
                  <a:schemeClr val="accent4"/>
                </a:solidFill>
              </a:rPr>
              <a:t>20</a:t>
            </a:r>
            <a:r>
              <a:rPr kumimoji="1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років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buNone/>
              <a:tabLst/>
              <a:defRPr/>
            </a:pPr>
            <a:r>
              <a:rPr kumimoji="1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Результати</a:t>
            </a:r>
            <a:r>
              <a:rPr kumimoji="1" lang="uk-UA" sz="3200" b="1" i="1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попередньої атестації : </a:t>
            </a:r>
            <a:r>
              <a:rPr kumimoji="1" lang="uk-UA" sz="3200" b="1" i="1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Підтверджено </a:t>
            </a:r>
            <a:r>
              <a:rPr kumimoji="1" lang="uk-UA" sz="3200" b="1" i="1" u="none" strike="noStrike" kern="0" cap="none" spc="0" normalizeH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кваліфіційну</a:t>
            </a:r>
            <a:r>
              <a:rPr kumimoji="1" lang="uk-UA" sz="3200" b="1" i="1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категорію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buNone/>
              <a:tabLst/>
              <a:defRPr/>
            </a:pPr>
            <a:r>
              <a:rPr kumimoji="1" lang="uk-UA" sz="3200" b="1" i="1" u="none" strike="noStrike" kern="0" cap="none" spc="0" normalizeH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„спеціаліст</a:t>
            </a:r>
            <a:r>
              <a:rPr kumimoji="1" lang="uk-UA" sz="3200" b="1" i="1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І категорії ”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59488"/>
            <a:ext cx="2398266" cy="3202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9825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468313" y="9925"/>
            <a:ext cx="8385175" cy="808038"/>
          </a:xfrm>
        </p:spPr>
        <p:txBody>
          <a:bodyPr/>
          <a:lstStyle/>
          <a:p>
            <a:r>
              <a:rPr lang="uk-UA" sz="3200" b="0" i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Робота</a:t>
            </a:r>
            <a:r>
              <a:rPr lang="uk-UA" sz="3200" b="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200" b="0" i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малих групах</a:t>
            </a:r>
            <a:endParaRPr lang="ru-RU" sz="3200" b="0" i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46" name="Rectangle 10"/>
          <p:cNvSpPr>
            <a:spLocks noGrp="1" noRot="1" noChangeArrowheads="1"/>
          </p:cNvSpPr>
          <p:nvPr>
            <p:ph sz="quarter" idx="13"/>
          </p:nvPr>
        </p:nvSpPr>
        <p:spPr>
          <a:xfrm>
            <a:off x="539750" y="643118"/>
            <a:ext cx="8305800" cy="2951981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Форма роботи для вирішення складних проблем, що потребують колективного розуму.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Організація:</a:t>
            </a:r>
          </a:p>
          <a:p>
            <a:pPr>
              <a:lnSpc>
                <a:spcPct val="90000"/>
              </a:lnSpc>
            </a:pPr>
            <a:r>
              <a:rPr lang="uk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Необхідна умова – володіння учнями знаннями та вміннями, </a:t>
            </a:r>
            <a:r>
              <a:rPr lang="uk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неохідними</a:t>
            </a:r>
            <a:r>
              <a:rPr lang="uk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для виконання завдання.</a:t>
            </a:r>
          </a:p>
          <a:p>
            <a:pPr>
              <a:lnSpc>
                <a:spcPct val="90000"/>
              </a:lnSpc>
            </a:pPr>
            <a:r>
              <a:rPr lang="uk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‘</a:t>
            </a:r>
            <a:r>
              <a:rPr lang="uk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єднання учнів у групи. Розподіл ролей у групі: Спікер(доповідач), Секретар, Посередник(стежить за часом), Доповідач.</a:t>
            </a:r>
          </a:p>
          <a:p>
            <a:pPr>
              <a:lnSpc>
                <a:spcPct val="90000"/>
              </a:lnSpc>
            </a:pPr>
            <a:r>
              <a:rPr lang="uk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Постановка питань – відкритого чи індивідуального для кожної групи.</a:t>
            </a:r>
          </a:p>
          <a:p>
            <a:pPr>
              <a:lnSpc>
                <a:spcPct val="90000"/>
              </a:lnSpc>
            </a:pPr>
            <a:r>
              <a:rPr lang="uk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Обговорення у групах.</a:t>
            </a:r>
          </a:p>
          <a:p>
            <a:pPr>
              <a:lnSpc>
                <a:spcPct val="90000"/>
              </a:lnSpc>
            </a:pPr>
            <a:r>
              <a:rPr lang="uk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Подання  учнями результатів роботи.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>
              <a:lnSpc>
                <a:spcPct val="90000"/>
              </a:lnSpc>
            </a:pPr>
            <a:endParaRPr lang="ru-RU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468313" y="3573016"/>
            <a:ext cx="8377237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Варіант навчання, який </a:t>
            </a:r>
            <a:r>
              <a:rPr lang="uk-UA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ефектевний</a:t>
            </a:r>
            <a:r>
              <a:rPr lang="uk-UA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для розвитку навичок спілкування в групі, вмінь переконувати та вести дискусію.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Організація:</a:t>
            </a:r>
          </a:p>
          <a:p>
            <a:pPr>
              <a:lnSpc>
                <a:spcPct val="90000"/>
              </a:lnSpc>
            </a:pPr>
            <a:r>
              <a:rPr lang="uk-UA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Постановка питання або гіпотетичної ситуації.</a:t>
            </a:r>
          </a:p>
          <a:p>
            <a:pPr>
              <a:lnSpc>
                <a:spcPct val="90000"/>
              </a:lnSpc>
            </a:pPr>
            <a:r>
              <a:rPr lang="uk-UA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Індивідуальне обдумування 1-2 хв., поєднання учнів у пари з подальшим діалогом. Винесення спільного рішення.</a:t>
            </a:r>
          </a:p>
          <a:p>
            <a:pPr>
              <a:lnSpc>
                <a:spcPct val="90000"/>
              </a:lnSpc>
            </a:pPr>
            <a:r>
              <a:rPr lang="uk-UA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Поєднання пар у  четвірки, обговорення. Прийняття спільного рішення </a:t>
            </a:r>
            <a:r>
              <a:rPr lang="uk-UA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обов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‘</a:t>
            </a:r>
            <a:r>
              <a:rPr lang="uk-UA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язкове</a:t>
            </a:r>
            <a:r>
              <a:rPr lang="uk-UA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uk-UA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Колективне обговорення. </a:t>
            </a: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>
              <a:lnSpc>
                <a:spcPct val="90000"/>
              </a:lnSpc>
            </a:pPr>
            <a:endParaRPr lang="ru-RU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495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63575"/>
          </a:xfrm>
        </p:spPr>
        <p:txBody>
          <a:bodyPr/>
          <a:lstStyle/>
          <a:p>
            <a:r>
              <a:rPr lang="uk-UA" sz="3200" b="0" i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Акваріум</a:t>
            </a:r>
            <a:endParaRPr lang="ru-RU" sz="3200" b="0" i="1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395288" y="908050"/>
            <a:ext cx="8450262" cy="518795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1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Форма діяльності учнів у малих групах, застосовується для вдосконалення  вміння дискутувати та аргументувати свою думку.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Організація:</a:t>
            </a:r>
          </a:p>
          <a:p>
            <a:pPr>
              <a:lnSpc>
                <a:spcPct val="80000"/>
              </a:lnSpc>
            </a:pPr>
            <a:r>
              <a:rPr lang="uk-UA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</a:t>
            </a:r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‘</a:t>
            </a:r>
            <a:r>
              <a:rPr lang="uk-UA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єднання учнів у групи по 4-6 осіб.</a:t>
            </a:r>
          </a:p>
          <a:p>
            <a:pPr>
              <a:lnSpc>
                <a:spcPct val="80000"/>
              </a:lnSpc>
            </a:pPr>
            <a:r>
              <a:rPr lang="uk-UA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Одна група (діюча) знаходиться у центрі класу, інші – навколо (слухачі).</a:t>
            </a:r>
          </a:p>
          <a:p>
            <a:pPr>
              <a:lnSpc>
                <a:spcPct val="80000"/>
              </a:lnSpc>
            </a:pPr>
            <a:r>
              <a:rPr lang="uk-UA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Діюча група отримує завдання, проводить обговорення вголос, знаходить спільне вирішення, оголошує його.</a:t>
            </a:r>
          </a:p>
          <a:p>
            <a:pPr>
              <a:lnSpc>
                <a:spcPct val="80000"/>
              </a:lnSpc>
            </a:pPr>
            <a:r>
              <a:rPr lang="uk-UA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Вчитель ставить питання щодо згоди інших груп з думкою діючої.</a:t>
            </a:r>
          </a:p>
          <a:p>
            <a:pPr>
              <a:lnSpc>
                <a:spcPct val="80000"/>
              </a:lnSpc>
            </a:pPr>
            <a:r>
              <a:rPr lang="uk-UA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Відбувається обговорення в середині “слухаючих” груп.Доповіді представників.</a:t>
            </a:r>
            <a:endParaRPr lang="ru-RU" sz="1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>
              <a:lnSpc>
                <a:spcPct val="80000"/>
              </a:lnSpc>
            </a:pPr>
            <a:endParaRPr lang="ru-RU" sz="1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2" y="3861048"/>
            <a:ext cx="28082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00188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4" name="Group 27"/>
          <p:cNvGrpSpPr>
            <a:grpSpLocks/>
          </p:cNvGrpSpPr>
          <p:nvPr/>
        </p:nvGrpSpPr>
        <p:grpSpPr bwMode="auto">
          <a:xfrm>
            <a:off x="2917825" y="1981200"/>
            <a:ext cx="3157538" cy="2841625"/>
            <a:chOff x="1838" y="1248"/>
            <a:chExt cx="1989" cy="1790"/>
          </a:xfrm>
        </p:grpSpPr>
        <p:sp>
          <p:nvSpPr>
            <p:cNvPr id="70660" name="AutoShape 4"/>
            <p:cNvSpPr>
              <a:spLocks noChangeArrowheads="1"/>
            </p:cNvSpPr>
            <p:nvPr/>
          </p:nvSpPr>
          <p:spPr bwMode="gray">
            <a:xfrm rot="16200000" flipH="1">
              <a:off x="1794" y="1951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0784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70661" name="AutoShape 5"/>
            <p:cNvSpPr>
              <a:spLocks noChangeArrowheads="1"/>
            </p:cNvSpPr>
            <p:nvPr/>
          </p:nvSpPr>
          <p:spPr bwMode="gray">
            <a:xfrm rot="5400000" flipH="1">
              <a:off x="3570" y="1917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0784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70662" name="AutoShape 6"/>
            <p:cNvSpPr>
              <a:spLocks noChangeArrowheads="1"/>
            </p:cNvSpPr>
            <p:nvPr/>
          </p:nvSpPr>
          <p:spPr bwMode="gray">
            <a:xfrm rot="10800000" flipH="1">
              <a:off x="2677" y="283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0784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22545" name="Oval 7"/>
            <p:cNvSpPr>
              <a:spLocks noChangeArrowheads="1"/>
            </p:cNvSpPr>
            <p:nvPr/>
          </p:nvSpPr>
          <p:spPr bwMode="gray">
            <a:xfrm>
              <a:off x="2030" y="1248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22546" name="Oval 8"/>
            <p:cNvSpPr>
              <a:spLocks noChangeArrowheads="1"/>
            </p:cNvSpPr>
            <p:nvPr/>
          </p:nvSpPr>
          <p:spPr bwMode="gray">
            <a:xfrm>
              <a:off x="2122" y="1339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70665" name="Oval 9"/>
            <p:cNvSpPr>
              <a:spLocks noChangeArrowheads="1"/>
            </p:cNvSpPr>
            <p:nvPr/>
          </p:nvSpPr>
          <p:spPr bwMode="gray">
            <a:xfrm>
              <a:off x="2206" y="1424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22548" name="Oval 10"/>
            <p:cNvSpPr>
              <a:spLocks noChangeArrowheads="1"/>
            </p:cNvSpPr>
            <p:nvPr/>
          </p:nvSpPr>
          <p:spPr bwMode="gray">
            <a:xfrm>
              <a:off x="2206" y="1424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70667" name="Oval 11"/>
            <p:cNvSpPr>
              <a:spLocks noChangeArrowheads="1"/>
            </p:cNvSpPr>
            <p:nvPr/>
          </p:nvSpPr>
          <p:spPr bwMode="gray">
            <a:xfrm>
              <a:off x="2289" y="1507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22550" name="Oval 12"/>
            <p:cNvSpPr>
              <a:spLocks noChangeArrowheads="1"/>
            </p:cNvSpPr>
            <p:nvPr/>
          </p:nvSpPr>
          <p:spPr bwMode="gray">
            <a:xfrm>
              <a:off x="2289" y="1507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22551" name="Text Box 19"/>
            <p:cNvSpPr txBox="1">
              <a:spLocks noChangeArrowheads="1"/>
            </p:cNvSpPr>
            <p:nvPr/>
          </p:nvSpPr>
          <p:spPr bwMode="gray">
            <a:xfrm>
              <a:off x="2295" y="1804"/>
              <a:ext cx="102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000" b="1" dirty="0" err="1">
                  <a:solidFill>
                    <a:srgbClr val="FFFF00"/>
                  </a:solidFill>
                  <a:latin typeface="Bookman Old Style" pitchFamily="18" charset="0"/>
                </a:rPr>
                <a:t>Позаклас-на</a:t>
              </a:r>
              <a:r>
                <a:rPr lang="uk-UA" sz="2000" b="1" dirty="0">
                  <a:solidFill>
                    <a:srgbClr val="FFFF00"/>
                  </a:solidFill>
                  <a:latin typeface="Bookman Old Style" pitchFamily="18" charset="0"/>
                </a:rPr>
                <a:t> робота</a:t>
              </a:r>
              <a:endParaRPr lang="en-US" sz="2000" b="1" dirty="0">
                <a:solidFill>
                  <a:srgbClr val="FFFF0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70676" name="AutoShape 20"/>
          <p:cNvSpPr>
            <a:spLocks noChangeArrowheads="1"/>
          </p:cNvSpPr>
          <p:nvPr/>
        </p:nvSpPr>
        <p:spPr bwMode="blackWhite">
          <a:xfrm>
            <a:off x="2557463" y="5029200"/>
            <a:ext cx="38862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1800" dirty="0">
                <a:latin typeface="Verdana" pitchFamily="34" charset="0"/>
              </a:rPr>
              <a:t>Проведення  </a:t>
            </a:r>
            <a:r>
              <a:rPr lang="uk-UA" sz="1800" dirty="0" smtClean="0">
                <a:latin typeface="Verdana" pitchFamily="34" charset="0"/>
              </a:rPr>
              <a:t>тижнів права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837125" y="323917"/>
            <a:ext cx="7543799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3600" b="1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Позакласна робота</a:t>
            </a:r>
            <a:endParaRPr lang="en-US" sz="3600" b="1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6" y="958472"/>
            <a:ext cx="3050189" cy="2003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6" y="3250482"/>
            <a:ext cx="2708148" cy="17663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90" y="958472"/>
            <a:ext cx="2523979" cy="16461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01" y="2863850"/>
            <a:ext cx="2483768" cy="1862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9709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 bwMode="auto">
          <a:xfrm>
            <a:off x="683568" y="116632"/>
            <a:ext cx="7672842" cy="129614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uk-UA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Моя</a:t>
            </a:r>
            <a:r>
              <a:rPr kumimoji="1" lang="uk-UA" sz="4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гордість – мої учні</a:t>
            </a:r>
            <a:endParaRPr kumimoji="1" lang="uk-UA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254" y="1412776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/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Дворська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Леся </a:t>
            </a:r>
            <a:r>
              <a:rPr lang="uk-UA" sz="2000" dirty="0" smtClean="0"/>
              <a:t>–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2009</a:t>
            </a:r>
            <a:r>
              <a:rPr lang="uk-UA" sz="2000" dirty="0" smtClean="0"/>
              <a:t>, диплом ІІІ ступеня обласної олімпіади з правознавства.</a:t>
            </a:r>
          </a:p>
          <a:p>
            <a:pPr marL="450850" indent="-450850"/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Яцина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Максим </a:t>
            </a:r>
            <a:r>
              <a:rPr lang="uk-UA" sz="2000" dirty="0" smtClean="0"/>
              <a:t>–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2010</a:t>
            </a:r>
            <a:r>
              <a:rPr lang="uk-UA" sz="2000" dirty="0" smtClean="0"/>
              <a:t>, переможець ІІ етапу всеукраїнської олімпіади з правознавства.</a:t>
            </a:r>
          </a:p>
          <a:p>
            <a:pPr marL="450850" indent="-450850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Яворська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Зоряна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/>
              <a:t>–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2011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переможець</a:t>
            </a:r>
            <a:r>
              <a:rPr lang="ru-RU" sz="2000" dirty="0" smtClean="0"/>
              <a:t> ІІ </a:t>
            </a:r>
            <a:r>
              <a:rPr lang="ru-RU" sz="2000" dirty="0" err="1" smtClean="0"/>
              <a:t>етапу</a:t>
            </a:r>
            <a:r>
              <a:rPr lang="ru-RU" sz="2000" dirty="0" smtClean="0"/>
              <a:t> </a:t>
            </a:r>
            <a:r>
              <a:rPr lang="ru-RU" sz="2000" dirty="0" err="1" smtClean="0"/>
              <a:t>всеукраїнської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олімпіади</a:t>
            </a:r>
            <a:r>
              <a:rPr lang="ru-RU" sz="2000" dirty="0" smtClean="0"/>
              <a:t> з </a:t>
            </a:r>
            <a:r>
              <a:rPr lang="ru-RU" sz="2000" dirty="0" err="1" smtClean="0"/>
              <a:t>правознавства</a:t>
            </a:r>
            <a:r>
              <a:rPr lang="ru-RU" sz="2000" dirty="0" smtClean="0"/>
              <a:t>.</a:t>
            </a:r>
          </a:p>
          <a:p>
            <a:pPr marL="450850" indent="-450850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Руда Христина </a:t>
            </a:r>
            <a:r>
              <a:rPr lang="uk-UA" sz="2000" dirty="0" smtClean="0"/>
              <a:t>–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r>
              <a:rPr lang="uk-UA" sz="2000" dirty="0" smtClean="0"/>
              <a:t>, переможець ІІ етапу всеукраїнської олімпіади з правознавства.</a:t>
            </a:r>
          </a:p>
          <a:p>
            <a:pPr marL="450850" indent="-450850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Максимів Олег </a:t>
            </a:r>
            <a:r>
              <a:rPr lang="uk-UA" sz="2000" dirty="0" smtClean="0"/>
              <a:t>–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2013</a:t>
            </a:r>
            <a:r>
              <a:rPr lang="uk-UA" sz="2000" dirty="0" smtClean="0"/>
              <a:t>, переможець ІІ етапу всеукраїнської олімпіади з правознавства.</a:t>
            </a:r>
          </a:p>
          <a:p>
            <a:pPr marL="450850" indent="-450850"/>
            <a:endParaRPr lang="uk-UA" sz="2000" dirty="0" smtClean="0"/>
          </a:p>
          <a:p>
            <a:pPr marL="450850" indent="-450850"/>
            <a:endParaRPr lang="ru-RU" sz="2000" dirty="0" smtClean="0"/>
          </a:p>
          <a:p>
            <a:pPr marL="450850" indent="-450850"/>
            <a:endParaRPr lang="uk-UA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511812"/>
            <a:ext cx="3167844" cy="21118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7705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31409" y="1471433"/>
            <a:ext cx="8229600" cy="47307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/>
              <a:t>Нагороди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562126" cy="36332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6632"/>
            <a:ext cx="2483768" cy="34959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68960"/>
            <a:ext cx="2538505" cy="3573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79" y="3068960"/>
            <a:ext cx="2522374" cy="3573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1495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1338" y="260648"/>
            <a:ext cx="8229600" cy="11430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Плани на майбутнє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invGray">
          <a:xfrm rot="39573186">
            <a:off x="4777581" y="2458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invGray">
          <a:xfrm rot="3465783">
            <a:off x="4777582" y="46220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invGray">
          <a:xfrm rot="35969022">
            <a:off x="3558381" y="2534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invGray">
          <a:xfrm rot="7535209">
            <a:off x="3520281" y="45886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invGray">
          <a:xfrm>
            <a:off x="5356225" y="35861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invGray">
          <a:xfrm rot="-10800000">
            <a:off x="2946400" y="35798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26632" name="Oval 9"/>
          <p:cNvSpPr>
            <a:spLocks noChangeArrowheads="1"/>
          </p:cNvSpPr>
          <p:nvPr/>
        </p:nvSpPr>
        <p:spPr bwMode="black">
          <a:xfrm>
            <a:off x="2692400" y="1817688"/>
            <a:ext cx="3743325" cy="37449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800">
              <a:latin typeface="Arial" charset="0"/>
            </a:endParaRPr>
          </a:p>
        </p:txBody>
      </p:sp>
      <p:grpSp>
        <p:nvGrpSpPr>
          <p:cNvPr id="26633" name="Group 10"/>
          <p:cNvGrpSpPr>
            <a:grpSpLocks/>
          </p:cNvGrpSpPr>
          <p:nvPr/>
        </p:nvGrpSpPr>
        <p:grpSpPr bwMode="auto">
          <a:xfrm>
            <a:off x="3429000" y="1876425"/>
            <a:ext cx="360363" cy="360363"/>
            <a:chOff x="1973" y="1706"/>
            <a:chExt cx="227" cy="227"/>
          </a:xfrm>
        </p:grpSpPr>
        <p:sp>
          <p:nvSpPr>
            <p:cNvPr id="75787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75788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>
                <a:latin typeface="Arial" charset="0"/>
              </a:endParaRPr>
            </a:p>
          </p:txBody>
        </p:sp>
      </p:grpSp>
      <p:grpSp>
        <p:nvGrpSpPr>
          <p:cNvPr id="26634" name="Group 13"/>
          <p:cNvGrpSpPr>
            <a:grpSpLocks/>
          </p:cNvGrpSpPr>
          <p:nvPr/>
        </p:nvGrpSpPr>
        <p:grpSpPr bwMode="auto">
          <a:xfrm>
            <a:off x="2484438" y="3532188"/>
            <a:ext cx="360362" cy="360362"/>
            <a:chOff x="1565" y="2659"/>
            <a:chExt cx="227" cy="227"/>
          </a:xfrm>
        </p:grpSpPr>
        <p:sp>
          <p:nvSpPr>
            <p:cNvPr id="75790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75791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>
                <a:latin typeface="Arial" charset="0"/>
              </a:endParaRPr>
            </a:p>
          </p:txBody>
        </p:sp>
      </p:grpSp>
      <p:grpSp>
        <p:nvGrpSpPr>
          <p:cNvPr id="26635" name="Group 16"/>
          <p:cNvGrpSpPr>
            <a:grpSpLocks/>
          </p:cNvGrpSpPr>
          <p:nvPr/>
        </p:nvGrpSpPr>
        <p:grpSpPr bwMode="auto">
          <a:xfrm>
            <a:off x="3348038" y="5075238"/>
            <a:ext cx="360362" cy="360362"/>
            <a:chOff x="2109" y="3612"/>
            <a:chExt cx="227" cy="227"/>
          </a:xfrm>
        </p:grpSpPr>
        <p:sp>
          <p:nvSpPr>
            <p:cNvPr id="75793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75794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>
                <a:latin typeface="Arial" charset="0"/>
              </a:endParaRPr>
            </a:p>
          </p:txBody>
        </p:sp>
      </p:grpSp>
      <p:grpSp>
        <p:nvGrpSpPr>
          <p:cNvPr id="26636" name="Group 19"/>
          <p:cNvGrpSpPr>
            <a:grpSpLocks/>
          </p:cNvGrpSpPr>
          <p:nvPr/>
        </p:nvGrpSpPr>
        <p:grpSpPr bwMode="auto">
          <a:xfrm>
            <a:off x="5278438" y="1855788"/>
            <a:ext cx="360362" cy="360362"/>
            <a:chOff x="3470" y="1706"/>
            <a:chExt cx="227" cy="227"/>
          </a:xfrm>
        </p:grpSpPr>
        <p:sp>
          <p:nvSpPr>
            <p:cNvPr id="75796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75797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>
                <a:latin typeface="Arial" charset="0"/>
              </a:endParaRPr>
            </a:p>
          </p:txBody>
        </p:sp>
      </p:grpSp>
      <p:grpSp>
        <p:nvGrpSpPr>
          <p:cNvPr id="26637" name="Group 22"/>
          <p:cNvGrpSpPr>
            <a:grpSpLocks/>
          </p:cNvGrpSpPr>
          <p:nvPr/>
        </p:nvGrpSpPr>
        <p:grpSpPr bwMode="auto">
          <a:xfrm>
            <a:off x="6227763" y="3532188"/>
            <a:ext cx="360362" cy="360362"/>
            <a:chOff x="3923" y="2659"/>
            <a:chExt cx="227" cy="227"/>
          </a:xfrm>
        </p:grpSpPr>
        <p:sp>
          <p:nvSpPr>
            <p:cNvPr id="75799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75800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>
                <a:latin typeface="Arial" charset="0"/>
              </a:endParaRPr>
            </a:p>
          </p:txBody>
        </p:sp>
      </p:grpSp>
      <p:grpSp>
        <p:nvGrpSpPr>
          <p:cNvPr id="26638" name="Group 25"/>
          <p:cNvGrpSpPr>
            <a:grpSpLocks/>
          </p:cNvGrpSpPr>
          <p:nvPr/>
        </p:nvGrpSpPr>
        <p:grpSpPr bwMode="auto">
          <a:xfrm>
            <a:off x="5334000" y="5132388"/>
            <a:ext cx="360363" cy="360362"/>
            <a:chOff x="3515" y="3521"/>
            <a:chExt cx="227" cy="227"/>
          </a:xfrm>
        </p:grpSpPr>
        <p:sp>
          <p:nvSpPr>
            <p:cNvPr id="75802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75803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>
                <a:latin typeface="Arial" charset="0"/>
              </a:endParaRPr>
            </a:p>
          </p:txBody>
        </p:sp>
      </p:grpSp>
      <p:sp>
        <p:nvSpPr>
          <p:cNvPr id="75804" name="Oval 28"/>
          <p:cNvSpPr>
            <a:spLocks noChangeArrowheads="1"/>
          </p:cNvSpPr>
          <p:nvPr/>
        </p:nvSpPr>
        <p:spPr bwMode="gray">
          <a:xfrm>
            <a:off x="3581400" y="2773363"/>
            <a:ext cx="1944688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75805" name="Oval 29"/>
          <p:cNvSpPr>
            <a:spLocks noChangeArrowheads="1"/>
          </p:cNvSpPr>
          <p:nvPr/>
        </p:nvSpPr>
        <p:spPr bwMode="gray">
          <a:xfrm>
            <a:off x="3586163" y="27797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75806" name="Oval 30"/>
          <p:cNvSpPr>
            <a:spLocks noChangeArrowheads="1"/>
          </p:cNvSpPr>
          <p:nvPr/>
        </p:nvSpPr>
        <p:spPr bwMode="gray">
          <a:xfrm>
            <a:off x="3708400" y="2900363"/>
            <a:ext cx="1690688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75807" name="Oval 31"/>
          <p:cNvSpPr>
            <a:spLocks noChangeArrowheads="1"/>
          </p:cNvSpPr>
          <p:nvPr/>
        </p:nvSpPr>
        <p:spPr bwMode="gray">
          <a:xfrm>
            <a:off x="3690938" y="2873375"/>
            <a:ext cx="1690687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1800">
              <a:latin typeface="Arial" charset="0"/>
            </a:endParaRPr>
          </a:p>
        </p:txBody>
      </p:sp>
      <p:grpSp>
        <p:nvGrpSpPr>
          <p:cNvPr id="26643" name="Group 44"/>
          <p:cNvGrpSpPr>
            <a:grpSpLocks/>
          </p:cNvGrpSpPr>
          <p:nvPr/>
        </p:nvGrpSpPr>
        <p:grpSpPr bwMode="auto">
          <a:xfrm>
            <a:off x="3792538" y="2984500"/>
            <a:ext cx="1522412" cy="1522413"/>
            <a:chOff x="2416" y="1878"/>
            <a:chExt cx="959" cy="959"/>
          </a:xfrm>
        </p:grpSpPr>
        <p:sp>
          <p:nvSpPr>
            <p:cNvPr id="26651" name="Oval 32"/>
            <p:cNvSpPr>
              <a:spLocks noChangeArrowheads="1"/>
            </p:cNvSpPr>
            <p:nvPr/>
          </p:nvSpPr>
          <p:spPr bwMode="gray">
            <a:xfrm>
              <a:off x="2416" y="1878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26652" name="Oval 33"/>
            <p:cNvSpPr>
              <a:spLocks noChangeArrowheads="1"/>
            </p:cNvSpPr>
            <p:nvPr/>
          </p:nvSpPr>
          <p:spPr bwMode="gray">
            <a:xfrm>
              <a:off x="2430" y="189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26653" name="Oval 34"/>
            <p:cNvSpPr>
              <a:spLocks noChangeArrowheads="1"/>
            </p:cNvSpPr>
            <p:nvPr/>
          </p:nvSpPr>
          <p:spPr bwMode="gray">
            <a:xfrm>
              <a:off x="2441" y="189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26654" name="Oval 35"/>
            <p:cNvSpPr>
              <a:spLocks noChangeArrowheads="1"/>
            </p:cNvSpPr>
            <p:nvPr/>
          </p:nvSpPr>
          <p:spPr bwMode="gray">
            <a:xfrm>
              <a:off x="2451" y="190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26655" name="Oval 36"/>
            <p:cNvSpPr>
              <a:spLocks noChangeArrowheads="1"/>
            </p:cNvSpPr>
            <p:nvPr/>
          </p:nvSpPr>
          <p:spPr bwMode="gray">
            <a:xfrm>
              <a:off x="2502" y="192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</p:grpSp>
      <p:sp>
        <p:nvSpPr>
          <p:cNvPr id="75813" name="Text Box 37"/>
          <p:cNvSpPr txBox="1">
            <a:spLocks noChangeArrowheads="1"/>
          </p:cNvSpPr>
          <p:nvPr/>
        </p:nvSpPr>
        <p:spPr bwMode="gray">
          <a:xfrm>
            <a:off x="3894138" y="3429000"/>
            <a:ext cx="13716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Плани </a:t>
            </a:r>
          </a:p>
          <a:p>
            <a:pPr algn="ctr" eaLnBrk="0" hangingPunct="0">
              <a:defRPr/>
            </a:pP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майбутнє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45" name="Text Box 38"/>
          <p:cNvSpPr txBox="1">
            <a:spLocks noChangeArrowheads="1"/>
          </p:cNvSpPr>
          <p:nvPr/>
        </p:nvSpPr>
        <p:spPr bwMode="auto">
          <a:xfrm>
            <a:off x="6000750" y="1785938"/>
            <a:ext cx="292735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>
                <a:latin typeface="Arial" charset="0"/>
              </a:rPr>
              <a:t>Впроваджувати у </a:t>
            </a:r>
          </a:p>
          <a:p>
            <a:pPr algn="ctr" eaLnBrk="0" hangingPunct="0"/>
            <a:r>
              <a:rPr lang="uk-UA" sz="1600">
                <a:latin typeface="Arial" charset="0"/>
              </a:rPr>
              <a:t>навчально-виховний процес</a:t>
            </a:r>
          </a:p>
          <a:p>
            <a:pPr algn="ctr" eaLnBrk="0" hangingPunct="0"/>
            <a:r>
              <a:rPr lang="uk-UA" sz="1600">
                <a:latin typeface="Arial" charset="0"/>
              </a:rPr>
              <a:t>Інноваційні методи навчання</a:t>
            </a:r>
            <a:endParaRPr lang="en-US" sz="1600">
              <a:latin typeface="Arial" charset="0"/>
            </a:endParaRPr>
          </a:p>
        </p:txBody>
      </p:sp>
      <p:sp>
        <p:nvSpPr>
          <p:cNvPr id="26646" name="Text Box 39"/>
          <p:cNvSpPr txBox="1">
            <a:spLocks noChangeArrowheads="1"/>
          </p:cNvSpPr>
          <p:nvPr/>
        </p:nvSpPr>
        <p:spPr bwMode="auto">
          <a:xfrm>
            <a:off x="281781" y="1620837"/>
            <a:ext cx="31940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>
                <a:latin typeface="Arial" charset="0"/>
              </a:rPr>
              <a:t>Підвищувати свій професійний </a:t>
            </a:r>
          </a:p>
          <a:p>
            <a:pPr algn="ctr" eaLnBrk="0" hangingPunct="0"/>
            <a:r>
              <a:rPr lang="uk-UA" sz="1600" dirty="0">
                <a:latin typeface="Arial" charset="0"/>
              </a:rPr>
              <a:t>рівень і не зупинятися </a:t>
            </a:r>
          </a:p>
          <a:p>
            <a:pPr algn="ctr" eaLnBrk="0" hangingPunct="0"/>
            <a:r>
              <a:rPr lang="uk-UA" sz="1600" dirty="0">
                <a:latin typeface="Arial" charset="0"/>
              </a:rPr>
              <a:t>на досягнутому</a:t>
            </a:r>
            <a:endParaRPr lang="en-US" sz="1600" dirty="0">
              <a:latin typeface="Arial" charset="0"/>
            </a:endParaRPr>
          </a:p>
        </p:txBody>
      </p:sp>
      <p:sp>
        <p:nvSpPr>
          <p:cNvPr id="26647" name="Text Box 40"/>
          <p:cNvSpPr txBox="1">
            <a:spLocks noChangeArrowheads="1"/>
          </p:cNvSpPr>
          <p:nvPr/>
        </p:nvSpPr>
        <p:spPr bwMode="auto">
          <a:xfrm>
            <a:off x="6355556" y="3524763"/>
            <a:ext cx="276819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>
                <a:latin typeface="Arial" charset="0"/>
              </a:rPr>
              <a:t>Удосконалювати </a:t>
            </a:r>
          </a:p>
          <a:p>
            <a:pPr algn="ctr" eaLnBrk="0" hangingPunct="0"/>
            <a:r>
              <a:rPr lang="uk-UA" sz="1600" dirty="0">
                <a:latin typeface="Arial" charset="0"/>
              </a:rPr>
              <a:t>власні методики </a:t>
            </a:r>
          </a:p>
          <a:p>
            <a:pPr algn="ctr" eaLnBrk="0" hangingPunct="0"/>
            <a:r>
              <a:rPr lang="uk-UA" sz="1600" dirty="0">
                <a:latin typeface="Arial" charset="0"/>
              </a:rPr>
              <a:t>викладання </a:t>
            </a:r>
            <a:r>
              <a:rPr lang="uk-UA" sz="1600" dirty="0" smtClean="0">
                <a:latin typeface="Arial" charset="0"/>
              </a:rPr>
              <a:t>правознавства</a:t>
            </a:r>
            <a:endParaRPr lang="en-US" sz="1600" dirty="0">
              <a:latin typeface="Arial" charset="0"/>
            </a:endParaRPr>
          </a:p>
        </p:txBody>
      </p:sp>
      <p:sp>
        <p:nvSpPr>
          <p:cNvPr id="26648" name="Text Box 41"/>
          <p:cNvSpPr txBox="1">
            <a:spLocks noChangeArrowheads="1"/>
          </p:cNvSpPr>
          <p:nvPr/>
        </p:nvSpPr>
        <p:spPr bwMode="auto">
          <a:xfrm>
            <a:off x="5673670" y="5156200"/>
            <a:ext cx="328147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 smtClean="0">
                <a:latin typeface="Arial" charset="0"/>
              </a:rPr>
              <a:t>Формувати правові </a:t>
            </a:r>
          </a:p>
          <a:p>
            <a:pPr algn="ctr" eaLnBrk="0" hangingPunct="0"/>
            <a:r>
              <a:rPr lang="uk-UA" sz="1600" dirty="0" smtClean="0">
                <a:latin typeface="Arial" charset="0"/>
              </a:rPr>
              <a:t>компетентності </a:t>
            </a:r>
            <a:r>
              <a:rPr lang="uk-UA" sz="1600" dirty="0" smtClean="0">
                <a:latin typeface="Arial" charset="0"/>
              </a:rPr>
              <a:t>учнів-вихованців</a:t>
            </a:r>
            <a:endParaRPr lang="uk-UA" sz="1600" dirty="0">
              <a:latin typeface="Arial" charset="0"/>
            </a:endParaRPr>
          </a:p>
        </p:txBody>
      </p:sp>
      <p:sp>
        <p:nvSpPr>
          <p:cNvPr id="26649" name="Text Box 42"/>
          <p:cNvSpPr txBox="1">
            <a:spLocks noChangeArrowheads="1"/>
          </p:cNvSpPr>
          <p:nvPr/>
        </p:nvSpPr>
        <p:spPr bwMode="auto">
          <a:xfrm>
            <a:off x="380021" y="3556000"/>
            <a:ext cx="226414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>
                <a:latin typeface="Arial" charset="0"/>
              </a:rPr>
              <a:t>Сприяти розвитку </a:t>
            </a:r>
          </a:p>
          <a:p>
            <a:pPr algn="ctr" eaLnBrk="0" hangingPunct="0"/>
            <a:r>
              <a:rPr lang="uk-UA" sz="1600" dirty="0">
                <a:latin typeface="Arial" charset="0"/>
              </a:rPr>
              <a:t>зацікавлених </a:t>
            </a:r>
          </a:p>
          <a:p>
            <a:pPr algn="ctr" eaLnBrk="0" hangingPunct="0"/>
            <a:r>
              <a:rPr lang="uk-UA" sz="1600" dirty="0" smtClean="0">
                <a:latin typeface="Arial" charset="0"/>
              </a:rPr>
              <a:t>правознавством </a:t>
            </a:r>
            <a:r>
              <a:rPr lang="uk-UA" sz="1600" dirty="0">
                <a:latin typeface="Arial" charset="0"/>
              </a:rPr>
              <a:t>учнів</a:t>
            </a:r>
            <a:endParaRPr lang="en-US" sz="1600" dirty="0">
              <a:latin typeface="Arial" charset="0"/>
            </a:endParaRPr>
          </a:p>
        </p:txBody>
      </p:sp>
      <p:sp>
        <p:nvSpPr>
          <p:cNvPr id="26650" name="Text Box 43"/>
          <p:cNvSpPr txBox="1">
            <a:spLocks noChangeArrowheads="1"/>
          </p:cNvSpPr>
          <p:nvPr/>
        </p:nvSpPr>
        <p:spPr bwMode="auto">
          <a:xfrm>
            <a:off x="357188" y="5072063"/>
            <a:ext cx="267652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>
                <a:latin typeface="Arial" charset="0"/>
              </a:rPr>
              <a:t>Особливу увагу приділяти</a:t>
            </a:r>
          </a:p>
          <a:p>
            <a:pPr algn="ctr" eaLnBrk="0" hangingPunct="0"/>
            <a:r>
              <a:rPr lang="uk-UA" sz="1600">
                <a:latin typeface="Arial" charset="0"/>
              </a:rPr>
              <a:t>  відстаючим учням</a:t>
            </a:r>
            <a:endParaRPr lang="en-US" sz="160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1893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43608" y="2420888"/>
            <a:ext cx="7344816" cy="3528392"/>
          </a:xfrm>
        </p:spPr>
        <p:txBody>
          <a:bodyPr>
            <a:normAutofit fontScale="92500"/>
          </a:bodyPr>
          <a:lstStyle/>
          <a:p>
            <a:pPr algn="l"/>
            <a:r>
              <a:rPr lang="uk-UA" sz="2400" b="1" i="1" dirty="0">
                <a:solidFill>
                  <a:schemeClr val="accent4"/>
                </a:solidFill>
              </a:rPr>
              <a:t>Дати дітям радість праці, радість успіху в </a:t>
            </a:r>
            <a:r>
              <a:rPr lang="uk-UA" sz="2400" b="1" i="1" dirty="0" err="1">
                <a:solidFill>
                  <a:schemeClr val="accent4"/>
                </a:solidFill>
              </a:rPr>
              <a:t>нав-чанні</a:t>
            </a:r>
            <a:r>
              <a:rPr lang="uk-UA" sz="2400" b="1" i="1" dirty="0">
                <a:solidFill>
                  <a:schemeClr val="accent4"/>
                </a:solidFill>
              </a:rPr>
              <a:t>, збудити в їхніх серцях почуття гордості, власної гідності – це перша заповідь виховання. У наших школах не повинно бути нещасливих дітей, </a:t>
            </a:r>
            <a:r>
              <a:rPr lang="uk-UA" sz="2400" b="1" i="1" dirty="0" smtClean="0">
                <a:solidFill>
                  <a:schemeClr val="accent4"/>
                </a:solidFill>
              </a:rPr>
              <a:t> </a:t>
            </a:r>
            <a:r>
              <a:rPr lang="uk-UA" sz="2400" b="1" i="1" dirty="0">
                <a:solidFill>
                  <a:schemeClr val="accent4"/>
                </a:solidFill>
              </a:rPr>
              <a:t>яких гнітить думка, що вони ні на що не здібні. Успіх у навчанні – єдине </a:t>
            </a:r>
            <a:r>
              <a:rPr lang="uk-UA" sz="2400" b="1" i="1">
                <a:solidFill>
                  <a:schemeClr val="accent4"/>
                </a:solidFill>
              </a:rPr>
              <a:t>джерело </a:t>
            </a:r>
            <a:r>
              <a:rPr lang="uk-UA" sz="2400" b="1" i="1" smtClean="0">
                <a:solidFill>
                  <a:schemeClr val="accent4"/>
                </a:solidFill>
              </a:rPr>
              <a:t>внутрішніх сил </a:t>
            </a:r>
            <a:r>
              <a:rPr lang="uk-UA" sz="2400" b="1" i="1" dirty="0">
                <a:solidFill>
                  <a:schemeClr val="accent4"/>
                </a:solidFill>
              </a:rPr>
              <a:t>дитини, які породжують енергію для переборення труднощів, бажання вчитися.</a:t>
            </a:r>
          </a:p>
          <a:p>
            <a:pPr algn="r"/>
            <a:r>
              <a:rPr lang="uk-UA" sz="2400" b="1" i="1" dirty="0">
                <a:solidFill>
                  <a:schemeClr val="accent4"/>
                </a:solidFill>
              </a:rPr>
              <a:t>В. О. Сухомлинський</a:t>
            </a:r>
          </a:p>
          <a:p>
            <a:pPr algn="l"/>
            <a:endParaRPr 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805264"/>
            <a:ext cx="7388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 ЗА  УВАГУ 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564" y="188640"/>
            <a:ext cx="2693610" cy="220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1171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1325" y="404664"/>
            <a:ext cx="7543800" cy="563562"/>
          </a:xfrm>
        </p:spPr>
        <p:txBody>
          <a:bodyPr>
            <a:normAutofit fontScale="90000"/>
          </a:bodyPr>
          <a:lstStyle/>
          <a:p>
            <a:pPr marL="0" indent="0" algn="r" eaLnBrk="1" hangingPunct="1">
              <a:buNone/>
              <a:defRPr/>
            </a:pPr>
            <a:r>
              <a:rPr lang="uk-UA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Професійна автобіографія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947738" y="1428750"/>
            <a:ext cx="7267575" cy="135731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gray">
          <a:xfrm>
            <a:off x="1071563" y="1500188"/>
            <a:ext cx="1357312" cy="11430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66CC"/>
              </a:gs>
              <a:gs pos="100000">
                <a:srgbClr val="00478E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latin typeface="Arial" charset="0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1176318" y="1571612"/>
            <a:ext cx="609600" cy="592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0066CC">
                  <a:gamma/>
                  <a:tint val="54510"/>
                  <a:invGamma/>
                </a:srgbClr>
              </a:gs>
              <a:gs pos="50000">
                <a:srgbClr val="0066CC">
                  <a:alpha val="0"/>
                </a:srgbClr>
              </a:gs>
              <a:gs pos="100000">
                <a:srgbClr val="0066CC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gray">
          <a:xfrm>
            <a:off x="1071563" y="1714500"/>
            <a:ext cx="1428750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ВНЗ, який закінчила, рік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6392" name="Text Box 13"/>
          <p:cNvSpPr txBox="1">
            <a:spLocks noChangeArrowheads="1"/>
          </p:cNvSpPr>
          <p:nvPr/>
        </p:nvSpPr>
        <p:spPr bwMode="gray">
          <a:xfrm>
            <a:off x="2627313" y="1628775"/>
            <a:ext cx="5357812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Californian FB" pitchFamily="18" charset="0"/>
              </a:rPr>
              <a:t>у </a:t>
            </a:r>
            <a:r>
              <a:rPr lang="ru-RU" sz="2000" b="1" dirty="0" smtClean="0">
                <a:solidFill>
                  <a:srgbClr val="000000"/>
                </a:solidFill>
                <a:latin typeface="Californian FB" pitchFamily="18" charset="0"/>
              </a:rPr>
              <a:t>1995році </a:t>
            </a:r>
            <a:r>
              <a:rPr lang="ru-RU" sz="2000" b="1" dirty="0" err="1" smtClean="0">
                <a:solidFill>
                  <a:srgbClr val="000000"/>
                </a:solidFill>
                <a:latin typeface="Californian FB" pitchFamily="18" charset="0"/>
              </a:rPr>
              <a:t>закінчила</a:t>
            </a:r>
            <a:r>
              <a:rPr lang="ru-RU" sz="2000" b="1" dirty="0">
                <a:solidFill>
                  <a:srgbClr val="000000"/>
                </a:solidFill>
                <a:latin typeface="Californian FB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Californian FB" pitchFamily="18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Californian FB" pitchFamily="18" charset="0"/>
              </a:rPr>
              <a:t>Тернопільський</a:t>
            </a:r>
            <a:r>
              <a:rPr lang="uk-UA" sz="2000" b="1" dirty="0" smtClean="0">
                <a:solidFill>
                  <a:srgbClr val="000000"/>
                </a:solidFill>
                <a:latin typeface="Californian FB" pitchFamily="18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latin typeface="Californian FB" pitchFamily="18" charset="0"/>
              </a:rPr>
              <a:t>педагогічний </a:t>
            </a:r>
            <a:r>
              <a:rPr lang="uk-UA" sz="2000" b="1" dirty="0" smtClean="0">
                <a:solidFill>
                  <a:srgbClr val="000000"/>
                </a:solidFill>
                <a:latin typeface="Californian FB" pitchFamily="18" charset="0"/>
              </a:rPr>
              <a:t>інститут ім. В.Гнатюка</a:t>
            </a:r>
            <a:endParaRPr lang="ru-RU" sz="2000" b="1" dirty="0">
              <a:solidFill>
                <a:srgbClr val="000000"/>
              </a:solidFill>
              <a:latin typeface="Californian FB" pitchFamily="18" charset="0"/>
            </a:endParaRPr>
          </a:p>
          <a:p>
            <a:endParaRPr lang="en-US" sz="2000" dirty="0">
              <a:solidFill>
                <a:srgbClr val="000000"/>
              </a:solidFill>
              <a:latin typeface="Californian FB" pitchFamily="18" charset="0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gray">
          <a:xfrm>
            <a:off x="947738" y="3071813"/>
            <a:ext cx="7267575" cy="144303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6394" name="AutoShape 15"/>
          <p:cNvSpPr>
            <a:spLocks noChangeArrowheads="1"/>
          </p:cNvSpPr>
          <p:nvPr/>
        </p:nvSpPr>
        <p:spPr bwMode="gray">
          <a:xfrm>
            <a:off x="1071563" y="3214688"/>
            <a:ext cx="1219200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9999"/>
              </a:gs>
              <a:gs pos="100000">
                <a:srgbClr val="006B6B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latin typeface="Arial" charset="0"/>
            </a:endParaRPr>
          </a:p>
        </p:txBody>
      </p:sp>
      <p:sp>
        <p:nvSpPr>
          <p:cNvPr id="16395" name="Freeform 16"/>
          <p:cNvSpPr>
            <a:spLocks/>
          </p:cNvSpPr>
          <p:nvPr/>
        </p:nvSpPr>
        <p:spPr bwMode="gray">
          <a:xfrm>
            <a:off x="1143000" y="3286125"/>
            <a:ext cx="609600" cy="592138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3D4D4"/>
              </a:gs>
              <a:gs pos="100000">
                <a:srgbClr val="009999">
                  <a:alpha val="0"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gray">
          <a:xfrm>
            <a:off x="1071563" y="3214688"/>
            <a:ext cx="121443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uk-UA" sz="1400" b="1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Посада</a:t>
            </a: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uk-UA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педагогіч-ний</a:t>
            </a:r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стаж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397" name="Text Box 18"/>
          <p:cNvSpPr txBox="1">
            <a:spLocks noChangeArrowheads="1"/>
          </p:cNvSpPr>
          <p:nvPr/>
        </p:nvSpPr>
        <p:spPr bwMode="gray">
          <a:xfrm>
            <a:off x="2643188" y="3363913"/>
            <a:ext cx="54292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 b="1" dirty="0">
                <a:solidFill>
                  <a:srgbClr val="000000"/>
                </a:solidFill>
                <a:latin typeface="Book Antiqua" pitchFamily="18" charset="0"/>
              </a:rPr>
              <a:t>- вчитель історії</a:t>
            </a:r>
            <a:r>
              <a:rPr lang="en-US" sz="2000" b="1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latin typeface="Book Antiqua" pitchFamily="18" charset="0"/>
              </a:rPr>
              <a:t>та правознавства</a:t>
            </a:r>
            <a:r>
              <a:rPr lang="uk-UA" sz="2000" dirty="0">
                <a:solidFill>
                  <a:srgbClr val="000000"/>
                </a:solidFill>
                <a:latin typeface="Book Antiqua" pitchFamily="18" charset="0"/>
              </a:rPr>
              <a:t> ;</a:t>
            </a:r>
          </a:p>
          <a:p>
            <a:pPr algn="just"/>
            <a:r>
              <a:rPr lang="uk-UA" sz="2000" b="1" dirty="0">
                <a:solidFill>
                  <a:srgbClr val="000000"/>
                </a:solidFill>
                <a:latin typeface="Book Antiqua" pitchFamily="18" charset="0"/>
              </a:rPr>
              <a:t>-</a:t>
            </a:r>
            <a:r>
              <a:rPr lang="uk-UA" sz="2000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uk-UA" sz="2000" b="1" dirty="0" smtClean="0">
                <a:solidFill>
                  <a:srgbClr val="000000"/>
                </a:solidFill>
                <a:latin typeface="Book Antiqua" pitchFamily="18" charset="0"/>
              </a:rPr>
              <a:t>20років </a:t>
            </a:r>
            <a:endParaRPr lang="en-US" sz="2000" b="1" dirty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gray">
          <a:xfrm>
            <a:off x="928688" y="4786313"/>
            <a:ext cx="7267575" cy="14668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6399" name="AutoShape 20"/>
          <p:cNvSpPr>
            <a:spLocks noChangeArrowheads="1"/>
          </p:cNvSpPr>
          <p:nvPr/>
        </p:nvSpPr>
        <p:spPr bwMode="gray">
          <a:xfrm>
            <a:off x="1071563" y="4953000"/>
            <a:ext cx="1219200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EC941E"/>
              </a:gs>
              <a:gs pos="100000">
                <a:srgbClr val="A56715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latin typeface="Arial" charset="0"/>
            </a:endParaRPr>
          </a:p>
        </p:txBody>
      </p:sp>
      <p:sp>
        <p:nvSpPr>
          <p:cNvPr id="16400" name="Freeform 21"/>
          <p:cNvSpPr>
            <a:spLocks/>
          </p:cNvSpPr>
          <p:nvPr/>
        </p:nvSpPr>
        <p:spPr bwMode="gray">
          <a:xfrm>
            <a:off x="1143000" y="5029200"/>
            <a:ext cx="609600" cy="592138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6CB92"/>
              </a:gs>
              <a:gs pos="100000">
                <a:srgbClr val="EC941E">
                  <a:alpha val="0"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gray">
          <a:xfrm>
            <a:off x="1214438" y="5046663"/>
            <a:ext cx="1000125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400" b="1" dirty="0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КПК, рік,  </a:t>
            </a:r>
          </a:p>
          <a:p>
            <a:pPr algn="ctr">
              <a:defRPr/>
            </a:pPr>
            <a:r>
              <a:rPr lang="uk-UA" sz="1400" b="1" dirty="0" err="1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пробле-матика</a:t>
            </a:r>
            <a:endParaRPr lang="en-US" sz="1400" b="1" dirty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6402" name="Text Box 23"/>
          <p:cNvSpPr txBox="1">
            <a:spLocks noChangeArrowheads="1"/>
          </p:cNvSpPr>
          <p:nvPr/>
        </p:nvSpPr>
        <p:spPr bwMode="gray">
          <a:xfrm>
            <a:off x="2571750" y="4891088"/>
            <a:ext cx="5429250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 b="1" dirty="0">
                <a:solidFill>
                  <a:srgbClr val="000000"/>
                </a:solidFill>
                <a:latin typeface="Book Antiqua" pitchFamily="18" charset="0"/>
              </a:rPr>
              <a:t>-  ОІППО </a:t>
            </a:r>
            <a:r>
              <a:rPr lang="uk-UA" sz="2000" b="1" dirty="0" smtClean="0">
                <a:solidFill>
                  <a:srgbClr val="000000"/>
                </a:solidFill>
                <a:latin typeface="Book Antiqua" pitchFamily="18" charset="0"/>
              </a:rPr>
              <a:t>2011рік</a:t>
            </a:r>
            <a:r>
              <a:rPr lang="uk-UA" sz="2000" b="1" dirty="0">
                <a:solidFill>
                  <a:srgbClr val="000000"/>
                </a:solidFill>
                <a:latin typeface="Book Antiqua" pitchFamily="18" charset="0"/>
              </a:rPr>
              <a:t>;</a:t>
            </a:r>
          </a:p>
          <a:p>
            <a:r>
              <a:rPr lang="uk-UA" sz="2000" b="1" dirty="0" smtClean="0">
                <a:solidFill>
                  <a:srgbClr val="000000"/>
                </a:solidFill>
                <a:latin typeface="Book Antiqua" pitchFamily="18" charset="0"/>
              </a:rPr>
              <a:t>-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ВИКОРИСТАННЯ МЕТОДУ ГРУПОВОГО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ІНТЕРАКТИВНОГО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НАВЧАННЯ НА УРОКАХ ІСТОРІЇ ТА ПРАВОЗНАВСТВА</a:t>
            </a:r>
            <a:endParaRPr lang="en-US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228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536462" cy="1500198"/>
          </a:xfrm>
        </p:spPr>
        <p:txBody>
          <a:bodyPr>
            <a:normAutofit fontScale="92500"/>
          </a:bodyPr>
          <a:lstStyle/>
          <a:p>
            <a:pPr algn="l"/>
            <a:r>
              <a:rPr lang="uk-UA" sz="2800" b="1" i="1" dirty="0" smtClean="0">
                <a:solidFill>
                  <a:schemeClr val="tx1"/>
                </a:solidFill>
              </a:rPr>
              <a:t>Сучасний вчитель – це  людина, яка насамперед відчуває в кожному учневі  особистість, що має власні  думки та погляди</a:t>
            </a:r>
            <a:endParaRPr lang="uk-UA" sz="2800" b="1" i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666720" y="500042"/>
            <a:ext cx="8477280" cy="106205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uk-UA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ПРОФЕСІЙНЕ  КРЕДО</a:t>
            </a:r>
            <a:endParaRPr kumimoji="1" lang="ru-RU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89824"/>
            <a:ext cx="5184576" cy="3456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4002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83568" y="548680"/>
            <a:ext cx="64807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ПЕДАГОГІЧНА ПРОБЛЕМА -</a:t>
            </a:r>
            <a:r>
              <a:rPr lang="uk-UA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uk-UA" sz="3600" b="1" i="1" dirty="0" smtClean="0">
                <a:solidFill>
                  <a:srgbClr val="C00000"/>
                </a:solidFill>
              </a:rPr>
              <a:t>“</a:t>
            </a:r>
            <a:r>
              <a:rPr lang="uk-UA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 МЕТОДУ ГРУПОВОГО ІНТЕРАКТИВНОГО</a:t>
            </a:r>
            <a:endParaRPr lang="uk-UA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НАВЧАННЯ НА УРОКАХ ІСТОРІЇ ТА ПРАВОЗНАВСТВА</a:t>
            </a:r>
            <a:r>
              <a:rPr lang="uk-UA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uk-UA" sz="3600" b="1" i="1" dirty="0" smtClean="0">
                <a:solidFill>
                  <a:srgbClr val="C00000"/>
                </a:solidFill>
              </a:rPr>
              <a:t>”</a:t>
            </a:r>
            <a:endParaRPr lang="uk-UA" sz="3600" b="1" i="1" dirty="0">
              <a:solidFill>
                <a:srgbClr val="C00000"/>
              </a:solidFill>
            </a:endParaRPr>
          </a:p>
        </p:txBody>
      </p:sp>
      <p:pic>
        <p:nvPicPr>
          <p:cNvPr id="6" name="Picture 2" descr="D:\история\вар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7151" y="4716673"/>
            <a:ext cx="3394073" cy="2069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0269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0000FF"/>
                </a:solidFill>
                <a:latin typeface="Monotype Corsiva" pitchFamily="66" charset="0"/>
              </a:rPr>
              <a:t>АКТУАЛЬНІСТЬ ПРОБЛЕМИ</a:t>
            </a:r>
            <a:endParaRPr lang="ru-RU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89095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539552" y="1962150"/>
            <a:ext cx="8229600" cy="48958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uk-UA" sz="2800" dirty="0"/>
              <a:t>У зв'язку з упровадженням у навчально-виховний процес школи інноваційних технологій змінилися й освітні цілі, що в значній мірі тепер спрямовані на формування й розвиток здібностей учнів до самостійного пошуку, збору, аналізу та представлення інформації; виховання творчої особистості, в результаті яких вона буде підготовлена до активного, самостійного життя в суспільстві.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253937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sz="4000" dirty="0" smtClean="0">
                <a:solidFill>
                  <a:schemeClr val="accent2"/>
                </a:solidFill>
                <a:latin typeface="NSimSun" pitchFamily="49" charset="-122"/>
              </a:rPr>
              <a:t>Основа </a:t>
            </a:r>
            <a:r>
              <a:rPr lang="uk-UA" sz="4000" dirty="0">
                <a:solidFill>
                  <a:schemeClr val="accent2"/>
                </a:solidFill>
                <a:latin typeface="NSimSun" pitchFamily="49" charset="-122"/>
              </a:rPr>
              <a:t>вивчення </a:t>
            </a:r>
            <a:r>
              <a:rPr lang="uk-UA" sz="4000" dirty="0" smtClean="0">
                <a:solidFill>
                  <a:schemeClr val="accent2"/>
                </a:solidFill>
                <a:latin typeface="NSimSun" pitchFamily="49" charset="-122"/>
              </a:rPr>
              <a:t> </a:t>
            </a:r>
            <a:r>
              <a:rPr lang="uk-UA" sz="4000" dirty="0">
                <a:solidFill>
                  <a:schemeClr val="accent2"/>
                </a:solidFill>
                <a:latin typeface="NSimSun" pitchFamily="49" charset="-122"/>
              </a:rPr>
              <a:t>правознавства в школі </a:t>
            </a:r>
            <a:r>
              <a:rPr lang="uk-UA" sz="4000" dirty="0" smtClean="0">
                <a:solidFill>
                  <a:schemeClr val="accent2"/>
                </a:solidFill>
                <a:latin typeface="NSimSun" pitchFamily="49" charset="-122"/>
              </a:rPr>
              <a:t>:</a:t>
            </a:r>
            <a:endParaRPr lang="ru-RU" sz="4000" dirty="0">
              <a:solidFill>
                <a:schemeClr val="accent2"/>
              </a:solidFill>
              <a:latin typeface="NSimSun" pitchFamily="49" charset="-122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7544" y="2060849"/>
            <a:ext cx="8229600" cy="4248472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/>
              <a:t>Закладання </a:t>
            </a:r>
            <a:r>
              <a:rPr lang="uk-UA" sz="2400" dirty="0" smtClean="0"/>
              <a:t>основи </a:t>
            </a:r>
            <a:r>
              <a:rPr lang="uk-UA" sz="2400" dirty="0"/>
              <a:t>системи правових поглядів і переконань;</a:t>
            </a:r>
          </a:p>
          <a:p>
            <a:r>
              <a:rPr lang="uk-UA" sz="2400" dirty="0" smtClean="0"/>
              <a:t>Ознайомлення учнів </a:t>
            </a:r>
            <a:r>
              <a:rPr lang="uk-UA" sz="2400" dirty="0"/>
              <a:t>з основами конституційного ладу України;</a:t>
            </a:r>
          </a:p>
          <a:p>
            <a:r>
              <a:rPr lang="uk-UA" sz="2400" dirty="0" smtClean="0"/>
              <a:t>Поглиблення знань учнів </a:t>
            </a:r>
            <a:r>
              <a:rPr lang="uk-UA" sz="2400" dirty="0"/>
              <a:t>про походження, типи та формування держави;</a:t>
            </a:r>
          </a:p>
          <a:p>
            <a:r>
              <a:rPr lang="uk-UA" sz="2400" dirty="0" smtClean="0"/>
              <a:t>Формування навичок правомірної </a:t>
            </a:r>
            <a:r>
              <a:rPr lang="uk-UA" sz="2400" dirty="0"/>
              <a:t>поведінки, </a:t>
            </a:r>
            <a:r>
              <a:rPr lang="uk-UA" sz="2400" dirty="0" smtClean="0"/>
              <a:t> </a:t>
            </a:r>
            <a:r>
              <a:rPr lang="uk-UA" sz="2400" dirty="0"/>
              <a:t>відповідно до норм права </a:t>
            </a:r>
            <a:r>
              <a:rPr lang="uk-UA" sz="2400" dirty="0" smtClean="0"/>
              <a:t>дій </a:t>
            </a:r>
            <a:r>
              <a:rPr lang="uk-UA" sz="2400" dirty="0"/>
              <a:t>в типових життєвих ситуаціях;</a:t>
            </a:r>
          </a:p>
          <a:p>
            <a:r>
              <a:rPr lang="uk-UA" sz="2400" dirty="0" smtClean="0"/>
              <a:t>Виховування в </a:t>
            </a:r>
            <a:r>
              <a:rPr lang="uk-UA" sz="2400" dirty="0"/>
              <a:t>учнів переконання в необхідності  дотримання законів;</a:t>
            </a:r>
          </a:p>
          <a:p>
            <a:pPr>
              <a:buFontTx/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564773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90" t="5642" r="7696" b="5945"/>
          <a:stretch/>
        </p:blipFill>
        <p:spPr>
          <a:xfrm>
            <a:off x="2603499" y="1503645"/>
            <a:ext cx="3048621" cy="35409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65565" y="659201"/>
            <a:ext cx="53678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Інтерактивне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навчання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11560" y="4264509"/>
            <a:ext cx="2736304" cy="479425"/>
            <a:chOff x="1248" y="1440"/>
            <a:chExt cx="3216" cy="350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gray">
            <a:xfrm>
              <a:off x="1901" y="1453"/>
              <a:ext cx="2017" cy="3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uk-UA" sz="2400" i="1" dirty="0" smtClean="0">
                  <a:solidFill>
                    <a:srgbClr val="0070C0"/>
                  </a:solidFill>
                </a:rPr>
                <a:t>Дискусійне </a:t>
              </a:r>
              <a:endParaRPr lang="en-US" sz="2400" i="1" dirty="0">
                <a:solidFill>
                  <a:srgbClr val="0070C0"/>
                </a:solidFill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11560" y="1749910"/>
            <a:ext cx="2838405" cy="519149"/>
            <a:chOff x="1248" y="2030"/>
            <a:chExt cx="3336" cy="379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gray">
            <a:xfrm>
              <a:off x="1979" y="2072"/>
              <a:ext cx="2605" cy="3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uk-UA" sz="2400" i="1" dirty="0" smtClean="0">
                  <a:solidFill>
                    <a:srgbClr val="0070C0"/>
                  </a:solidFill>
                </a:rPr>
                <a:t>Кооперативне </a:t>
              </a:r>
              <a:endParaRPr lang="en-US" sz="2400" i="1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11560" y="2588110"/>
            <a:ext cx="2736304" cy="519149"/>
            <a:chOff x="1248" y="2640"/>
            <a:chExt cx="3216" cy="379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gray">
            <a:xfrm>
              <a:off x="2022" y="2682"/>
              <a:ext cx="1433" cy="3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uk-UA" sz="2400" i="1" dirty="0" smtClean="0">
                  <a:solidFill>
                    <a:srgbClr val="0070C0"/>
                  </a:solidFill>
                </a:rPr>
                <a:t>Групове</a:t>
              </a:r>
              <a:endParaRPr lang="en-US" sz="2400" i="1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11560" y="3426307"/>
            <a:ext cx="2736304" cy="497232"/>
            <a:chOff x="1248" y="3230"/>
            <a:chExt cx="3216" cy="363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gray">
            <a:xfrm>
              <a:off x="1901" y="3256"/>
              <a:ext cx="2432" cy="3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sz="2400" i="1" dirty="0" err="1" smtClean="0">
                  <a:solidFill>
                    <a:srgbClr val="0070C0"/>
                  </a:solidFill>
                </a:rPr>
                <a:t>Моделювання</a:t>
              </a:r>
              <a:endParaRPr lang="en-US" sz="2400" i="1" dirty="0">
                <a:solidFill>
                  <a:srgbClr val="0070C0"/>
                </a:solidFill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23" name="Правая фигурная скобка 22"/>
          <p:cNvSpPr/>
          <p:nvPr/>
        </p:nvSpPr>
        <p:spPr>
          <a:xfrm>
            <a:off x="2501963" y="1886388"/>
            <a:ext cx="1625846" cy="2961629"/>
          </a:xfrm>
          <a:prstGeom prst="rightBrace">
            <a:avLst>
              <a:gd name="adj1" fmla="val 38297"/>
              <a:gd name="adj2" fmla="val 4928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9" name="Group 3"/>
          <p:cNvGrpSpPr>
            <a:grpSpLocks/>
          </p:cNvGrpSpPr>
          <p:nvPr/>
        </p:nvGrpSpPr>
        <p:grpSpPr bwMode="auto">
          <a:xfrm>
            <a:off x="5026172" y="1714488"/>
            <a:ext cx="4010324" cy="785190"/>
            <a:chOff x="1415" y="1248"/>
            <a:chExt cx="3161" cy="334"/>
          </a:xfrm>
        </p:grpSpPr>
        <p:sp>
          <p:nvSpPr>
            <p:cNvPr id="80" name="AutoShape 4"/>
            <p:cNvSpPr>
              <a:spLocks noChangeArrowheads="1"/>
            </p:cNvSpPr>
            <p:nvPr/>
          </p:nvSpPr>
          <p:spPr bwMode="gray">
            <a:xfrm>
              <a:off x="1537" y="1248"/>
              <a:ext cx="3039" cy="33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 algn="ctr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640" y="1294"/>
              <a:ext cx="2632" cy="2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b="1" kern="0" dirty="0" smtClean="0">
                  <a:solidFill>
                    <a:srgbClr val="00B050"/>
                  </a:solidFill>
                </a:rPr>
                <a:t>Підвищення самооцінки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endParaRPr>
            </a:p>
          </p:txBody>
        </p:sp>
        <p:grpSp>
          <p:nvGrpSpPr>
            <p:cNvPr id="82" name="Group 6"/>
            <p:cNvGrpSpPr>
              <a:grpSpLocks/>
            </p:cNvGrpSpPr>
            <p:nvPr/>
          </p:nvGrpSpPr>
          <p:grpSpPr bwMode="auto">
            <a:xfrm>
              <a:off x="1415" y="1276"/>
              <a:ext cx="266" cy="298"/>
              <a:chOff x="1415" y="1276"/>
              <a:chExt cx="266" cy="298"/>
            </a:xfrm>
          </p:grpSpPr>
          <p:grpSp>
            <p:nvGrpSpPr>
              <p:cNvPr id="83" name="Group 7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85" name="Picture 8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</p:spPr>
            </p:pic>
            <p:sp>
              <p:nvSpPr>
                <p:cNvPr id="86" name="Oval 9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Oval 10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88" name="Picture 11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84" name="Text Box 12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1</a:t>
                </a:r>
              </a:p>
            </p:txBody>
          </p:sp>
        </p:grpSp>
      </p:grpSp>
      <p:grpSp>
        <p:nvGrpSpPr>
          <p:cNvPr id="89" name="Group 13"/>
          <p:cNvGrpSpPr>
            <a:grpSpLocks/>
          </p:cNvGrpSpPr>
          <p:nvPr/>
        </p:nvGrpSpPr>
        <p:grpSpPr bwMode="auto">
          <a:xfrm>
            <a:off x="5010496" y="2482962"/>
            <a:ext cx="4011594" cy="846340"/>
            <a:chOff x="1414" y="1706"/>
            <a:chExt cx="3162" cy="397"/>
          </a:xfrm>
        </p:grpSpPr>
        <p:sp>
          <p:nvSpPr>
            <p:cNvPr id="90" name="AutoShape 14"/>
            <p:cNvSpPr>
              <a:spLocks noChangeArrowheads="1"/>
            </p:cNvSpPr>
            <p:nvPr/>
          </p:nvSpPr>
          <p:spPr bwMode="gray">
            <a:xfrm>
              <a:off x="1537" y="1728"/>
              <a:ext cx="3039" cy="33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 algn="ctr">
              <a:solidFill>
                <a:srgbClr val="F3DA7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647" y="1706"/>
              <a:ext cx="2881" cy="3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b="1" kern="0" dirty="0" smtClean="0">
                  <a:solidFill>
                    <a:srgbClr val="00B050"/>
                  </a:solidFill>
                </a:rPr>
                <a:t>Вчитись спільно розв'язувати конфлікти.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endParaRPr>
            </a:p>
          </p:txBody>
        </p:sp>
        <p:grpSp>
          <p:nvGrpSpPr>
            <p:cNvPr id="92" name="Group 16"/>
            <p:cNvGrpSpPr>
              <a:grpSpLocks/>
            </p:cNvGrpSpPr>
            <p:nvPr/>
          </p:nvGrpSpPr>
          <p:grpSpPr bwMode="auto">
            <a:xfrm>
              <a:off x="1414" y="1776"/>
              <a:ext cx="266" cy="298"/>
              <a:chOff x="1414" y="1776"/>
              <a:chExt cx="266" cy="298"/>
            </a:xfrm>
          </p:grpSpPr>
          <p:grpSp>
            <p:nvGrpSpPr>
              <p:cNvPr id="93" name="Group 17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95" name="Picture 18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</p:spPr>
            </p:pic>
            <p:sp>
              <p:nvSpPr>
                <p:cNvPr id="96" name="Oval 19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Oval 20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98" name="Picture 21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94" name="Text Box 22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</p:grpSp>
      </p:grpSp>
      <p:grpSp>
        <p:nvGrpSpPr>
          <p:cNvPr id="99" name="Group 23"/>
          <p:cNvGrpSpPr>
            <a:grpSpLocks/>
          </p:cNvGrpSpPr>
          <p:nvPr/>
        </p:nvGrpSpPr>
        <p:grpSpPr bwMode="auto">
          <a:xfrm>
            <a:off x="4952136" y="3283542"/>
            <a:ext cx="3979876" cy="845890"/>
            <a:chOff x="1416" y="2131"/>
            <a:chExt cx="3137" cy="415"/>
          </a:xfrm>
        </p:grpSpPr>
        <p:sp>
          <p:nvSpPr>
            <p:cNvPr id="100" name="AutoShape 24"/>
            <p:cNvSpPr>
              <a:spLocks noChangeArrowheads="1"/>
            </p:cNvSpPr>
            <p:nvPr/>
          </p:nvSpPr>
          <p:spPr bwMode="gray">
            <a:xfrm>
              <a:off x="1514" y="2132"/>
              <a:ext cx="3039" cy="33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9050" algn="ctr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699" y="2131"/>
              <a:ext cx="2632" cy="4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b="1" kern="0" dirty="0" smtClean="0">
                  <a:solidFill>
                    <a:srgbClr val="00B050"/>
                  </a:solidFill>
                </a:rPr>
                <a:t>Розвивати уміння працювати в групі</a:t>
              </a:r>
            </a:p>
          </p:txBody>
        </p:sp>
        <p:grpSp>
          <p:nvGrpSpPr>
            <p:cNvPr id="102" name="Group 26"/>
            <p:cNvGrpSpPr>
              <a:grpSpLocks/>
            </p:cNvGrpSpPr>
            <p:nvPr/>
          </p:nvGrpSpPr>
          <p:grpSpPr bwMode="auto">
            <a:xfrm>
              <a:off x="1416" y="2246"/>
              <a:ext cx="266" cy="298"/>
              <a:chOff x="1416" y="2246"/>
              <a:chExt cx="266" cy="298"/>
            </a:xfrm>
          </p:grpSpPr>
          <p:sp>
            <p:nvSpPr>
              <p:cNvPr id="103" name="Text Box 27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3</a:t>
                </a:r>
              </a:p>
            </p:txBody>
          </p:sp>
          <p:grpSp>
            <p:nvGrpSpPr>
              <p:cNvPr id="104" name="Group 28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106" name="Picture 29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</p:spPr>
            </p:pic>
            <p:sp>
              <p:nvSpPr>
                <p:cNvPr id="107" name="Oval 30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Oval 31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109" name="Picture 32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05" name="Text Box 33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3</a:t>
                </a:r>
              </a:p>
            </p:txBody>
          </p:sp>
        </p:grpSp>
      </p:grpSp>
      <p:grpSp>
        <p:nvGrpSpPr>
          <p:cNvPr id="110" name="Group 34"/>
          <p:cNvGrpSpPr>
            <a:grpSpLocks/>
          </p:cNvGrpSpPr>
          <p:nvPr/>
        </p:nvGrpSpPr>
        <p:grpSpPr bwMode="auto">
          <a:xfrm>
            <a:off x="4940718" y="4292239"/>
            <a:ext cx="4099134" cy="647570"/>
            <a:chOff x="1414" y="2724"/>
            <a:chExt cx="3231" cy="376"/>
          </a:xfrm>
        </p:grpSpPr>
        <p:sp>
          <p:nvSpPr>
            <p:cNvPr id="111" name="AutoShape 35"/>
            <p:cNvSpPr>
              <a:spLocks noChangeArrowheads="1"/>
            </p:cNvSpPr>
            <p:nvPr/>
          </p:nvSpPr>
          <p:spPr bwMode="gray">
            <a:xfrm>
              <a:off x="1577" y="2766"/>
              <a:ext cx="3039" cy="33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9050" algn="ctr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Text Box 36"/>
            <p:cNvSpPr txBox="1">
              <a:spLocks noChangeArrowheads="1"/>
            </p:cNvSpPr>
            <p:nvPr/>
          </p:nvSpPr>
          <p:spPr bwMode="gray">
            <a:xfrm>
              <a:off x="1691" y="2724"/>
              <a:ext cx="2954" cy="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2000" b="1" kern="0" dirty="0" smtClean="0">
                  <a:solidFill>
                    <a:srgbClr val="00B050"/>
                  </a:solidFill>
                </a:rPr>
                <a:t>Відстоювати  свою точку зору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endParaRPr>
            </a:p>
          </p:txBody>
        </p:sp>
        <p:grpSp>
          <p:nvGrpSpPr>
            <p:cNvPr id="113" name="Group 37"/>
            <p:cNvGrpSpPr>
              <a:grpSpLocks/>
            </p:cNvGrpSpPr>
            <p:nvPr/>
          </p:nvGrpSpPr>
          <p:grpSpPr bwMode="auto">
            <a:xfrm>
              <a:off x="1414" y="2726"/>
              <a:ext cx="266" cy="298"/>
              <a:chOff x="1414" y="2726"/>
              <a:chExt cx="266" cy="298"/>
            </a:xfrm>
          </p:grpSpPr>
          <p:sp>
            <p:nvSpPr>
              <p:cNvPr id="114" name="Text Box 3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4</a:t>
                </a:r>
              </a:p>
            </p:txBody>
          </p:sp>
          <p:grpSp>
            <p:nvGrpSpPr>
              <p:cNvPr id="115" name="Group 3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117" name="Picture 40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</p:spPr>
            </p:pic>
            <p:sp>
              <p:nvSpPr>
                <p:cNvPr id="118" name="Oval 4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Oval 4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120" name="Picture 43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16" name="Text Box 4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072618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14380" y="116632"/>
            <a:ext cx="8072462" cy="6895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Мета </a:t>
            </a:r>
            <a:r>
              <a:rPr kumimoji="1" lang="uk-UA" sz="3600" b="1" kern="0" dirty="0" smtClean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педагогічної </a:t>
            </a:r>
            <a:r>
              <a:rPr kumimoji="1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діяльності</a:t>
            </a:r>
            <a:endParaRPr kumimoji="1" lang="ru-RU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0769" y="646027"/>
            <a:ext cx="731118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Забезпечення якості засвоєння знань з правознавства  шляхом застосування групової навчальної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діяльності.</a:t>
            </a:r>
            <a:endParaRPr lang="uk-UA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 startAt="2"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Забезпечення розвитку комунікативної                компетентності учнів.</a:t>
            </a:r>
          </a:p>
          <a:p>
            <a:pPr marL="457200" indent="-457200">
              <a:buAutoNum type="arabicPeriod" startAt="3"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Розвиток загальноосвітніх умінь та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навичок.</a:t>
            </a:r>
            <a:endParaRPr lang="uk-UA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 startAt="4"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Організація діяльності учнів, що спрямована на самореалізацію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особистості.</a:t>
            </a:r>
            <a:endParaRPr lang="uk-UA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 startAt="4"/>
            </a:pPr>
            <a:endParaRPr lang="uk-UA" sz="2400" b="1" dirty="0" smtClean="0">
              <a:solidFill>
                <a:srgbClr val="7030A0"/>
              </a:solidFill>
            </a:endParaRPr>
          </a:p>
          <a:p>
            <a:pPr marL="1343025" indent="-1343025">
              <a:buAutoNum type="arabicPeriod"/>
            </a:pPr>
            <a:endParaRPr lang="ru-RU" sz="2000" b="1" dirty="0">
              <a:solidFill>
                <a:schemeClr val="accent4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4348" y="4025363"/>
            <a:ext cx="8062912" cy="68952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Зміст  технології групового навчання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714884"/>
            <a:ext cx="8678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400" b="1" dirty="0" smtClean="0"/>
              <a:t>    навчати школярів прийомів ділової </a:t>
            </a:r>
            <a:r>
              <a:rPr lang="uk-UA" sz="2400" b="1" dirty="0" smtClean="0"/>
              <a:t>співпраці,</a:t>
            </a:r>
            <a:endParaRPr lang="uk-UA" sz="2400" b="1" dirty="0" smtClean="0"/>
          </a:p>
          <a:p>
            <a:pPr>
              <a:buFont typeface="Wingdings" pitchFamily="2" charset="2"/>
              <a:buChar char="q"/>
            </a:pPr>
            <a:r>
              <a:rPr lang="uk-UA" sz="2400" b="1" dirty="0" smtClean="0"/>
              <a:t>    забезпечувати спеціальний  добір дітей у </a:t>
            </a:r>
            <a:r>
              <a:rPr lang="uk-UA" sz="2400" b="1" dirty="0" smtClean="0"/>
              <a:t>групи,</a:t>
            </a:r>
            <a:endParaRPr lang="uk-UA" sz="2400" b="1" dirty="0" smtClean="0"/>
          </a:p>
          <a:p>
            <a:pPr>
              <a:buFont typeface="Wingdings" pitchFamily="2" charset="2"/>
              <a:buChar char="q"/>
            </a:pPr>
            <a:r>
              <a:rPr lang="uk-UA" sz="2400" b="1" dirty="0" smtClean="0"/>
              <a:t>    активізувати активність кожного </a:t>
            </a:r>
            <a:r>
              <a:rPr lang="uk-UA" sz="2400" b="1" dirty="0" smtClean="0"/>
              <a:t>учня,</a:t>
            </a:r>
            <a:endParaRPr lang="uk-UA" sz="2400" b="1" dirty="0" smtClean="0"/>
          </a:p>
          <a:p>
            <a:pPr>
              <a:buFont typeface="Wingdings" pitchFamily="2" charset="2"/>
              <a:buChar char="q"/>
            </a:pPr>
            <a:r>
              <a:rPr lang="uk-UA" sz="2400" b="1" dirty="0" smtClean="0"/>
              <a:t>    поєднувати всі форми навчальної </a:t>
            </a:r>
            <a:r>
              <a:rPr lang="uk-UA" sz="2400" b="1" dirty="0" smtClean="0"/>
              <a:t>діяльності.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951307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145</TotalTime>
  <Words>1319</Words>
  <Application>Microsoft Office PowerPoint</Application>
  <PresentationFormat>Экран (4:3)</PresentationFormat>
  <Paragraphs>204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ВИКОРИСТАННЯ МЕТОДУ ГРУПОВОГО ІНТЕРАКТИВНОГО  НАВЧАННЯ НА УРОКАХ ІСТОРІЇ ТА ПРАВОЗНАВСТВА</vt:lpstr>
      <vt:lpstr>Слайд 2</vt:lpstr>
      <vt:lpstr>Професійна автобіографія</vt:lpstr>
      <vt:lpstr>Слайд 4</vt:lpstr>
      <vt:lpstr>Слайд 5</vt:lpstr>
      <vt:lpstr>АКТУАЛЬНІСТЬ ПРОБЛЕМИ</vt:lpstr>
      <vt:lpstr>Основа вивчення  правознавства в школі :</vt:lpstr>
      <vt:lpstr>Слайд 8</vt:lpstr>
      <vt:lpstr>Слайд 9</vt:lpstr>
      <vt:lpstr>Слайд 10</vt:lpstr>
      <vt:lpstr>Слайд 11</vt:lpstr>
      <vt:lpstr>Головні ознаки групової форми організації навчальної діяльності</vt:lpstr>
      <vt:lpstr>Слайд 13</vt:lpstr>
      <vt:lpstr>  Складові групової роботи </vt:lpstr>
      <vt:lpstr> Групова навчальна діяльність  </vt:lpstr>
      <vt:lpstr>Слайд 16</vt:lpstr>
      <vt:lpstr>Слайд 17</vt:lpstr>
      <vt:lpstr>Ротаційні (змінювальні) трійки</vt:lpstr>
      <vt:lpstr>Карусель</vt:lpstr>
      <vt:lpstr>Робота в малих групах</vt:lpstr>
      <vt:lpstr>Акваріум</vt:lpstr>
      <vt:lpstr>Слайд 22</vt:lpstr>
      <vt:lpstr>Слайд 23</vt:lpstr>
      <vt:lpstr>Нагороди</vt:lpstr>
      <vt:lpstr>Плани на майбутнє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Userds</dc:creator>
  <cp:lastModifiedBy>user</cp:lastModifiedBy>
  <cp:revision>19</cp:revision>
  <dcterms:created xsi:type="dcterms:W3CDTF">2014-11-29T14:38:06Z</dcterms:created>
  <dcterms:modified xsi:type="dcterms:W3CDTF">2014-12-01T19:53:39Z</dcterms:modified>
</cp:coreProperties>
</file>