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8" r:id="rId4"/>
    <p:sldId id="259" r:id="rId5"/>
    <p:sldId id="268" r:id="rId6"/>
    <p:sldId id="257" r:id="rId7"/>
    <p:sldId id="260" r:id="rId8"/>
    <p:sldId id="261" r:id="rId9"/>
    <p:sldId id="264" r:id="rId10"/>
    <p:sldId id="262" r:id="rId11"/>
    <p:sldId id="265" r:id="rId12"/>
    <p:sldId id="263" r:id="rId13"/>
    <p:sldId id="267" r:id="rId14"/>
    <p:sldId id="270" r:id="rId15"/>
    <p:sldId id="269" r:id="rId16"/>
    <p:sldId id="266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7211" autoAdjust="0"/>
  </p:normalViewPr>
  <p:slideViewPr>
    <p:cSldViewPr>
      <p:cViewPr varScale="1">
        <p:scale>
          <a:sx n="64" d="100"/>
          <a:sy n="64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Аркуш1!$C$1</c:f>
              <c:strCache>
                <c:ptCount val="1"/>
                <c:pt idx="0">
                  <c:v>Стовпець1</c:v>
                </c:pt>
              </c:strCache>
            </c:strRef>
          </c:tx>
          <c:marker>
            <c:symbol val="none"/>
          </c:marker>
          <c:cat>
            <c:strRef>
              <c:f>Аркуш1!$A$2:$A$7</c:f>
              <c:strCache>
                <c:ptCount val="6"/>
                <c:pt idx="0">
                  <c:v>2008-2009 н.р.</c:v>
                </c:pt>
                <c:pt idx="1">
                  <c:v>2009-2010 н.р.</c:v>
                </c:pt>
                <c:pt idx="2">
                  <c:v>2010-2011 н.р.</c:v>
                </c:pt>
                <c:pt idx="3">
                  <c:v>2011-2012 н.р.</c:v>
                </c:pt>
                <c:pt idx="4">
                  <c:v>2012-2013 н.р.</c:v>
                </c:pt>
                <c:pt idx="5">
                  <c:v>2013-2014 н.р.</c:v>
                </c:pt>
              </c:strCache>
            </c:str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7.4</c:v>
                </c:pt>
                <c:pt idx="1">
                  <c:v>8.8000000000000007</c:v>
                </c:pt>
                <c:pt idx="2">
                  <c:v>6.7</c:v>
                </c:pt>
                <c:pt idx="3">
                  <c:v>9.57</c:v>
                </c:pt>
                <c:pt idx="4">
                  <c:v>8.4</c:v>
                </c:pt>
                <c:pt idx="5">
                  <c:v>9.08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514496"/>
        <c:axId val="145516032"/>
      </c:lineChart>
      <c:catAx>
        <c:axId val="145514496"/>
        <c:scaling>
          <c:orientation val="minMax"/>
        </c:scaling>
        <c:delete val="0"/>
        <c:axPos val="b"/>
        <c:majorTickMark val="out"/>
        <c:minorTickMark val="none"/>
        <c:tickLblPos val="nextTo"/>
        <c:crossAx val="145516032"/>
        <c:crosses val="autoZero"/>
        <c:auto val="1"/>
        <c:lblAlgn val="ctr"/>
        <c:lblOffset val="100"/>
        <c:noMultiLvlLbl val="0"/>
      </c:catAx>
      <c:valAx>
        <c:axId val="145516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5514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середній рівень</c:v>
                </c:pt>
              </c:strCache>
            </c:strRef>
          </c:tx>
          <c:invertIfNegative val="0"/>
          <c:cat>
            <c:strRef>
              <c:f>Аркуш1!$A$2:$A$7</c:f>
              <c:strCache>
                <c:ptCount val="6"/>
                <c:pt idx="0">
                  <c:v>2008-2009 н.р.</c:v>
                </c:pt>
                <c:pt idx="1">
                  <c:v>2009-2010 н.р.</c:v>
                </c:pt>
                <c:pt idx="2">
                  <c:v>2010-2011 н.р.</c:v>
                </c:pt>
                <c:pt idx="3">
                  <c:v>2011-2012 н.р.</c:v>
                </c:pt>
                <c:pt idx="4">
                  <c:v>2012-2013 н.р.</c:v>
                </c:pt>
                <c:pt idx="5">
                  <c:v>2013-2014 н.р.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2.8</c:v>
                </c:pt>
                <c:pt idx="3">
                  <c:v>0</c:v>
                </c:pt>
                <c:pt idx="4">
                  <c:v>0.5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достатній рівень</c:v>
                </c:pt>
              </c:strCache>
            </c:strRef>
          </c:tx>
          <c:invertIfNegative val="0"/>
          <c:cat>
            <c:strRef>
              <c:f>Аркуш1!$A$2:$A$7</c:f>
              <c:strCache>
                <c:ptCount val="6"/>
                <c:pt idx="0">
                  <c:v>2008-2009 н.р.</c:v>
                </c:pt>
                <c:pt idx="1">
                  <c:v>2009-2010 н.р.</c:v>
                </c:pt>
                <c:pt idx="2">
                  <c:v>2010-2011 н.р.</c:v>
                </c:pt>
                <c:pt idx="3">
                  <c:v>2011-2012 н.р.</c:v>
                </c:pt>
                <c:pt idx="4">
                  <c:v>2012-2013 н.р.</c:v>
                </c:pt>
                <c:pt idx="5">
                  <c:v>2013-2014 н.р.</c:v>
                </c:pt>
              </c:strCache>
            </c:str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2.8</c:v>
                </c:pt>
                <c:pt idx="3">
                  <c:v>5.5</c:v>
                </c:pt>
                <c:pt idx="4">
                  <c:v>2</c:v>
                </c:pt>
                <c:pt idx="5">
                  <c:v>6.6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високий рівень</c:v>
                </c:pt>
              </c:strCache>
            </c:strRef>
          </c:tx>
          <c:invertIfNegative val="0"/>
          <c:cat>
            <c:strRef>
              <c:f>Аркуш1!$A$2:$A$7</c:f>
              <c:strCache>
                <c:ptCount val="6"/>
                <c:pt idx="0">
                  <c:v>2008-2009 н.р.</c:v>
                </c:pt>
                <c:pt idx="1">
                  <c:v>2009-2010 н.р.</c:v>
                </c:pt>
                <c:pt idx="2">
                  <c:v>2010-2011 н.р.</c:v>
                </c:pt>
                <c:pt idx="3">
                  <c:v>2011-2012 н.р.</c:v>
                </c:pt>
                <c:pt idx="4">
                  <c:v>2012-2013 н.р.</c:v>
                </c:pt>
                <c:pt idx="5">
                  <c:v>2013-2014 н.р.</c:v>
                </c:pt>
              </c:strCache>
            </c:strRef>
          </c:cat>
          <c:val>
            <c:numRef>
              <c:f>Аркуш1!$D$2:$D$7</c:f>
              <c:numCache>
                <c:formatCode>General</c:formatCode>
                <c:ptCount val="6"/>
                <c:pt idx="0">
                  <c:v>2</c:v>
                </c:pt>
                <c:pt idx="1">
                  <c:v>6</c:v>
                </c:pt>
                <c:pt idx="2">
                  <c:v>4.4000000000000004</c:v>
                </c:pt>
                <c:pt idx="3">
                  <c:v>4.5</c:v>
                </c:pt>
                <c:pt idx="4">
                  <c:v>2</c:v>
                </c:pt>
                <c:pt idx="5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632704"/>
        <c:axId val="145736832"/>
      </c:barChart>
      <c:catAx>
        <c:axId val="130632704"/>
        <c:scaling>
          <c:orientation val="minMax"/>
        </c:scaling>
        <c:delete val="0"/>
        <c:axPos val="b"/>
        <c:majorTickMark val="out"/>
        <c:minorTickMark val="none"/>
        <c:tickLblPos val="nextTo"/>
        <c:crossAx val="145736832"/>
        <c:crosses val="autoZero"/>
        <c:auto val="1"/>
        <c:lblAlgn val="ctr"/>
        <c:lblOffset val="100"/>
        <c:noMultiLvlLbl val="0"/>
      </c:catAx>
      <c:valAx>
        <c:axId val="1457368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0632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94828424224747"/>
          <c:y val="7.8818364180175571E-2"/>
          <c:w val="0.23133566637503644"/>
          <c:h val="0.21381173465182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44138-247E-4FE5-9FAB-A9BC91F32D46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F955F-5E3C-4BF5-801C-005F4E0119F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334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ED111-78F9-4B8A-AFBB-DDA888E5316C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1A0CA-6824-4343-B20E-55B83D93084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602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1A0CA-6824-4343-B20E-55B83D930845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589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1A0CA-6824-4343-B20E-55B83D930845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903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1A0CA-6824-4343-B20E-55B83D930845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931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1A0CA-6824-4343-B20E-55B83D930845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160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1A0CA-6824-4343-B20E-55B83D930845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62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7B3EAA5F-0B81-4113-9A7A-75280E7A65B9}" type="datetimeFigureOut">
              <a:rPr lang="uk-UA" smtClean="0"/>
              <a:t>02.12.2014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C87C625-619E-4C16-9FB3-A6238457B260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2132856"/>
            <a:ext cx="5544616" cy="1368152"/>
          </a:xfrm>
          <a:scene3d>
            <a:camera prst="orthographicFront"/>
            <a:lightRig rig="glow" dir="tl">
              <a:rot lat="0" lon="0" rev="5400000"/>
            </a:lightRig>
          </a:scene3d>
          <a:sp3d>
            <a:bevelT w="139700" h="139700" prst="divot"/>
          </a:sp3d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spc="50" dirty="0" smtClean="0">
                <a:ln w="11430">
                  <a:solidFill>
                    <a:srgbClr val="0070C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Презентація досвіду роботи</a:t>
            </a:r>
            <a:r>
              <a:rPr lang="uk-UA" sz="6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6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sz="6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0" y="3795936"/>
            <a:ext cx="5991200" cy="17876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вчителя </a:t>
            </a:r>
            <a:r>
              <a:rPr lang="uk-UA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правознавства</a:t>
            </a:r>
            <a:r>
              <a:rPr lang="uk-UA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Турівської</a:t>
            </a:r>
            <a:r>
              <a:rPr lang="uk-UA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ЗОШ І-ІІ </a:t>
            </a:r>
            <a:r>
              <a:rPr lang="uk-UA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ступенів</a:t>
            </a:r>
            <a:r>
              <a:rPr lang="uk-UA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Підволочиського</a:t>
            </a:r>
            <a:r>
              <a:rPr lang="uk-UA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району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52" y="3501008"/>
            <a:ext cx="3798598" cy="3024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254899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dirty="0" smtClean="0"/>
              <a:t>Середній річний бал</a:t>
            </a:r>
            <a:endParaRPr lang="uk-UA" sz="4800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90323"/>
              </p:ext>
            </p:extLst>
          </p:nvPr>
        </p:nvGraphicFramePr>
        <p:xfrm>
          <a:off x="457200" y="134076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кутник 2"/>
          <p:cNvSpPr/>
          <p:nvPr/>
        </p:nvSpPr>
        <p:spPr>
          <a:xfrm>
            <a:off x="5004048" y="5949280"/>
            <a:ext cx="33123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навчання з використанням</a:t>
            </a:r>
          </a:p>
          <a:p>
            <a:pPr algn="ctr"/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інноваційних технологій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Права фігурна дужка 4"/>
          <p:cNvSpPr/>
          <p:nvPr/>
        </p:nvSpPr>
        <p:spPr>
          <a:xfrm rot="5400000">
            <a:off x="6510790" y="4010490"/>
            <a:ext cx="216024" cy="3661556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09463"/>
            <a:ext cx="7254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89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B9AB6F">
                    <a:tint val="1000"/>
                  </a:srgbClr>
                </a:solidFill>
              </a:rPr>
              <a:t>Показник успішності</a:t>
            </a:r>
            <a:endParaRPr lang="uk-UA" sz="4800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3429767"/>
              </p:ext>
            </p:extLst>
          </p:nvPr>
        </p:nvGraphicFramePr>
        <p:xfrm>
          <a:off x="539552" y="157867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767707"/>
            <a:ext cx="986030" cy="22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" y="260648"/>
            <a:ext cx="9144000" cy="7820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695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400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Результати педагогічної діяльності</a:t>
            </a:r>
            <a:endParaRPr lang="uk-UA" sz="4400" spc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2931749" cy="3888432"/>
          </a:xfrm>
        </p:spPr>
      </p:pic>
      <p:pic>
        <p:nvPicPr>
          <p:cNvPr id="8" name="Місце для вмісту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18" y="2284512"/>
            <a:ext cx="3050878" cy="3816423"/>
          </a:xfrm>
          <a:prstGeom prst="rect">
            <a:avLst/>
          </a:prstGeom>
        </p:spPr>
      </p:pic>
      <p:pic>
        <p:nvPicPr>
          <p:cNvPr id="9" name="Місце для вмісту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86" y="2851640"/>
            <a:ext cx="3132887" cy="3995312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272238" y="1802140"/>
            <a:ext cx="2457725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2013- 2014 </a:t>
            </a:r>
            <a:r>
              <a:rPr lang="uk-UA" sz="24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н.р</a:t>
            </a:r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. </a:t>
            </a:r>
            <a:endParaRPr lang="en-US" sz="2400" b="1" cap="none" spc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Слабка Вікторія </a:t>
            </a:r>
            <a:endParaRPr lang="en-US" sz="2400" b="1" cap="none" spc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зайняла </a:t>
            </a:r>
            <a:r>
              <a:rPr lang="en-US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IV </a:t>
            </a:r>
            <a:r>
              <a:rPr lang="uk-UA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місце</a:t>
            </a: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 районному етапі  </a:t>
            </a:r>
          </a:p>
          <a:p>
            <a:pPr algn="ctr"/>
            <a:r>
              <a:rPr lang="uk-UA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Всеукраїнської</a:t>
            </a: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олімпіади </a:t>
            </a: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 Правознавства</a:t>
            </a:r>
            <a:endParaRPr lang="uk-UA" sz="2400" b="1" cap="none" spc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3213694" y="2892496"/>
            <a:ext cx="2457725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2012- 2013 </a:t>
            </a:r>
            <a:r>
              <a:rPr lang="uk-UA" sz="24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н.р</a:t>
            </a:r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. </a:t>
            </a:r>
            <a:endParaRPr lang="en-US" sz="2400" b="1" cap="none" spc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4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Жорняк</a:t>
            </a:r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 Оксана</a:t>
            </a:r>
            <a:endParaRPr lang="en-US" sz="2400" b="1" cap="none" spc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зайняла </a:t>
            </a:r>
            <a:r>
              <a:rPr lang="en-US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VII </a:t>
            </a:r>
            <a:r>
              <a:rPr lang="uk-UA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місце</a:t>
            </a: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 районному етапі  </a:t>
            </a:r>
          </a:p>
          <a:p>
            <a:pPr algn="ctr"/>
            <a:r>
              <a:rPr lang="uk-UA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Всеукраїнської</a:t>
            </a: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олімпіади </a:t>
            </a: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 Правознавства</a:t>
            </a:r>
            <a:endParaRPr lang="uk-UA" sz="2400" b="1" cap="none" spc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6146506" y="3582769"/>
            <a:ext cx="262924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cap="none" spc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2011- </a:t>
            </a:r>
            <a:r>
              <a:rPr lang="uk-UA" sz="2400" b="1" cap="none" spc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2012 </a:t>
            </a:r>
            <a:r>
              <a:rPr lang="uk-UA" sz="2400" b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н.р</a:t>
            </a:r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. </a:t>
            </a:r>
            <a:endParaRPr lang="en-US" sz="2400" b="1" cap="none" spc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Мартинюк Михайло</a:t>
            </a:r>
            <a:endParaRPr lang="en-US" sz="2400" b="1" cap="none" spc="0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зайняв </a:t>
            </a:r>
            <a:r>
              <a:rPr lang="en-US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V </a:t>
            </a:r>
            <a:r>
              <a:rPr lang="uk-UA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місце</a:t>
            </a: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 районному етапі  </a:t>
            </a:r>
          </a:p>
          <a:p>
            <a:pPr algn="ctr"/>
            <a:r>
              <a:rPr lang="uk-UA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Всеукраїнської</a:t>
            </a: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олімпіади </a:t>
            </a:r>
          </a:p>
          <a:p>
            <a:pPr algn="ctr"/>
            <a:r>
              <a:rPr lang="uk-UA" sz="24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з Правознавства</a:t>
            </a:r>
            <a:endParaRPr lang="uk-UA" sz="2400" b="1" cap="none" spc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38" y="5900856"/>
            <a:ext cx="7254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4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358"/>
            <a:ext cx="8229600" cy="868958"/>
          </a:xfrm>
        </p:spPr>
        <p:txBody>
          <a:bodyPr/>
          <a:lstStyle/>
          <a:p>
            <a:pPr algn="ctr"/>
            <a:r>
              <a:rPr lang="uk-UA" b="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Використання інноваційних технологій</a:t>
            </a:r>
            <a:endParaRPr lang="uk-UA" b="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356356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3999132" cy="2247512"/>
          </a:xfrm>
          <a:prstGeom prst="round2DiagRect">
            <a:avLst>
              <a:gd name="adj1" fmla="val 16667"/>
              <a:gd name="adj2" fmla="val 0"/>
            </a:avLst>
          </a:prstGeom>
          <a:ln w="603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7" y="4132063"/>
            <a:ext cx="4056492" cy="2279749"/>
          </a:xfrm>
          <a:prstGeom prst="round2DiagRect">
            <a:avLst>
              <a:gd name="adj1" fmla="val 16667"/>
              <a:gd name="adj2" fmla="val 0"/>
            </a:avLst>
          </a:prstGeom>
          <a:ln w="6032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62" y="4047937"/>
            <a:ext cx="4355872" cy="24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757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0" y="548680"/>
            <a:ext cx="2736304" cy="10801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Створення </a:t>
            </a:r>
          </a:p>
          <a:p>
            <a:pPr marL="0" indent="0" algn="ctr">
              <a:buNone/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векторних </a:t>
            </a:r>
          </a:p>
          <a:p>
            <a:pPr marL="0" indent="0" algn="ctr">
              <a:buNone/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історичних мап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9443"/>
            <a:ext cx="2388792" cy="2229569"/>
          </a:xfrm>
          <a:prstGeom prst="rect">
            <a:avLst/>
          </a:prstGeom>
        </p:spPr>
      </p:pic>
      <p:pic>
        <p:nvPicPr>
          <p:cNvPr id="4" name="Місце для вмісту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"/>
          <a:stretch/>
        </p:blipFill>
        <p:spPr>
          <a:xfrm>
            <a:off x="383173" y="1628800"/>
            <a:ext cx="3612763" cy="2554140"/>
          </a:xfrm>
        </p:spPr>
      </p:pic>
      <p:sp>
        <p:nvSpPr>
          <p:cNvPr id="12" name="Табличка 11"/>
          <p:cNvSpPr/>
          <p:nvPr/>
        </p:nvSpPr>
        <p:spPr>
          <a:xfrm>
            <a:off x="2376998" y="221351"/>
            <a:ext cx="4320480" cy="1224136"/>
          </a:xfrm>
          <a:prstGeom prst="plaque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Мої захоплення:</a:t>
            </a:r>
            <a:endParaRPr lang="uk-UA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Місце для вмісту 2"/>
          <p:cNvSpPr txBox="1">
            <a:spLocks/>
          </p:cNvSpPr>
          <p:nvPr/>
        </p:nvSpPr>
        <p:spPr>
          <a:xfrm>
            <a:off x="6382409" y="608846"/>
            <a:ext cx="2808312" cy="1019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Випилювання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лобзиком</a:t>
            </a:r>
            <a:endParaRPr lang="uk-UA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5046" r="2787"/>
          <a:stretch/>
        </p:blipFill>
        <p:spPr>
          <a:xfrm>
            <a:off x="4744636" y="1602578"/>
            <a:ext cx="4121541" cy="2408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13279"/>
          <a:stretch/>
        </p:blipFill>
        <p:spPr>
          <a:xfrm>
            <a:off x="6156176" y="4245754"/>
            <a:ext cx="2710001" cy="240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5" r="17213"/>
          <a:stretch/>
        </p:blipFill>
        <p:spPr>
          <a:xfrm rot="5400000">
            <a:off x="3661691" y="4389971"/>
            <a:ext cx="2165890" cy="2143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85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32671"/>
            <a:ext cx="99371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0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Мої плани на майбутнє</a:t>
            </a:r>
            <a:endParaRPr lang="uk-UA" sz="4400" b="0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2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3"/>
          </p:nvPr>
        </p:nvSpPr>
        <p:spPr>
          <a:xfrm>
            <a:off x="611560" y="1772816"/>
            <a:ext cx="7992888" cy="4558184"/>
          </a:xfrm>
        </p:spPr>
        <p:txBody>
          <a:bodyPr>
            <a:normAutofit fontScale="92500" lnSpcReduction="10000"/>
          </a:bodyPr>
          <a:lstStyle/>
          <a:p>
            <a:pPr algn="l" eaLnBrk="0" fontAlgn="base" hangingPunct="0"/>
            <a:r>
              <a:rPr lang="uk-UA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1.  Продовжувати </a:t>
            </a:r>
            <a:r>
              <a:rPr lang="uk-UA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вдосконалювати наповнюваність та зміст </a:t>
            </a:r>
            <a:r>
              <a:rPr lang="uk-UA" b="0" i="1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портфоліо</a:t>
            </a:r>
            <a:r>
              <a:rPr lang="uk-UA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pPr algn="l" eaLnBrk="0" fontAlgn="base" hangingPunct="0"/>
            <a:endParaRPr lang="uk-UA" b="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l"/>
            <a:r>
              <a:rPr lang="uk-UA" b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2.  </a:t>
            </a:r>
            <a:r>
              <a:rPr lang="uk-UA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Надсилати </a:t>
            </a:r>
            <a:r>
              <a:rPr lang="uk-UA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методичні доробки, уроки, виховні заходи до періодичних видань</a:t>
            </a:r>
            <a:r>
              <a:rPr lang="uk-UA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pPr algn="l"/>
            <a:endParaRPr lang="uk-UA" b="0" i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marL="457200" indent="-457200" algn="l">
              <a:buAutoNum type="arabicPeriod" startAt="3"/>
            </a:pPr>
            <a:r>
              <a:rPr lang="uk-UA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Сприяти </a:t>
            </a:r>
            <a:r>
              <a:rPr lang="uk-UA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участі учнів  у </a:t>
            </a:r>
            <a:r>
              <a:rPr lang="uk-UA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обласних , районних  </a:t>
            </a:r>
            <a:r>
              <a:rPr lang="uk-UA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та шкільних </a:t>
            </a:r>
            <a:endParaRPr lang="uk-UA" b="0" i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l"/>
            <a:r>
              <a:rPr lang="uk-UA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конкурсах  , оглядах  ,</a:t>
            </a:r>
            <a:r>
              <a:rPr lang="uk-UA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олімпіадах</a:t>
            </a:r>
            <a:r>
              <a:rPr lang="uk-UA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.</a:t>
            </a:r>
          </a:p>
          <a:p>
            <a:pPr algn="l"/>
            <a:endParaRPr lang="uk-UA" b="0" i="1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 Antiqua" pitchFamily="18" charset="0"/>
              <a:cs typeface="Times New Roman" pitchFamily="18" charset="0"/>
            </a:endParaRPr>
          </a:p>
          <a:p>
            <a:pPr algn="l"/>
            <a:r>
              <a:rPr lang="uk-UA" b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4.  </a:t>
            </a:r>
            <a:r>
              <a:rPr lang="ru-RU" b="0" dirty="0" err="1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Створити</a:t>
            </a:r>
            <a:r>
              <a:rPr lang="ru-RU" b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b="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власний</a:t>
            </a:r>
            <a:r>
              <a:rPr lang="ru-RU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b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блог для </a:t>
            </a:r>
            <a:r>
              <a:rPr lang="ru-RU" b="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обміну</a:t>
            </a:r>
            <a:r>
              <a:rPr lang="ru-RU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b="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досвідом</a:t>
            </a:r>
            <a:r>
              <a:rPr lang="ru-RU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з </a:t>
            </a:r>
            <a:r>
              <a:rPr lang="ru-RU" b="0" dirty="0" err="1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колегами</a:t>
            </a:r>
            <a:r>
              <a:rPr lang="ru-RU" b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pPr algn="l"/>
            <a:endParaRPr lang="ru-RU" b="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l"/>
            <a:r>
              <a:rPr lang="uk-UA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5. </a:t>
            </a:r>
            <a:r>
              <a:rPr lang="uk-UA" b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  </a:t>
            </a:r>
            <a:r>
              <a:rPr lang="uk-UA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метою  підвищення  педагогічної </a:t>
            </a:r>
            <a:r>
              <a:rPr lang="uk-UA" b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майстерності  </a:t>
            </a:r>
            <a:r>
              <a:rPr lang="uk-UA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продовжувати займатися </a:t>
            </a:r>
            <a:r>
              <a:rPr lang="uk-UA" b="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самоосвітою</a:t>
            </a:r>
            <a:r>
              <a:rPr lang="uk-UA" b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pPr algn="l"/>
            <a:endParaRPr lang="uk-UA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круглений прямокутник 9"/>
          <p:cNvSpPr/>
          <p:nvPr/>
        </p:nvSpPr>
        <p:spPr>
          <a:xfrm>
            <a:off x="1027276" y="764704"/>
            <a:ext cx="3528392" cy="237626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Мартинюк</a:t>
            </a:r>
            <a:b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Петро</a:t>
            </a:r>
            <a:b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Михайлович</a:t>
            </a:r>
          </a:p>
          <a:p>
            <a:pPr algn="ctr"/>
            <a:endParaRPr lang="uk-UA" dirty="0"/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903601" y="3284984"/>
            <a:ext cx="3639744" cy="2520281"/>
          </a:xfrm>
          <a:prstGeom prst="round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uk-UA" sz="2000" b="1" dirty="0" smtClean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Вчитель історії та правознавства</a:t>
            </a:r>
            <a:b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стаж роботи 19 років</a:t>
            </a:r>
            <a:b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кваліфікаційна категорія</a:t>
            </a:r>
            <a:b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спеціаліст І категорії</a:t>
            </a:r>
          </a:p>
          <a:p>
            <a:pPr algn="ctr"/>
            <a:endParaRPr lang="uk-UA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12" y="764703"/>
            <a:ext cx="3347835" cy="5040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137799"/>
            <a:ext cx="725596" cy="72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ісце для вмісту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94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95752"/>
            <a:ext cx="7776864" cy="523173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09801" y="1772816"/>
            <a:ext cx="2805708" cy="546075"/>
          </a:xfrm>
        </p:spPr>
        <p:txBody>
          <a:bodyPr>
            <a:normAutofit fontScale="25000" lnSpcReduction="20000"/>
          </a:bodyPr>
          <a:lstStyle/>
          <a:p>
            <a:endParaRPr lang="uk-UA" dirty="0">
              <a:ln w="11430">
                <a:solidFill>
                  <a:srgbClr val="7030A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uk-UA" sz="14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І. Життєве</a:t>
            </a:r>
            <a:endParaRPr lang="uk-UA" sz="14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860032" y="1844824"/>
            <a:ext cx="2952328" cy="504056"/>
          </a:xfrm>
        </p:spPr>
        <p:txBody>
          <a:bodyPr>
            <a:noAutofit/>
          </a:bodyPr>
          <a:lstStyle/>
          <a:p>
            <a:r>
              <a:rPr lang="uk-UA" sz="3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itchFamily="66" charset="0"/>
              </a:rPr>
              <a:t>ІІ. Педагогічне</a:t>
            </a:r>
            <a:endParaRPr lang="uk-UA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1" name="Місце для вмісту 10"/>
          <p:cNvSpPr>
            <a:spLocks noGrp="1"/>
          </p:cNvSpPr>
          <p:nvPr>
            <p:ph sz="quarter" idx="4"/>
          </p:nvPr>
        </p:nvSpPr>
        <p:spPr>
          <a:xfrm>
            <a:off x="5004048" y="2420888"/>
            <a:ext cx="2808312" cy="3414365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35" y="230673"/>
            <a:ext cx="5410944" cy="1265079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3012655" y="230673"/>
            <a:ext cx="433082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uk-UA" sz="6000" spc="0" dirty="0" smtClean="0">
                <a:ln w="11430">
                  <a:solidFill>
                    <a:srgbClr val="7030A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Моє  кредо:</a:t>
            </a:r>
            <a:endParaRPr lang="uk-UA" sz="6000" spc="0" dirty="0">
              <a:ln w="11430">
                <a:solidFill>
                  <a:srgbClr val="7030A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5004048" y="2780927"/>
            <a:ext cx="2727029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3000" b="1" i="1" dirty="0" smtClean="0">
                <a:ln w="50800"/>
                <a:solidFill>
                  <a:schemeClr val="bg2"/>
                </a:solidFill>
              </a:rPr>
              <a:t>"</a:t>
            </a:r>
            <a:r>
              <a:rPr lang="uk-UA" sz="3000" b="1" i="1" dirty="0" smtClean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Домагатися</a:t>
            </a:r>
          </a:p>
          <a:p>
            <a:r>
              <a:rPr lang="uk-UA" sz="3000" b="1" i="1" dirty="0" smtClean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в житті </a:t>
            </a:r>
            <a:r>
              <a:rPr lang="uk-UA" sz="3000" b="1" i="1" dirty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сили </a:t>
            </a:r>
            <a:endParaRPr lang="uk-UA" sz="3000" b="1" i="1" dirty="0" smtClean="0">
              <a:ln w="50800"/>
              <a:solidFill>
                <a:schemeClr val="bg2"/>
              </a:solidFill>
              <a:latin typeface="Times New Roman"/>
              <a:ea typeface="Calibri"/>
            </a:endParaRPr>
          </a:p>
          <a:p>
            <a:r>
              <a:rPr lang="uk-UA" sz="3000" b="1" i="1" dirty="0" smtClean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права</a:t>
            </a:r>
            <a:r>
              <a:rPr lang="uk-UA" sz="3000" b="1" i="1" dirty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, а не </a:t>
            </a:r>
            <a:endParaRPr lang="uk-UA" sz="3000" b="1" i="1" dirty="0" smtClean="0">
              <a:ln w="50800"/>
              <a:solidFill>
                <a:schemeClr val="bg2"/>
              </a:solidFill>
              <a:latin typeface="Times New Roman"/>
              <a:ea typeface="Calibri"/>
            </a:endParaRPr>
          </a:p>
          <a:p>
            <a:r>
              <a:rPr lang="uk-UA" sz="3000" b="1" i="1" dirty="0" smtClean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права </a:t>
            </a:r>
            <a:r>
              <a:rPr lang="uk-UA" sz="3000" b="1" i="1" dirty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сили</a:t>
            </a:r>
            <a:r>
              <a:rPr lang="ru-RU" sz="3000" b="1" i="1" dirty="0" smtClean="0">
                <a:ln w="50800"/>
                <a:solidFill>
                  <a:schemeClr val="bg2"/>
                </a:solidFill>
              </a:rPr>
              <a:t>"</a:t>
            </a:r>
            <a:endParaRPr lang="uk-UA" sz="3000" b="1" i="1" dirty="0">
              <a:ln w="50800"/>
              <a:solidFill>
                <a:schemeClr val="bg2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288465" y="2780927"/>
            <a:ext cx="3246402" cy="14773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3000" b="1" i="1" dirty="0" smtClean="0">
                <a:ln w="50800"/>
                <a:solidFill>
                  <a:schemeClr val="bg2"/>
                </a:solidFill>
              </a:rPr>
              <a:t>«</a:t>
            </a:r>
            <a:r>
              <a:rPr lang="uk-UA" sz="3000" b="1" i="1" dirty="0" smtClean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Не помиляється</a:t>
            </a:r>
          </a:p>
          <a:p>
            <a:r>
              <a:rPr lang="uk-UA" sz="3000" b="1" i="1" dirty="0" smtClean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тільки той, хто </a:t>
            </a:r>
          </a:p>
          <a:p>
            <a:r>
              <a:rPr lang="uk-UA" sz="3000" b="1" i="1" dirty="0" smtClean="0">
                <a:ln w="50800"/>
                <a:solidFill>
                  <a:schemeClr val="bg2"/>
                </a:solidFill>
                <a:latin typeface="Times New Roman"/>
                <a:ea typeface="Calibri"/>
              </a:rPr>
              <a:t>нічого не робить</a:t>
            </a:r>
            <a:r>
              <a:rPr lang="ru-RU" sz="3000" b="1" i="1" dirty="0" smtClean="0">
                <a:ln w="50800"/>
                <a:solidFill>
                  <a:schemeClr val="bg2"/>
                </a:solidFill>
              </a:rPr>
              <a:t>"</a:t>
            </a:r>
            <a:endParaRPr lang="uk-UA" sz="3000" b="1" i="1" dirty="0">
              <a:ln w="50800"/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uk-UA" sz="4800" dirty="0" smtClean="0"/>
              <a:t>Моя методична робота</a:t>
            </a:r>
            <a:endParaRPr lang="uk-UA" sz="4800" dirty="0"/>
          </a:p>
        </p:txBody>
      </p:sp>
      <p:sp>
        <p:nvSpPr>
          <p:cNvPr id="7" name="Місце для вмісту 6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07342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Font typeface="Wingdings" pitchFamily="2" charset="2"/>
              <a:buChar char="ü"/>
            </a:pP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Участь у роботі методичного об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єднання вчителів історії та правознавства;</a:t>
            </a:r>
          </a:p>
          <a:p>
            <a:pPr marL="0" indent="0">
              <a:buNone/>
            </a:pPr>
            <a:endParaRPr lang="uk-UA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Участь у роботі творчої групи вчителів історії та правознавства;</a:t>
            </a:r>
          </a:p>
          <a:p>
            <a:pPr marL="0" indent="0">
              <a:buNone/>
            </a:pPr>
            <a:endParaRPr lang="uk-UA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Участь у роботі оргкомітету ІІ етапу Всеукраїнської учнівської олімпіади з історії та правознавства</a:t>
            </a:r>
            <a:endParaRPr lang="uk-UA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49280"/>
            <a:ext cx="7254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1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404664"/>
            <a:ext cx="7488832" cy="796950"/>
          </a:xfrm>
        </p:spPr>
        <p:txBody>
          <a:bodyPr>
            <a:noAutofit/>
          </a:bodyPr>
          <a:lstStyle/>
          <a:p>
            <a:r>
              <a:rPr lang="uk-UA" sz="4400" b="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Проблема, над якою працюю</a:t>
            </a:r>
            <a:endParaRPr lang="uk-UA" sz="4400" b="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93296"/>
            <a:ext cx="693363" cy="591147"/>
          </a:xfrm>
        </p:spPr>
      </p:pic>
      <p:sp>
        <p:nvSpPr>
          <p:cNvPr id="2" name="Блок-схема: альтернативний процес 1"/>
          <p:cNvSpPr/>
          <p:nvPr/>
        </p:nvSpPr>
        <p:spPr>
          <a:xfrm>
            <a:off x="1524674" y="1772816"/>
            <a:ext cx="6336704" cy="4176464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Місце для вмісту 8"/>
          <p:cNvSpPr>
            <a:spLocks noGrp="1"/>
          </p:cNvSpPr>
          <p:nvPr>
            <p:ph sz="half" idx="2"/>
          </p:nvPr>
        </p:nvSpPr>
        <p:spPr>
          <a:xfrm>
            <a:off x="2028730" y="1988840"/>
            <a:ext cx="5328592" cy="4525963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36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Використання інноваційних технологій на уроках історії та правознавства</a:t>
            </a:r>
            <a:endParaRPr lang="uk-UA" sz="36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182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2051720" y="199196"/>
            <a:ext cx="4824536" cy="2232247"/>
          </a:xfrm>
          <a:prstGeom prst="ellipse">
            <a:avLst/>
          </a:prstGeom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95250" h="95250" prst="slop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2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Використання інноваційних  технологій дає можливість</a:t>
            </a:r>
            <a:endParaRPr lang="uk-UA" sz="32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Блок-схема: альтернативний процес 9"/>
          <p:cNvSpPr/>
          <p:nvPr/>
        </p:nvSpPr>
        <p:spPr>
          <a:xfrm>
            <a:off x="1172806" y="4703368"/>
            <a:ext cx="2952328" cy="1800200"/>
          </a:xfrm>
          <a:prstGeom prst="flowChartAlternateProcess">
            <a:avLst/>
          </a:prstGeom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139700" h="139700" prst="divot"/>
            <a:contourClr>
              <a:schemeClr val="accent5">
                <a:shade val="65000"/>
                <a:satMod val="150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Самостійно опрацювати </a:t>
            </a:r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матеріал, </a:t>
            </a:r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використовуючи підказки</a:t>
            </a:r>
            <a:endParaRPr lang="uk-UA" sz="2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Блок-схема: альтернативний процес 10"/>
          <p:cNvSpPr/>
          <p:nvPr/>
        </p:nvSpPr>
        <p:spPr>
          <a:xfrm>
            <a:off x="4989230" y="4715944"/>
            <a:ext cx="2952328" cy="1800200"/>
          </a:xfrm>
          <a:prstGeom prst="flowChartAlternateProcess">
            <a:avLst/>
          </a:prstGeom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139700" h="139700" prst="divot"/>
            <a:contourClr>
              <a:schemeClr val="accent5">
                <a:shade val="65000"/>
                <a:satMod val="150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Проводити контроль учнів</a:t>
            </a:r>
            <a:endParaRPr lang="uk-UA" sz="2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Блок-схема: альтернативний процес 11"/>
          <p:cNvSpPr/>
          <p:nvPr/>
        </p:nvSpPr>
        <p:spPr>
          <a:xfrm>
            <a:off x="5940152" y="2258505"/>
            <a:ext cx="2952328" cy="1800200"/>
          </a:xfrm>
          <a:prstGeom prst="flowChartAlternateProcess">
            <a:avLst/>
          </a:prstGeom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139700" h="139700" prst="divot"/>
            <a:contourClr>
              <a:schemeClr val="accent5">
                <a:shade val="65000"/>
                <a:satMod val="150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Навчити учнів пошуку потрібної інформації з офіційних джерел</a:t>
            </a:r>
            <a:endParaRPr lang="uk-UA" sz="2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Блок-схема: альтернативний процес 12"/>
          <p:cNvSpPr/>
          <p:nvPr/>
        </p:nvSpPr>
        <p:spPr>
          <a:xfrm>
            <a:off x="251520" y="2258505"/>
            <a:ext cx="2952328" cy="1800200"/>
          </a:xfrm>
          <a:prstGeom prst="flowChartAlternateProcess">
            <a:avLst/>
          </a:prstGeom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139700" h="139700" prst="divot"/>
            <a:contourClr>
              <a:schemeClr val="accent5">
                <a:shade val="65000"/>
                <a:satMod val="150000"/>
              </a:schemeClr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0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Скласти індивідуальну програму навчання для кожного учня</a:t>
            </a:r>
            <a:endParaRPr lang="uk-UA" sz="2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19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681936" cy="1296144"/>
          </a:xfrm>
        </p:spPr>
        <p:txBody>
          <a:bodyPr>
            <a:noAutofit/>
          </a:bodyPr>
          <a:lstStyle/>
          <a:p>
            <a:pPr algn="ctr"/>
            <a:r>
              <a:rPr lang="uk-UA" sz="4000" b="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Застосування інноваційних технологій допоможе</a:t>
            </a:r>
            <a:endParaRPr lang="uk-UA" sz="4000" b="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idx="1"/>
          </p:nvPr>
        </p:nvSpPr>
        <p:spPr>
          <a:xfrm>
            <a:off x="251520" y="1484784"/>
            <a:ext cx="3824164" cy="639762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FF00"/>
                </a:solidFill>
              </a:rPr>
              <a:t>учневі</a:t>
            </a:r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sz="half" idx="2"/>
          </p:nvPr>
        </p:nvSpPr>
        <p:spPr>
          <a:xfrm>
            <a:off x="323528" y="2204864"/>
            <a:ext cx="3960440" cy="395128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uk-UA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самостійно розібрати матеріал, використовуючи підказки і текстові довідники;</a:t>
            </a:r>
          </a:p>
          <a:p>
            <a:pPr>
              <a:buFont typeface="Wingdings" pitchFamily="2" charset="2"/>
              <a:buChar char="ü"/>
            </a:pP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провести </a:t>
            </a:r>
            <a:r>
              <a:rPr lang="uk-UA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самоконтроль; </a:t>
            </a:r>
          </a:p>
          <a:p>
            <a:pPr>
              <a:buFont typeface="Wingdings" pitchFamily="2" charset="2"/>
              <a:buChar char="ü"/>
            </a:pP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розширити </a:t>
            </a:r>
            <a:r>
              <a:rPr lang="uk-UA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знання по довідниках;</a:t>
            </a:r>
          </a:p>
          <a:p>
            <a:pPr>
              <a:buFont typeface="Wingdings" pitchFamily="2" charset="2"/>
              <a:buChar char="ü"/>
            </a:pP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працювати </a:t>
            </a:r>
            <a:r>
              <a:rPr lang="uk-UA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індивідуальному темпі;</a:t>
            </a:r>
          </a:p>
          <a:p>
            <a:pPr>
              <a:buFont typeface="Wingdings" pitchFamily="2" charset="2"/>
              <a:buChar char="ü"/>
            </a:pP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ліквідувати </a:t>
            </a: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прогалини </a:t>
            </a:r>
            <a:r>
              <a:rPr lang="uk-UA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освоєнні </a:t>
            </a:r>
            <a:r>
              <a:rPr lang="uk-U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будь-якої </a:t>
            </a:r>
            <a:r>
              <a:rPr lang="uk-UA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теми</a:t>
            </a:r>
          </a:p>
          <a:p>
            <a:endParaRPr lang="uk-UA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3"/>
          </p:nvPr>
        </p:nvSpPr>
        <p:spPr>
          <a:xfrm>
            <a:off x="4644008" y="1484784"/>
            <a:ext cx="4041775" cy="63976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учителеві</a:t>
            </a:r>
            <a:endParaRPr lang="uk-UA" sz="320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4"/>
          </p:nvPr>
        </p:nvSpPr>
        <p:spPr>
          <a:xfrm>
            <a:off x="4572000" y="2204864"/>
            <a:ext cx="4320480" cy="427846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заощадити навчальний час, затрачуваний на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опитування;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побудувати модель функціонування зворотного зв'язку між учнями і вчителем при вивченні нового матеріалу;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враховувати 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індивідуальні особливості учнів;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оперативно 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організувати перевірку виконаної роботи;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фіксувати 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комп'ютерному журналі засвоєння матеріалу</a:t>
            </a:r>
            <a:r>
              <a:rPr lang="uk-UA" dirty="0"/>
              <a:t>.</a:t>
            </a:r>
          </a:p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49280"/>
            <a:ext cx="72548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8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23" y="116632"/>
            <a:ext cx="8640960" cy="1143000"/>
          </a:xfrm>
        </p:spPr>
        <p:txBody>
          <a:bodyPr>
            <a:normAutofit/>
          </a:bodyPr>
          <a:lstStyle/>
          <a:p>
            <a:pPr algn="ctr"/>
            <a:r>
              <a:rPr lang="uk-UA" sz="3300" b="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 вивченні правознавства інноваційні технології я використовую з метою</a:t>
            </a:r>
            <a:endParaRPr lang="uk-UA" sz="3300" b="0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6" name="Нашивка 5"/>
          <p:cNvSpPr/>
          <p:nvPr/>
        </p:nvSpPr>
        <p:spPr>
          <a:xfrm>
            <a:off x="947598" y="1340768"/>
            <a:ext cx="7254504" cy="864096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пояснення нового матеріалу</a:t>
            </a:r>
            <a:endParaRPr lang="uk-UA" sz="2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984198" y="2348880"/>
            <a:ext cx="7246781" cy="864096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контролю знань учнів</a:t>
            </a:r>
            <a:endParaRPr lang="uk-UA" sz="2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894902" y="3356992"/>
            <a:ext cx="7307200" cy="864096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організації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самостійної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роботи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учнів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на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уроці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та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вдома</a:t>
            </a:r>
            <a:endParaRPr lang="uk-UA" sz="2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894902" y="4365104"/>
            <a:ext cx="7307200" cy="864096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організації пізнавального дозвілля учнів</a:t>
            </a:r>
          </a:p>
        </p:txBody>
      </p:sp>
      <p:sp>
        <p:nvSpPr>
          <p:cNvPr id="13" name="Нашивка 12"/>
          <p:cNvSpPr/>
          <p:nvPr/>
        </p:nvSpPr>
        <p:spPr>
          <a:xfrm>
            <a:off x="894902" y="5373216"/>
            <a:ext cx="7307199" cy="864096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розвитку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творчої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активності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учнів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їх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навичок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роботи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програмним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забезпеченням</a:t>
            </a:r>
            <a:endParaRPr lang="uk-UA" sz="2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78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Використання програми </a:t>
            </a:r>
            <a:r>
              <a:rPr lang="en-US" dirty="0" err="1" smtClean="0"/>
              <a:t>MyTest</a:t>
            </a:r>
            <a:r>
              <a:rPr lang="en-US" dirty="0" smtClean="0"/>
              <a:t> </a:t>
            </a:r>
            <a:r>
              <a:rPr lang="uk-UA" dirty="0" smtClean="0"/>
              <a:t>для контролю знань учнів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"/>
          <a:stretch/>
        </p:blipFill>
        <p:spPr bwMode="auto">
          <a:xfrm>
            <a:off x="1907703" y="1628800"/>
            <a:ext cx="6981353" cy="497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Місце для вмісту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5104"/>
            <a:ext cx="2088232" cy="2050698"/>
          </a:xfrm>
        </p:spPr>
      </p:pic>
    </p:spTree>
    <p:extLst>
      <p:ext uri="{BB962C8B-B14F-4D97-AF65-F5344CB8AC3E}">
        <p14:creationId xmlns:p14="http://schemas.microsoft.com/office/powerpoint/2010/main" val="35180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ома">
  <a:themeElements>
    <a:clrScheme name="Солома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Пересічна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ома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337</Words>
  <Application>Microsoft Office PowerPoint</Application>
  <PresentationFormat>Екран (4:3)</PresentationFormat>
  <Paragraphs>99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15</vt:i4>
      </vt:variant>
    </vt:vector>
  </HeadingPairs>
  <TitlesOfParts>
    <vt:vector size="17" baseType="lpstr">
      <vt:lpstr>Солома</vt:lpstr>
      <vt:lpstr>Кнопка</vt:lpstr>
      <vt:lpstr>Презентація досвіду роботи  </vt:lpstr>
      <vt:lpstr>Презентація PowerPoint</vt:lpstr>
      <vt:lpstr>Презентація PowerPoint</vt:lpstr>
      <vt:lpstr>Моя методична робота</vt:lpstr>
      <vt:lpstr>Проблема, над якою працюю</vt:lpstr>
      <vt:lpstr>Презентація PowerPoint</vt:lpstr>
      <vt:lpstr>Застосування інноваційних технологій допоможе</vt:lpstr>
      <vt:lpstr>При вивченні правознавства інноваційні технології я використовую з метою</vt:lpstr>
      <vt:lpstr>Використання програми MyTest для контролю знань учнів</vt:lpstr>
      <vt:lpstr>Середній річний бал</vt:lpstr>
      <vt:lpstr>Показник успішності</vt:lpstr>
      <vt:lpstr>Результати педагогічної діяльності</vt:lpstr>
      <vt:lpstr>Використання інноваційних технологій</vt:lpstr>
      <vt:lpstr>Презентація PowerPoint</vt:lpstr>
      <vt:lpstr>Мої плани на майбутнє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 вчителя правознавства Турівської ЗОШ І-ІІ ступенів Підволочиського району</dc:title>
  <dc:creator>Адмін</dc:creator>
  <cp:lastModifiedBy>учень1</cp:lastModifiedBy>
  <cp:revision>74</cp:revision>
  <dcterms:created xsi:type="dcterms:W3CDTF">2014-11-08T09:25:05Z</dcterms:created>
  <dcterms:modified xsi:type="dcterms:W3CDTF">2014-12-02T10:49:13Z</dcterms:modified>
</cp:coreProperties>
</file>