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із теми 1 –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із теми 2 –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Світлий стиль 2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26.11.2014</a:t>
            </a:fld>
            <a:endParaRPr lang="uk-UA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26.11.2014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26.11.2014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26.11.2014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26.11.2014</a:t>
            </a:fld>
            <a:endParaRPr lang="uk-UA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26.11.2014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26.11.2014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26.11.2014</a:t>
            </a:fld>
            <a:endParaRPr lang="uk-UA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26.11.2014</a:t>
            </a:fld>
            <a:endParaRPr lang="uk-UA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26.11.2014</a:t>
            </a:fld>
            <a:endParaRPr lang="uk-UA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26.11.2014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26.11.2014</a:t>
            </a:fld>
            <a:endParaRPr lang="uk-UA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222375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8800" b="1" cap="none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Право власності</a:t>
            </a:r>
            <a:endParaRPr lang="uk-UA" sz="8800" b="1" cap="none" dirty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458200" cy="9144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3200" b="1" cap="all" dirty="0" smtClean="0">
                <a:ln w="0">
                  <a:solidFill>
                    <a:srgbClr val="7030A0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Тема уроку:</a:t>
            </a:r>
            <a:endParaRPr lang="uk-UA" sz="3200" b="1" cap="all" dirty="0">
              <a:ln w="0">
                <a:solidFill>
                  <a:srgbClr val="7030A0"/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001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порівняйте </a:t>
            </a:r>
            <a:r>
              <a:rPr lang="ru-RU" dirty="0"/>
              <a:t>права і обов'язки громадян </a:t>
            </a:r>
            <a:r>
              <a:rPr lang="ru-RU" dirty="0">
                <a:solidFill>
                  <a:srgbClr val="002060"/>
                </a:solidFill>
              </a:rPr>
              <a:t>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ru-RU" dirty="0" smtClean="0"/>
              <a:t>  </a:t>
            </a:r>
            <a:r>
              <a:rPr lang="ru-RU" dirty="0"/>
              <a:t>і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Б</a:t>
            </a:r>
            <a:r>
              <a:rPr lang="ru-RU" dirty="0">
                <a:solidFill>
                  <a:srgbClr val="002060"/>
                </a:solidFill>
              </a:rPr>
              <a:t>.</a:t>
            </a:r>
            <a:r>
              <a:rPr lang="ru-RU" dirty="0"/>
              <a:t> щодо їх помешкань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2060848"/>
            <a:ext cx="8812088" cy="4019277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«Громадянин А. є власником </a:t>
            </a:r>
            <a:r>
              <a:rPr lang="ru-RU" b="1" dirty="0" smtClean="0">
                <a:solidFill>
                  <a:srgbClr val="002060"/>
                </a:solidFill>
              </a:rPr>
              <a:t>свого помешкання</a:t>
            </a:r>
            <a:r>
              <a:rPr lang="ru-RU" b="1" dirty="0">
                <a:solidFill>
                  <a:srgbClr val="002060"/>
                </a:solidFill>
              </a:rPr>
              <a:t>, а його сусід громадянин Б. своє житло орендує».</a:t>
            </a:r>
            <a:endParaRPr lang="uk-UA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646347"/>
              </p:ext>
            </p:extLst>
          </p:nvPr>
        </p:nvGraphicFramePr>
        <p:xfrm>
          <a:off x="323527" y="3284984"/>
          <a:ext cx="8424936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3528391"/>
                <a:gridCol w="2808312"/>
              </a:tblGrid>
              <a:tr h="1008112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 smtClean="0"/>
                    </a:p>
                    <a:p>
                      <a:pPr algn="ctr"/>
                      <a:r>
                        <a:rPr lang="uk-UA" sz="2400" dirty="0" smtClean="0"/>
                        <a:t>Громадянин А.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 smtClean="0"/>
                    </a:p>
                    <a:p>
                      <a:pPr algn="ctr"/>
                      <a:r>
                        <a:rPr lang="uk-UA" sz="2400" dirty="0" smtClean="0"/>
                        <a:t>Громадянин Б</a:t>
                      </a:r>
                      <a:endParaRPr lang="uk-UA" sz="24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rgbClr val="0070C0"/>
                            </a:solidFill>
                            <a:prstDash val="solid"/>
                          </a:ln>
                          <a:solidFill>
                            <a:srgbClr val="00206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Права</a:t>
                      </a:r>
                      <a:endParaRPr lang="uk-UA" b="1" cap="all" spc="0" dirty="0">
                        <a:ln w="9000" cmpd="sng">
                          <a:solidFill>
                            <a:srgbClr val="0070C0"/>
                          </a:solidFill>
                          <a:prstDash val="solid"/>
                        </a:ln>
                        <a:solidFill>
                          <a:srgbClr val="00206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rgbClr val="0070C0"/>
                            </a:solidFill>
                            <a:prstDash val="solid"/>
                          </a:ln>
                          <a:solidFill>
                            <a:srgbClr val="00206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Обов'язки</a:t>
                      </a:r>
                      <a:endParaRPr lang="uk-UA" b="1" cap="all" spc="0" dirty="0">
                        <a:ln w="9000" cmpd="sng">
                          <a:solidFill>
                            <a:srgbClr val="0070C0"/>
                          </a:solidFill>
                          <a:prstDash val="solid"/>
                        </a:ln>
                        <a:solidFill>
                          <a:srgbClr val="00206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17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Font typeface="Wingdings" pitchFamily="2" charset="2"/>
              <a:buChar char="v"/>
            </a:pPr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ln w="11430"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Опрацювати </a:t>
            </a:r>
            <a:r>
              <a:rPr lang="ru-RU" b="1" dirty="0">
                <a:ln w="11430"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матеріал підручника: Тема </a:t>
            </a:r>
            <a:r>
              <a:rPr lang="ru-RU" b="1" dirty="0" smtClean="0">
                <a:ln w="11430"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12</a:t>
            </a:r>
          </a:p>
          <a:p>
            <a:pPr marL="0" indent="0">
              <a:buNone/>
            </a:pPr>
            <a:endParaRPr lang="ru-RU" b="1" dirty="0">
              <a:ln w="11430"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ln w="11430"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Завдання </a:t>
            </a:r>
            <a:r>
              <a:rPr lang="ru-RU" b="1" dirty="0">
                <a:ln w="11430"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1-2 на сторінці </a:t>
            </a:r>
            <a:r>
              <a:rPr lang="ru-RU" b="1" dirty="0" smtClean="0">
                <a:ln w="11430"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77</a:t>
            </a:r>
            <a:endParaRPr lang="ru-RU" b="1" dirty="0">
              <a:ln w="11430"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0" indent="0">
              <a:buNone/>
            </a:pPr>
            <a:endParaRPr lang="uk-UA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846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уроку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92500"/>
          </a:bodyPr>
          <a:lstStyle/>
          <a:p>
            <a:pPr lvl="0">
              <a:buFont typeface="Wingdings" pitchFamily="2" charset="2"/>
              <a:buChar char="Ø"/>
            </a:pPr>
            <a:r>
              <a:rPr lang="uk-UA" b="1" dirty="0">
                <a:ln w="17780" cmpd="sng">
                  <a:solidFill>
                    <a:srgbClr val="7030A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пояснити зміст права  власності; розповісти про те як дитина стає власником і як вона може розпорядитися майном, яке їй належить</a:t>
            </a:r>
            <a:r>
              <a:rPr lang="uk-UA" b="1" dirty="0" smtClean="0">
                <a:ln w="17780" cmpd="sng">
                  <a:solidFill>
                    <a:srgbClr val="7030A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;</a:t>
            </a:r>
          </a:p>
          <a:p>
            <a:pPr lvl="0">
              <a:buFont typeface="Wingdings" pitchFamily="2" charset="2"/>
              <a:buChar char="Ø"/>
            </a:pPr>
            <a:endParaRPr lang="uk-UA" b="1" dirty="0">
              <a:ln w="17780" cmpd="sng">
                <a:solidFill>
                  <a:srgbClr val="7030A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lvl="0">
              <a:buFont typeface="Wingdings" pitchFamily="2" charset="2"/>
              <a:buChar char="Ø"/>
            </a:pPr>
            <a:r>
              <a:rPr lang="uk-UA" b="1" dirty="0">
                <a:ln w="17780" cmpd="sng">
                  <a:solidFill>
                    <a:srgbClr val="7030A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навчити аналізувати правові ситуації на підставі окремих положень цивільного законодавства; оцінити важливість для людини бути власником</a:t>
            </a:r>
            <a:r>
              <a:rPr lang="uk-UA" b="1" dirty="0" smtClean="0">
                <a:ln w="17780" cmpd="sng">
                  <a:solidFill>
                    <a:srgbClr val="7030A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;</a:t>
            </a:r>
          </a:p>
          <a:p>
            <a:pPr lvl="0">
              <a:buFont typeface="Wingdings" pitchFamily="2" charset="2"/>
              <a:buChar char="Ø"/>
            </a:pPr>
            <a:endParaRPr lang="uk-UA" b="1" dirty="0">
              <a:ln w="17780" cmpd="sng">
                <a:solidFill>
                  <a:srgbClr val="7030A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lvl="0">
              <a:buFont typeface="Wingdings" pitchFamily="2" charset="2"/>
              <a:buChar char="Ø"/>
            </a:pPr>
            <a:r>
              <a:rPr lang="uk-UA" b="1" dirty="0">
                <a:ln w="17780" cmpd="sng">
                  <a:solidFill>
                    <a:srgbClr val="7030A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виховувати поважне ставлення до своєї власності та власності інших.</a:t>
            </a:r>
          </a:p>
          <a:p>
            <a:pPr>
              <a:buFont typeface="Wingdings" pitchFamily="2" charset="2"/>
              <a:buChar char="Ø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189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/>
          <a:lstStyle/>
          <a:p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1340768"/>
            <a:ext cx="8686800" cy="5303838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uk-UA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1. Право </a:t>
            </a:r>
            <a:r>
              <a:rPr lang="uk-UA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власності, його зміст</a:t>
            </a:r>
            <a:r>
              <a:rPr lang="uk-UA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.</a:t>
            </a:r>
          </a:p>
          <a:p>
            <a:pPr marL="0" indent="0">
              <a:buNone/>
            </a:pPr>
            <a:endParaRPr lang="uk-UA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  <a:p>
            <a:pPr marL="0" indent="0">
              <a:buNone/>
            </a:pPr>
            <a:r>
              <a:rPr lang="uk-UA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2. Набуття </a:t>
            </a:r>
            <a:r>
              <a:rPr lang="uk-UA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права власності</a:t>
            </a:r>
            <a:r>
              <a:rPr lang="uk-UA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.</a:t>
            </a:r>
          </a:p>
          <a:p>
            <a:pPr marL="0" indent="0">
              <a:buNone/>
            </a:pPr>
            <a:endParaRPr lang="uk-UA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  <a:p>
            <a:pPr marL="0" indent="0">
              <a:buNone/>
            </a:pPr>
            <a:r>
              <a:rPr lang="uk-UA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3. Права </a:t>
            </a:r>
            <a:r>
              <a:rPr lang="uk-UA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неповнолітніх осіб щодо </a:t>
            </a:r>
            <a:r>
              <a:rPr lang="uk-UA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розпорядження </a:t>
            </a:r>
            <a:r>
              <a:rPr lang="uk-UA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майном</a:t>
            </a:r>
            <a:r>
              <a:rPr lang="uk-UA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.</a:t>
            </a:r>
          </a:p>
          <a:p>
            <a:pPr marL="0" indent="0">
              <a:buNone/>
            </a:pPr>
            <a:endParaRPr lang="uk-UA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  <a:p>
            <a:pPr marL="0" indent="0">
              <a:buNone/>
            </a:pPr>
            <a:r>
              <a:rPr lang="uk-UA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4. Права </a:t>
            </a:r>
            <a:r>
              <a:rPr lang="uk-UA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неповнолітніх осіб щодо розпорядження банківським вкладом</a:t>
            </a:r>
            <a:r>
              <a:rPr lang="uk-UA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.</a:t>
            </a:r>
            <a:endParaRPr lang="uk-UA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95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192688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sp>
        <p:nvSpPr>
          <p:cNvPr id="7" name="Округлений прямокутник 6"/>
          <p:cNvSpPr/>
          <p:nvPr/>
        </p:nvSpPr>
        <p:spPr>
          <a:xfrm>
            <a:off x="2483768" y="548680"/>
            <a:ext cx="4032448" cy="12961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Право власності</a:t>
            </a:r>
            <a:endParaRPr lang="uk-UA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Округлений прямокутник 8"/>
          <p:cNvSpPr/>
          <p:nvPr/>
        </p:nvSpPr>
        <p:spPr>
          <a:xfrm>
            <a:off x="179512" y="2586042"/>
            <a:ext cx="2808312" cy="3384376"/>
          </a:xfrm>
          <a:prstGeom prst="roundRect">
            <a:avLst/>
          </a:prstGeom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 prst="softRound"/>
            <a:contourClr>
              <a:schemeClr val="accent1">
                <a:shade val="60000"/>
                <a:satMod val="11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26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Право володіння</a:t>
            </a:r>
            <a:endParaRPr lang="uk-UA" sz="26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(фактичне володіння річчю, що надає можливість особі фізично чи </a:t>
            </a:r>
            <a:r>
              <a:rPr lang="uk-UA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господарчо</a:t>
            </a:r>
            <a:r>
              <a:rPr lang="uk-U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 впливати на неї)</a:t>
            </a:r>
          </a:p>
          <a:p>
            <a:pPr algn="ctr"/>
            <a:endParaRPr lang="uk-UA" dirty="0"/>
          </a:p>
        </p:txBody>
      </p:sp>
      <p:sp>
        <p:nvSpPr>
          <p:cNvPr id="11" name="Округлений прямокутник 10"/>
          <p:cNvSpPr/>
          <p:nvPr/>
        </p:nvSpPr>
        <p:spPr>
          <a:xfrm>
            <a:off x="3115160" y="2612651"/>
            <a:ext cx="2896999" cy="3384376"/>
          </a:xfrm>
          <a:prstGeom prst="roundRect">
            <a:avLst/>
          </a:prstGeom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 prst="softRound"/>
            <a:contourClr>
              <a:schemeClr val="accent1">
                <a:shade val="60000"/>
                <a:satMod val="11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28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Право користування</a:t>
            </a:r>
            <a:endParaRPr lang="uk-UA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(можливість експлуатації речі шляхом витягу її корисних властивостей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)</a:t>
            </a:r>
            <a:endParaRPr lang="uk-U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  <a:p>
            <a:pPr algn="ctr"/>
            <a:endParaRPr lang="uk-U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круглений прямокутник 11"/>
          <p:cNvSpPr/>
          <p:nvPr/>
        </p:nvSpPr>
        <p:spPr>
          <a:xfrm>
            <a:off x="6156176" y="2586042"/>
            <a:ext cx="2808312" cy="3384376"/>
          </a:xfrm>
          <a:prstGeom prst="roundRect">
            <a:avLst/>
          </a:prstGeom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 prst="softRound"/>
            <a:contourClr>
              <a:schemeClr val="accent1">
                <a:shade val="60000"/>
                <a:satMod val="11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26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Право розпорядження</a:t>
            </a:r>
            <a:endParaRPr lang="uk-UA" sz="26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(визначення власником долі речі шляхом її знищення, відчуження чи передачі в тимчасове володіння іншій особі)</a:t>
            </a:r>
          </a:p>
        </p:txBody>
      </p:sp>
    </p:spTree>
    <p:extLst>
      <p:ext uri="{BB962C8B-B14F-4D97-AF65-F5344CB8AC3E}">
        <p14:creationId xmlns:p14="http://schemas.microsoft.com/office/powerpoint/2010/main" val="227641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cap="none" dirty="0" smtClean="0">
                <a:ln w="11430">
                  <a:solidFill>
                    <a:srgbClr val="00B0F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Обґрунтуйте  відповідь </a:t>
            </a:r>
            <a:r>
              <a:rPr lang="ru-RU" sz="4000" b="1" cap="none" dirty="0">
                <a:ln w="11430">
                  <a:solidFill>
                    <a:srgbClr val="00B0F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 запитання</a:t>
            </a:r>
            <a:r>
              <a:rPr lang="ru-RU" b="1" cap="none" dirty="0">
                <a:ln w="11430">
                  <a:solidFill>
                    <a:srgbClr val="00B0F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:</a:t>
            </a:r>
            <a:br>
              <a:rPr lang="ru-RU" b="1" cap="none" dirty="0">
                <a:ln w="11430">
                  <a:solidFill>
                    <a:srgbClr val="00B0F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uk-UA" b="1" cap="none" dirty="0">
              <a:ln w="11430">
                <a:solidFill>
                  <a:srgbClr val="00B0F0"/>
                </a:solidFill>
              </a:ln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400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 чи можна сказати, що ви володієте портфелем, який тримаєте в руках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  <a:p>
            <a:pPr marL="0" indent="0">
              <a:buNone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б) чи можна сказати, що ви володієте книгою, яку дали почитати товаришеві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  <a:p>
            <a:pPr marL="0" indent="0">
              <a:buNone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в) чи охоплює поняття «користування майном» ситуацію, коли ви читаєте підручник, готуючи домашнє завдання, або коли ви шиєте на швейній машині?</a:t>
            </a:r>
          </a:p>
          <a:p>
            <a:pPr marL="0" indent="0">
              <a:buNone/>
            </a:pP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837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336704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2123728" y="476672"/>
            <a:ext cx="5184576" cy="13464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Форми власності</a:t>
            </a:r>
            <a:endParaRPr lang="uk-UA" sz="36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кутник із двома округленими сусідніми кутами 5"/>
          <p:cNvSpPr/>
          <p:nvPr/>
        </p:nvSpPr>
        <p:spPr>
          <a:xfrm>
            <a:off x="107504" y="2650766"/>
            <a:ext cx="3089626" cy="4032448"/>
          </a:xfrm>
          <a:prstGeom prst="round2SameRect">
            <a:avLst/>
          </a:prstGeom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 prst="softRound"/>
            <a:contourClr>
              <a:schemeClr val="accent1">
                <a:shade val="60000"/>
                <a:satMod val="11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2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Державна</a:t>
            </a:r>
            <a:r>
              <a:rPr lang="uk-UA" sz="24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</a:t>
            </a:r>
            <a:endParaRPr lang="uk-UA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Calibri"/>
                <a:ea typeface="Calibri"/>
                <a:cs typeface="Times New Roman"/>
              </a:rPr>
              <a:t>(загальнодержавна, республіканська, комунальна; суб'єкти права — держава в особі Верховної Ради України, Верховної Ради АРК, територіальні громади в особі обласних, селищних, сільських рад)</a:t>
            </a:r>
          </a:p>
          <a:p>
            <a:pPr algn="ctr"/>
            <a:endParaRPr lang="uk-UA" dirty="0"/>
          </a:p>
        </p:txBody>
      </p:sp>
      <p:sp>
        <p:nvSpPr>
          <p:cNvPr id="7" name="Прямокутник із двома округленими сусідніми кутами 6"/>
          <p:cNvSpPr/>
          <p:nvPr/>
        </p:nvSpPr>
        <p:spPr>
          <a:xfrm>
            <a:off x="3419872" y="2667356"/>
            <a:ext cx="2844316" cy="4032448"/>
          </a:xfrm>
          <a:prstGeom prst="round2SameRect">
            <a:avLst/>
          </a:prstGeom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 prst="softRound"/>
            <a:contourClr>
              <a:schemeClr val="accent1">
                <a:shade val="60000"/>
                <a:satMod val="11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Колективна</a:t>
            </a:r>
          </a:p>
          <a:p>
            <a:pPr algn="ctr"/>
            <a:r>
              <a:rPr lang="uk-UA" sz="2400" b="1" dirty="0" smtClean="0">
                <a:latin typeface="Calibri"/>
                <a:ea typeface="Calibri"/>
                <a:cs typeface="Times New Roman"/>
              </a:rPr>
              <a:t> </a:t>
            </a:r>
          </a:p>
          <a:p>
            <a:pPr algn="ctr"/>
            <a:r>
              <a:rPr lang="uk-UA" b="1" dirty="0" smtClean="0">
                <a:latin typeface="Calibri"/>
                <a:ea typeface="Calibri"/>
                <a:cs typeface="Times New Roman"/>
              </a:rPr>
              <a:t>(</a:t>
            </a:r>
            <a:r>
              <a:rPr lang="uk-UA" b="1" dirty="0">
                <a:latin typeface="Calibri"/>
                <a:ea typeface="Calibri"/>
                <a:cs typeface="Times New Roman"/>
              </a:rPr>
              <a:t>суб'єкти права — колективи підприємств, організацій, орендарів, акціонерів тощо, що виступають на правах юридичних </a:t>
            </a:r>
            <a:r>
              <a:rPr lang="uk-UA" b="1" dirty="0" smtClean="0">
                <a:latin typeface="Calibri"/>
                <a:ea typeface="Calibri"/>
                <a:cs typeface="Times New Roman"/>
              </a:rPr>
              <a:t>осіб)</a:t>
            </a:r>
            <a:endParaRPr lang="uk-UA" b="1" dirty="0" smtClean="0">
              <a:latin typeface="Calibri"/>
              <a:cs typeface="Times New Roman"/>
            </a:endParaRPr>
          </a:p>
          <a:p>
            <a:pPr algn="ctr"/>
            <a:endParaRPr lang="uk-UA" b="1" dirty="0">
              <a:latin typeface="Calibri"/>
              <a:cs typeface="Times New Roman"/>
            </a:endParaRPr>
          </a:p>
          <a:p>
            <a:pPr algn="ctr"/>
            <a:endParaRPr lang="uk-UA" b="1" dirty="0" smtClean="0">
              <a:latin typeface="Calibri"/>
              <a:cs typeface="Times New Roman"/>
            </a:endParaRPr>
          </a:p>
          <a:p>
            <a:pPr algn="ctr"/>
            <a:endParaRPr lang="uk-UA" b="1" dirty="0"/>
          </a:p>
        </p:txBody>
      </p:sp>
      <p:sp>
        <p:nvSpPr>
          <p:cNvPr id="8" name="Прямокутник із двома округленими сусідніми кутами 7"/>
          <p:cNvSpPr/>
          <p:nvPr/>
        </p:nvSpPr>
        <p:spPr>
          <a:xfrm>
            <a:off x="6437472" y="2654602"/>
            <a:ext cx="2634894" cy="4032448"/>
          </a:xfrm>
          <a:prstGeom prst="round2SameRect">
            <a:avLst/>
          </a:prstGeom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 prst="softRound"/>
            <a:contourClr>
              <a:schemeClr val="accent1">
                <a:shade val="60000"/>
                <a:satMod val="11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2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Приватна </a:t>
            </a:r>
            <a:endParaRPr lang="uk-UA" sz="3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Calibri"/>
                <a:ea typeface="Calibri"/>
                <a:cs typeface="Times New Roman"/>
              </a:rPr>
              <a:t>(суб'єкти права — громадяни України, іноземні громадяни й особи без </a:t>
            </a:r>
            <a:r>
              <a:rPr lang="uk-UA" b="1" dirty="0" smtClean="0">
                <a:latin typeface="Calibri"/>
                <a:ea typeface="Calibri"/>
                <a:cs typeface="Times New Roman"/>
              </a:rPr>
              <a:t>громадянства)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uk-UA" b="1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uk-UA" b="1" dirty="0" smtClean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uk-UA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9637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904656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sp>
        <p:nvSpPr>
          <p:cNvPr id="2" name="Рамка 1"/>
          <p:cNvSpPr/>
          <p:nvPr/>
        </p:nvSpPr>
        <p:spPr>
          <a:xfrm>
            <a:off x="1579596" y="332656"/>
            <a:ext cx="6120680" cy="1440160"/>
          </a:xfrm>
          <a:prstGeom prst="frame">
            <a:avLst/>
          </a:prstGeom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 prst="artDeco"/>
            <a:contourClr>
              <a:schemeClr val="accent1">
                <a:shade val="60000"/>
                <a:satMod val="11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Захист права власності</a:t>
            </a:r>
            <a:endParaRPr lang="uk-UA" sz="40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455356" y="2132856"/>
            <a:ext cx="8280920" cy="936104"/>
          </a:xfrm>
          <a:prstGeom prst="plaqu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Держава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забезпечує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рівний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захист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прав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усіх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суб'єктів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права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власності</a:t>
            </a:r>
            <a:endParaRPr lang="uk-UA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480864" y="3429000"/>
            <a:ext cx="8280920" cy="1565951"/>
          </a:xfrm>
          <a:prstGeom prst="plaqu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Власник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який має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підстави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передбачати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можливість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порушення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свого права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власності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може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звернутися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суд з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вимогою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про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заборону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здійснення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дій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що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можуть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порушити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його право</a:t>
            </a:r>
            <a:endParaRPr lang="uk-UA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499476" y="5199143"/>
            <a:ext cx="8280920" cy="1152128"/>
          </a:xfrm>
          <a:prstGeom prst="plaqu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Власник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права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якого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порушені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має право на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відшкодування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заподіяного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йому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майнового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і морального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збитку</a:t>
            </a:r>
            <a:endParaRPr lang="uk-UA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89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400" b="1" cap="none" dirty="0">
                <a:ln w="11430">
                  <a:solidFill>
                    <a:srgbClr val="00B050"/>
                  </a:solidFill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Прочитайте матеріал підручника с.75 та дайте </a:t>
            </a:r>
            <a:r>
              <a:rPr lang="ru-RU" sz="3400" b="1" cap="none" dirty="0" err="1">
                <a:ln w="11430">
                  <a:solidFill>
                    <a:srgbClr val="00B050"/>
                  </a:solidFill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відповіді</a:t>
            </a:r>
            <a:r>
              <a:rPr lang="ru-RU" sz="3400" b="1" cap="none" dirty="0">
                <a:ln w="11430">
                  <a:solidFill>
                    <a:srgbClr val="00B050"/>
                  </a:solidFill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на </a:t>
            </a:r>
            <a:r>
              <a:rPr lang="ru-RU" sz="3400" b="1" cap="none" dirty="0" err="1">
                <a:ln w="11430">
                  <a:solidFill>
                    <a:srgbClr val="00B050"/>
                  </a:solidFill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питання</a:t>
            </a:r>
            <a:endParaRPr lang="uk-UA" sz="3400" b="1" cap="none" dirty="0">
              <a:ln w="11430">
                <a:solidFill>
                  <a:srgbClr val="00B050"/>
                </a:solidFill>
              </a:ln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Font typeface="Courier New" pitchFamily="49" charset="0"/>
              <a:buChar char="o"/>
            </a:pPr>
            <a:r>
              <a:rPr lang="uk-UA" b="1" dirty="0" smtClean="0">
                <a:ln w="11430"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 </a:t>
            </a:r>
            <a:r>
              <a:rPr lang="uk-UA" b="1" dirty="0">
                <a:ln w="11430"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якого віку людина може повністю розпоряджатися майном?. </a:t>
            </a:r>
            <a:endParaRPr lang="uk-UA" b="1" dirty="0" smtClean="0">
              <a:ln w="11430">
                <a:solidFill>
                  <a:srgbClr val="002060"/>
                </a:solidFill>
              </a:ln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0" indent="0">
              <a:buNone/>
            </a:pPr>
            <a:endParaRPr lang="uk-UA" b="1" dirty="0">
              <a:ln w="11430">
                <a:solidFill>
                  <a:srgbClr val="002060"/>
                </a:solidFill>
              </a:ln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Font typeface="Courier New" pitchFamily="49" charset="0"/>
              <a:buChar char="o"/>
            </a:pPr>
            <a:r>
              <a:rPr lang="uk-UA" b="1" dirty="0" smtClean="0">
                <a:ln w="11430"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Хто </a:t>
            </a:r>
            <a:r>
              <a:rPr lang="uk-UA" b="1" dirty="0">
                <a:ln w="11430"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і як розпоряджається майном особи, якій ще не виповнилося 14 років</a:t>
            </a:r>
            <a:r>
              <a:rPr lang="uk-UA" b="1" dirty="0" smtClean="0">
                <a:ln w="11430"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?</a:t>
            </a:r>
          </a:p>
          <a:p>
            <a:pPr marL="0" indent="0">
              <a:buNone/>
            </a:pPr>
            <a:endParaRPr lang="uk-UA" b="1" dirty="0">
              <a:ln w="11430">
                <a:solidFill>
                  <a:srgbClr val="002060"/>
                </a:solidFill>
              </a:ln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Font typeface="Courier New" pitchFamily="49" charset="0"/>
              <a:buChar char="o"/>
            </a:pPr>
            <a:r>
              <a:rPr lang="uk-UA" b="1" dirty="0" smtClean="0">
                <a:ln w="11430"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Які </a:t>
            </a:r>
            <a:r>
              <a:rPr lang="uk-UA" b="1" dirty="0">
                <a:ln w="11430"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особливості розпоряджання майном мають неповнолітні?</a:t>
            </a:r>
          </a:p>
          <a:p>
            <a:pPr marL="0" indent="0">
              <a:buNone/>
            </a:pPr>
            <a:endParaRPr lang="uk-UA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09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Права неповнолітніх осіб щодо розпорядження банківським вкладом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sp>
        <p:nvSpPr>
          <p:cNvPr id="6" name="Табличка 5"/>
          <p:cNvSpPr/>
          <p:nvPr/>
        </p:nvSpPr>
        <p:spPr>
          <a:xfrm>
            <a:off x="827584" y="1628800"/>
            <a:ext cx="7488832" cy="1872208"/>
          </a:xfrm>
          <a:prstGeom prst="plaque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just"/>
            <a:r>
              <a:rPr lang="ru-RU" sz="2400" b="1" dirty="0">
                <a:ln w="11430">
                  <a:solidFill>
                    <a:srgbClr val="00B0F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Якщо особа, якій виповнилося 14 років, особисто внесла певну суми на банківський рахунок, то вона має право розпоряджатися цим </a:t>
            </a:r>
            <a:r>
              <a:rPr lang="ru-RU" sz="2400" b="1" dirty="0" smtClean="0">
                <a:ln w="11430">
                  <a:solidFill>
                    <a:srgbClr val="00B0F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вкладом </a:t>
            </a:r>
            <a:r>
              <a:rPr lang="ru-RU" sz="2400" b="1" dirty="0">
                <a:ln w="11430">
                  <a:solidFill>
                    <a:srgbClr val="00B0F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 власний розсуд.</a:t>
            </a:r>
            <a:endParaRPr lang="uk-UA" sz="2000" b="1" dirty="0">
              <a:ln w="11430">
                <a:solidFill>
                  <a:srgbClr val="00B0F0"/>
                </a:solidFill>
              </a:ln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827406" y="4005064"/>
            <a:ext cx="7488832" cy="2160240"/>
          </a:xfrm>
          <a:prstGeom prst="plaque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just"/>
            <a:r>
              <a:rPr lang="ru-RU" sz="2400" b="1" dirty="0">
                <a:ln w="11430">
                  <a:solidFill>
                    <a:srgbClr val="00B0F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Якщо гроші у банк покладені на ім'я особи кимось іншим, то до 14 років цими коштами розпоряджаються </a:t>
            </a:r>
            <a:r>
              <a:rPr lang="ru-RU" sz="2400" b="1" dirty="0" err="1">
                <a:ln w="11430">
                  <a:solidFill>
                    <a:srgbClr val="00B0F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її</a:t>
            </a:r>
            <a:r>
              <a:rPr lang="ru-RU" sz="2400" b="1" dirty="0">
                <a:ln w="11430">
                  <a:solidFill>
                    <a:srgbClr val="00B0F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батьки (або особи, що їх замінюють), а з 14 до 18 років — вона особисто, але за їх згодою.</a:t>
            </a:r>
            <a:endParaRPr lang="uk-UA" sz="2400" b="1" dirty="0">
              <a:ln w="11430">
                <a:solidFill>
                  <a:srgbClr val="00B0F0"/>
                </a:solidFill>
              </a:ln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487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125</TotalTime>
  <Words>458</Words>
  <Application>Microsoft Office PowerPoint</Application>
  <PresentationFormat>Екран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Валка</vt:lpstr>
      <vt:lpstr>Право власності</vt:lpstr>
      <vt:lpstr>Мета уроку</vt:lpstr>
      <vt:lpstr>План</vt:lpstr>
      <vt:lpstr>Презентація PowerPoint</vt:lpstr>
      <vt:lpstr>Обґрунтуйте  відповідь на запитання: </vt:lpstr>
      <vt:lpstr>Презентація PowerPoint</vt:lpstr>
      <vt:lpstr>Презентація PowerPoint</vt:lpstr>
      <vt:lpstr>Прочитайте матеріал підручника с.75 та дайте відповіді на питання</vt:lpstr>
      <vt:lpstr>Права неповнолітніх осіб щодо розпорядження банківським вкладом</vt:lpstr>
      <vt:lpstr>порівняйте права і обов'язки громадян А.  і  Б. щодо їх помешкань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 власності</dc:title>
  <dc:creator>Sara Yasmeen (Wipro Technologies)</dc:creator>
  <cp:lastModifiedBy>учень2</cp:lastModifiedBy>
  <cp:revision>14</cp:revision>
  <dcterms:created xsi:type="dcterms:W3CDTF">2010-02-23T11:30:32Z</dcterms:created>
  <dcterms:modified xsi:type="dcterms:W3CDTF">2014-11-26T09:32:53Z</dcterms:modified>
</cp:coreProperties>
</file>