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CC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6" autoAdjust="0"/>
  </p:normalViewPr>
  <p:slideViewPr>
    <p:cSldViewPr>
      <p:cViewPr varScale="1">
        <p:scale>
          <a:sx n="61" d="100"/>
          <a:sy n="61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1BDF3-2434-44AF-9A9D-552D32295E8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8C40B6-1222-4E84-9C66-651B0805D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18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2E9E18-C82E-4BA9-AE93-6151382A762B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FA016-A9F2-4122-91E5-70034E23E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8B8870-B62C-48BB-8CD6-3522772449A7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664C4A-702D-4823-8172-B406FD51A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1C8200-8BB5-4C1B-969F-890385559644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478339-EE05-404F-8724-A8CFBE2F9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AB728D-3078-469F-87CC-2FC103AE2C8F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2EC2EB-23F2-4C7D-ACEA-E0B0D1E923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8B8223-BA32-4865-AD06-091AB6598CFE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956747-D098-498C-914C-2D2A67A0D9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08BA77-0A56-4A5E-9015-85F52E7A055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A8018B-62FD-44A2-8D38-8FAD5DF018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6F48D1-FE29-4A93-8893-1175473059E6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7E294C-A2BD-4553-8052-A2CEA16BE4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484ECE-346F-4936-92BB-9E649676A9D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3BD2E9-3DFD-4C16-B95C-8CB395859C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80035F-FE99-4A8E-B74B-F68CE4E96F65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CD8D7A-CF52-4BD7-90F8-74C2D5FE8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062488-6BD7-423A-BC64-4FA4D54EFD22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94153C-88BB-4874-9A3A-F6D1DA7C73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E8BFD6A-E204-4181-B053-EBD0943D7BF1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3E09347-FF39-4074-9CB1-4414326D0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5.wm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472184"/>
          </a:xfrm>
          <a:prstGeom prst="roundRect">
            <a:avLst/>
          </a:prstGeo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Інтелектуальна гра для учнів</a:t>
            </a:r>
            <a:b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класу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028914">
            <a:off x="1414461" y="2278620"/>
            <a:ext cx="5580479" cy="2794863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b="1" dirty="0" smtClean="0">
                <a:ln/>
                <a:solidFill>
                  <a:schemeClr val="accent3"/>
                </a:solidFill>
              </a:rPr>
              <a:t>Чи знаєш ти, чи вмієш ти???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prstGeom prst="roundRect">
            <a:avLst/>
          </a:prstGeom>
        </p:spPr>
        <p:txBody>
          <a:bodyPr/>
          <a:lstStyle/>
          <a:p>
            <a:pPr>
              <a:defRPr/>
            </a:pPr>
            <a:fld id="{CF1709F8-4CAA-4FC2-83AD-59E6D31E82CA}" type="datetime1">
              <a:rPr lang="ru-RU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 flipV="1">
            <a:off x="5724128" y="8397551"/>
            <a:ext cx="2886472" cy="45719"/>
          </a:xfrm>
          <a:custGeom>
            <a:avLst/>
            <a:gdLst>
              <a:gd name="connsiteX0" fmla="*/ 0 w 2895600"/>
              <a:gd name="connsiteY0" fmla="*/ 48006 h 288032"/>
              <a:gd name="connsiteX1" fmla="*/ 14061 w 2895600"/>
              <a:gd name="connsiteY1" fmla="*/ 14061 h 288032"/>
              <a:gd name="connsiteX2" fmla="*/ 48006 w 2895600"/>
              <a:gd name="connsiteY2" fmla="*/ 0 h 288032"/>
              <a:gd name="connsiteX3" fmla="*/ 2847594 w 2895600"/>
              <a:gd name="connsiteY3" fmla="*/ 0 h 288032"/>
              <a:gd name="connsiteX4" fmla="*/ 2881539 w 2895600"/>
              <a:gd name="connsiteY4" fmla="*/ 14061 h 288032"/>
              <a:gd name="connsiteX5" fmla="*/ 2895600 w 2895600"/>
              <a:gd name="connsiteY5" fmla="*/ 48006 h 288032"/>
              <a:gd name="connsiteX6" fmla="*/ 2895600 w 2895600"/>
              <a:gd name="connsiteY6" fmla="*/ 240026 h 288032"/>
              <a:gd name="connsiteX7" fmla="*/ 2881539 w 2895600"/>
              <a:gd name="connsiteY7" fmla="*/ 273971 h 288032"/>
              <a:gd name="connsiteX8" fmla="*/ 2847594 w 2895600"/>
              <a:gd name="connsiteY8" fmla="*/ 288032 h 288032"/>
              <a:gd name="connsiteX9" fmla="*/ 48006 w 2895600"/>
              <a:gd name="connsiteY9" fmla="*/ 288032 h 288032"/>
              <a:gd name="connsiteX10" fmla="*/ 14061 w 2895600"/>
              <a:gd name="connsiteY10" fmla="*/ 273971 h 288032"/>
              <a:gd name="connsiteX11" fmla="*/ 0 w 2895600"/>
              <a:gd name="connsiteY11" fmla="*/ 240026 h 288032"/>
              <a:gd name="connsiteX12" fmla="*/ 0 w 2895600"/>
              <a:gd name="connsiteY12" fmla="*/ 48006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88032">
                <a:moveTo>
                  <a:pt x="0" y="48006"/>
                </a:moveTo>
                <a:cubicBezTo>
                  <a:pt x="0" y="35274"/>
                  <a:pt x="5058" y="23064"/>
                  <a:pt x="14061" y="14061"/>
                </a:cubicBezTo>
                <a:cubicBezTo>
                  <a:pt x="23064" y="5058"/>
                  <a:pt x="35274" y="0"/>
                  <a:pt x="48006" y="0"/>
                </a:cubicBezTo>
                <a:lnTo>
                  <a:pt x="2847594" y="0"/>
                </a:lnTo>
                <a:cubicBezTo>
                  <a:pt x="2860326" y="0"/>
                  <a:pt x="2872536" y="5058"/>
                  <a:pt x="2881539" y="14061"/>
                </a:cubicBezTo>
                <a:cubicBezTo>
                  <a:pt x="2890542" y="23064"/>
                  <a:pt x="2895600" y="35274"/>
                  <a:pt x="2895600" y="48006"/>
                </a:cubicBezTo>
                <a:lnTo>
                  <a:pt x="2895600" y="240026"/>
                </a:lnTo>
                <a:cubicBezTo>
                  <a:pt x="2895600" y="252758"/>
                  <a:pt x="2890542" y="264969"/>
                  <a:pt x="2881539" y="273971"/>
                </a:cubicBezTo>
                <a:cubicBezTo>
                  <a:pt x="2872536" y="282974"/>
                  <a:pt x="2860326" y="288032"/>
                  <a:pt x="2847594" y="288032"/>
                </a:cubicBezTo>
                <a:lnTo>
                  <a:pt x="48006" y="288032"/>
                </a:lnTo>
                <a:cubicBezTo>
                  <a:pt x="35274" y="288032"/>
                  <a:pt x="23063" y="282974"/>
                  <a:pt x="14061" y="273971"/>
                </a:cubicBezTo>
                <a:cubicBezTo>
                  <a:pt x="5058" y="264968"/>
                  <a:pt x="0" y="252758"/>
                  <a:pt x="0" y="240026"/>
                </a:cubicBezTo>
                <a:lnTo>
                  <a:pt x="0" y="48006"/>
                </a:lnTo>
                <a:close/>
              </a:path>
            </a:pathLst>
          </a:cu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prstGeom prst="roundRect">
            <a:avLst/>
          </a:prstGeom>
        </p:spPr>
        <p:txBody>
          <a:bodyPr/>
          <a:lstStyle/>
          <a:p>
            <a:pPr>
              <a:defRPr/>
            </a:pPr>
            <a:fld id="{9D361F1D-7AE4-4B85-B379-744362FC61B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6" name="Picture 2" descr="H:\Documents and Settings\Aida\Рабочий стол\текстуры и фоны, клипарты\Scool_objekts\scool (9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016125" cy="61118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701675" cy="9223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85989">
            <a:off x="5415418" y="6046697"/>
            <a:ext cx="2948330" cy="84566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ne\Local Settings\Temporary Internet Files\Content.IE5\PABFOEAF\MP9004394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684116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2400" cy="1470025"/>
          </a:xfrm>
        </p:spPr>
        <p:txBody>
          <a:bodyPr/>
          <a:lstStyle/>
          <a:p>
            <a:r>
              <a:rPr lang="uk-UA" b="1" dirty="0" smtClean="0"/>
              <a:t>ІІІ тур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6300192" cy="2664296"/>
          </a:xfrm>
        </p:spPr>
        <p:txBody>
          <a:bodyPr/>
          <a:lstStyle/>
          <a:p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дружиш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математичними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термінами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0137-D04E-411C-ABB8-B17E641B80C6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flipV="1">
            <a:off x="5715000" y="7343720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2AA25-3B76-409F-A30D-6582F9158712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alpha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6886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Сума квадратів катетів прямокутного трикутника дорівнює ...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Добуток сума двох виразів на їх різницю дорівнює ...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Сума будь-якої кількості одночленів називається ...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Відношення протилежного катета до прилеглого називається ...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Якщо у двох трикутників рівні відповідні кути, то такі трикутники ...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Два протилежні числа мають рівний ...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Від чого залежить косинус кута ...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Паралелограм, у якого діагоналі перпендикулярні називається ...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Трикутник, у якому точка перетину висот збігається з вершиною, називається ...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Рівність, що містить невідоме число називається ...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 smtClean="0"/>
              <a:t>Кути, сторони яких є доповняльними </a:t>
            </a:r>
            <a:r>
              <a:rPr lang="uk-UA" sz="2200" b="1" dirty="0" err="1" smtClean="0"/>
              <a:t>півпрямими</a:t>
            </a:r>
            <a:r>
              <a:rPr lang="uk-UA" sz="2200" b="1" dirty="0" smtClean="0"/>
              <a:t> називаються ...  </a:t>
            </a:r>
          </a:p>
          <a:p>
            <a:pPr marL="457200" indent="-457200">
              <a:buFont typeface="+mj-lt"/>
              <a:buAutoNum type="arabicPeriod"/>
            </a:pPr>
            <a:endParaRPr lang="uk-UA" sz="2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flipV="1">
            <a:off x="5715000" y="7677472"/>
            <a:ext cx="2895600" cy="144016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7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688632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 smtClean="0"/>
              <a:t>12.  Найбільше ціле від'ємне двоцифрове число дорівнює ... </a:t>
            </a:r>
          </a:p>
          <a:p>
            <a:pPr marL="457200" indent="-457200">
              <a:buAutoNum type="arabicPeriod" startAt="13"/>
            </a:pPr>
            <a:r>
              <a:rPr lang="uk-UA" sz="2200" b="1" dirty="0" smtClean="0"/>
              <a:t>Відрізок</a:t>
            </a:r>
            <a:r>
              <a:rPr lang="uk-UA" sz="2200" b="1" dirty="0" smtClean="0"/>
              <a:t>, що сполучає середини двох сторін </a:t>
            </a:r>
            <a:r>
              <a:rPr lang="uk-UA" sz="2200" b="1" dirty="0" smtClean="0"/>
              <a:t>трикутника</a:t>
            </a:r>
            <a:endParaRPr lang="en-US" sz="2200" b="1" dirty="0" smtClean="0"/>
          </a:p>
          <a:p>
            <a:pPr marL="457200" indent="-457200">
              <a:buNone/>
            </a:pPr>
            <a:r>
              <a:rPr lang="en-US" sz="2200" b="1" dirty="0" smtClean="0"/>
              <a:t> </a:t>
            </a:r>
            <a:r>
              <a:rPr lang="en-US" sz="2200" b="1" dirty="0" smtClean="0"/>
              <a:t>    </a:t>
            </a:r>
            <a:r>
              <a:rPr lang="uk-UA" sz="2200" b="1" dirty="0" smtClean="0"/>
              <a:t> </a:t>
            </a:r>
            <a:r>
              <a:rPr lang="uk-UA" sz="2200" b="1" dirty="0" smtClean="0"/>
              <a:t>називається ... </a:t>
            </a:r>
          </a:p>
          <a:p>
            <a:pPr marL="0" indent="0">
              <a:buNone/>
            </a:pPr>
            <a:r>
              <a:rPr lang="uk-UA" sz="2200" b="1" dirty="0" smtClean="0"/>
              <a:t>14.  Сума довжин усіх сторін многокутника називається ... </a:t>
            </a:r>
          </a:p>
          <a:p>
            <a:pPr marL="0" indent="0">
              <a:buNone/>
            </a:pPr>
            <a:r>
              <a:rPr lang="uk-UA" sz="2200" b="1" dirty="0" smtClean="0"/>
              <a:t>15.  Розділ геометрії, у якому вивчаються фігури на площині ... </a:t>
            </a:r>
          </a:p>
          <a:p>
            <a:pPr marL="457200" indent="-457200">
              <a:buAutoNum type="arabicPeriod" startAt="16"/>
            </a:pPr>
            <a:r>
              <a:rPr lang="uk-UA" sz="2200" b="1" dirty="0" smtClean="0"/>
              <a:t>Всі </a:t>
            </a:r>
            <a:r>
              <a:rPr lang="uk-UA" sz="2200" b="1" dirty="0" smtClean="0"/>
              <a:t>точки площини, рівновіддалені від даної точки</a:t>
            </a:r>
            <a:r>
              <a:rPr lang="uk-UA" sz="2200" b="1" dirty="0" smtClean="0"/>
              <a:t>,</a:t>
            </a:r>
            <a:endParaRPr lang="en-US" sz="2200" b="1" dirty="0" smtClean="0"/>
          </a:p>
          <a:p>
            <a:pPr marL="457200" indent="-457200">
              <a:buNone/>
            </a:pPr>
            <a:r>
              <a:rPr lang="en-US" sz="2200" b="1" dirty="0" smtClean="0"/>
              <a:t> </a:t>
            </a:r>
            <a:r>
              <a:rPr lang="en-US" sz="2200" b="1" dirty="0" smtClean="0"/>
              <a:t>  </a:t>
            </a:r>
            <a:r>
              <a:rPr lang="uk-UA" sz="2200" b="1" dirty="0" smtClean="0"/>
              <a:t> </a:t>
            </a:r>
            <a:r>
              <a:rPr lang="en-US" sz="2200" b="1" dirty="0" smtClean="0"/>
              <a:t>   </a:t>
            </a:r>
            <a:r>
              <a:rPr lang="uk-UA" sz="2200" b="1" dirty="0" smtClean="0"/>
              <a:t>називається </a:t>
            </a:r>
          </a:p>
          <a:p>
            <a:pPr marL="0" indent="0">
              <a:buNone/>
            </a:pPr>
            <a:r>
              <a:rPr lang="uk-UA" sz="2200" b="1" dirty="0" smtClean="0"/>
              <a:t>17.  </a:t>
            </a:r>
            <a:r>
              <a:rPr lang="uk-UA" sz="2200" b="1" dirty="0" smtClean="0"/>
              <a:t>Дві прямі, які перетинаються під прямим кутом називаються ... </a:t>
            </a:r>
          </a:p>
          <a:p>
            <a:pPr marL="457200" indent="-457200">
              <a:buAutoNum type="arabicPeriod" startAt="18"/>
            </a:pPr>
            <a:r>
              <a:rPr lang="uk-UA" sz="2200" b="1" dirty="0" smtClean="0"/>
              <a:t>Многокутник</a:t>
            </a:r>
            <a:r>
              <a:rPr lang="uk-UA" sz="2200" b="1" dirty="0" smtClean="0"/>
              <a:t>, який лежить в одній площині відносно </a:t>
            </a:r>
            <a:r>
              <a:rPr lang="uk-UA" sz="2200" b="1" dirty="0" smtClean="0"/>
              <a:t>будь-якої</a:t>
            </a:r>
            <a:endParaRPr lang="en-US" sz="2200" b="1" dirty="0" smtClean="0"/>
          </a:p>
          <a:p>
            <a:pPr marL="457200" indent="-457200">
              <a:buNone/>
            </a:pPr>
            <a:r>
              <a:rPr lang="en-US" sz="2200" b="1" dirty="0" smtClean="0"/>
              <a:t> </a:t>
            </a:r>
            <a:r>
              <a:rPr lang="en-US" sz="2200" b="1" dirty="0" smtClean="0"/>
              <a:t>     </a:t>
            </a:r>
            <a:r>
              <a:rPr lang="uk-UA" sz="2200" b="1" dirty="0" smtClean="0"/>
              <a:t> </a:t>
            </a:r>
            <a:r>
              <a:rPr lang="uk-UA" sz="2200" b="1" dirty="0" smtClean="0"/>
              <a:t>прямої, що містять його сторону, називається ... </a:t>
            </a:r>
          </a:p>
          <a:p>
            <a:pPr marL="457200" indent="-457200">
              <a:buAutoNum type="arabicPeriod" startAt="19"/>
            </a:pPr>
            <a:r>
              <a:rPr lang="uk-UA" sz="2200" b="1" dirty="0" smtClean="0"/>
              <a:t>Геометрична фігура, утворена двома променями, що виходять з однієї вершини, це ... </a:t>
            </a:r>
          </a:p>
          <a:p>
            <a:pPr marL="457200" indent="-457200">
              <a:buAutoNum type="arabicPeriod" startAt="19"/>
            </a:pPr>
            <a:r>
              <a:rPr lang="uk-UA" sz="2200" b="1" dirty="0" smtClean="0"/>
              <a:t>Величина центрального кута, якому відповідає довжина дуги, що дорівнює радіусу цього кола ...</a:t>
            </a:r>
          </a:p>
          <a:p>
            <a:pPr marL="0" indent="0">
              <a:buNone/>
            </a:pPr>
            <a:endParaRPr lang="uk-UA" sz="2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0986844" flipV="1">
            <a:off x="5937019" y="7535219"/>
            <a:ext cx="2803596" cy="13989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3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one\Local Settings\Temporary Internet Files\Content.IE5\Q97HHOOQ\MP9004394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8087">
            <a:off x="5855702" y="1294669"/>
            <a:ext cx="2765707" cy="5071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1470025"/>
          </a:xfrm>
        </p:spPr>
        <p:txBody>
          <a:bodyPr/>
          <a:lstStyle/>
          <a:p>
            <a:r>
              <a:rPr lang="uk-UA" b="1" dirty="0" smtClean="0"/>
              <a:t>І</a:t>
            </a:r>
            <a:r>
              <a:rPr lang="en-US" b="1" dirty="0" smtClean="0"/>
              <a:t>V</a:t>
            </a:r>
            <a:r>
              <a:rPr lang="uk-UA" b="1" dirty="0" smtClean="0"/>
              <a:t> тур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400800" cy="2664296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дружиш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задачами?</a:t>
            </a:r>
            <a:endParaRPr lang="uk-U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0137-D04E-411C-ABB8-B17E641B80C6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flipV="1">
            <a:off x="5715000" y="7487736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2AA25-3B76-409F-A30D-6582F9158712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5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Задачі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/>
          <a:lstStyle/>
          <a:p>
            <a:pPr algn="just"/>
            <a:r>
              <a:rPr lang="uk-UA" sz="2800" dirty="0" smtClean="0"/>
              <a:t> </a:t>
            </a:r>
            <a:r>
              <a:rPr lang="uk-UA" sz="2800" b="1" dirty="0" smtClean="0"/>
              <a:t>Добуток двох чисел більший від одного з чисел у 10 разів, а від другого — у 6  разів. Назвіть множники й добуток.</a:t>
            </a:r>
          </a:p>
          <a:p>
            <a:pPr algn="just"/>
            <a:r>
              <a:rPr lang="uk-UA" sz="2800" b="1" dirty="0" smtClean="0"/>
              <a:t> Яке ціле число ділиться на всі цілі числа без остачі?</a:t>
            </a:r>
          </a:p>
          <a:p>
            <a:pPr algn="just"/>
            <a:r>
              <a:rPr lang="uk-UA" sz="2800" b="1" dirty="0" smtClean="0"/>
              <a:t> За допомогою чотирьох п'ятірок і знаків дій та дужок запишіть число 100.</a:t>
            </a:r>
          </a:p>
          <a:p>
            <a:pPr algn="just"/>
            <a:r>
              <a:rPr lang="uk-UA" sz="2800" b="1" dirty="0" smtClean="0"/>
              <a:t> Як поділити рівносторонній трикутник на 3 частини так, щоб з них можна було  скласти два рівні ромби?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flipV="1">
            <a:off x="5652120" y="7965504"/>
            <a:ext cx="2895600" cy="7200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6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Запитання до глядачів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72608"/>
          </a:xfrm>
        </p:spPr>
        <p:txBody>
          <a:bodyPr/>
          <a:lstStyle/>
          <a:p>
            <a:r>
              <a:rPr lang="uk-UA" sz="2300" b="1" dirty="0" smtClean="0"/>
              <a:t>Назвати прізвища старогрецьких математиків.</a:t>
            </a:r>
          </a:p>
          <a:p>
            <a:r>
              <a:rPr lang="uk-UA" sz="2300" b="1" dirty="0" smtClean="0"/>
              <a:t>Одна із діагоналей ромба дорівнює його стороні. Чому дорівнюють кути?</a:t>
            </a:r>
          </a:p>
          <a:p>
            <a:r>
              <a:rPr lang="uk-UA" sz="2300" b="1" dirty="0" smtClean="0"/>
              <a:t>Чи можна в ромба знайти прямокутний трикутник і застосувати до нього теорему  Піфагора?</a:t>
            </a:r>
          </a:p>
          <a:p>
            <a:r>
              <a:rPr lang="uk-UA" sz="2300" b="1" dirty="0" smtClean="0"/>
              <a:t>В якому чотирикутнику квадрат діагоналі дорівнює сумі квадратів його сторін?</a:t>
            </a:r>
          </a:p>
          <a:p>
            <a:r>
              <a:rPr lang="uk-UA" sz="2300" b="1" dirty="0" smtClean="0"/>
              <a:t>Який із усіх ромбів з даною стороною має найбільшу площу?</a:t>
            </a:r>
          </a:p>
          <a:p>
            <a:r>
              <a:rPr lang="uk-UA" sz="2300" b="1" dirty="0" smtClean="0"/>
              <a:t>Назвати математичні терміни, які починаються з букви «П».</a:t>
            </a:r>
          </a:p>
          <a:p>
            <a:r>
              <a:rPr lang="uk-UA" sz="2300" b="1" dirty="0" smtClean="0"/>
              <a:t>Чи можна з дроту, довжина якого 20 см, зігнути трикутник, одна сторона якого  дорівнювала 13 см?</a:t>
            </a:r>
          </a:p>
          <a:p>
            <a:endParaRPr lang="uk-UA" sz="23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flipV="1">
            <a:off x="5715000" y="7487736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4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 тур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 знаєш ти математику?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0137-D04E-411C-ABB8-B17E641B80C6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flipV="1">
            <a:off x="5652120" y="7334250"/>
            <a:ext cx="2895600" cy="12719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2AA25-3B76-409F-A30D-6582F915871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11" descr="H:\Documents and Settings\Aida\Рабочий стол\МОИ шаблоны ЭКСПЕРИМЕНТы\index.2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995">
            <a:off x="6080492" y="397105"/>
            <a:ext cx="2528112" cy="3052713"/>
          </a:xfrm>
          <a:prstGeom prst="round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132" y="5714406"/>
            <a:ext cx="1704982" cy="738929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Питання: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E9E18-C82E-4BA9-AE93-6151382A762B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FA016-A9F2-4122-91E5-70034E23E73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56163" y="0"/>
            <a:ext cx="2016224" cy="2677450"/>
            <a:chOff x="2456163" y="0"/>
            <a:chExt cx="2016224" cy="267745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749" y="0"/>
              <a:ext cx="1672916" cy="224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2456163" y="2145960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smtClean="0"/>
                <a:t>Евклід</a:t>
              </a:r>
              <a:endParaRPr lang="uk-UA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58225" y="-238934"/>
            <a:ext cx="2069613" cy="2648619"/>
            <a:chOff x="4558225" y="-238934"/>
            <a:chExt cx="2069613" cy="2648619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630" b="94259" l="6042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225" y="-238934"/>
              <a:ext cx="1956009" cy="2200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Заголовок 1"/>
            <p:cNvSpPr txBox="1">
              <a:spLocks/>
            </p:cNvSpPr>
            <p:nvPr/>
          </p:nvSpPr>
          <p:spPr bwMode="auto">
            <a:xfrm>
              <a:off x="4611614" y="1878195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smtClean="0"/>
                <a:t>Архімед</a:t>
              </a:r>
              <a:endParaRPr lang="uk-UA" sz="2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955024" y="31392"/>
            <a:ext cx="2016224" cy="2714229"/>
            <a:chOff x="6955024" y="31392"/>
            <a:chExt cx="2016224" cy="2714229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504" y="31392"/>
              <a:ext cx="1705265" cy="2182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 bwMode="auto">
            <a:xfrm>
              <a:off x="6955024" y="2214131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err="1" smtClean="0"/>
                <a:t>Кардано</a:t>
              </a:r>
              <a:endParaRPr lang="uk-UA" sz="28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4075" y="2670931"/>
            <a:ext cx="2016224" cy="2512690"/>
            <a:chOff x="384075" y="2670931"/>
            <a:chExt cx="2016224" cy="251269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7" y="2670931"/>
              <a:ext cx="18288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 bwMode="auto">
            <a:xfrm>
              <a:off x="384075" y="4652131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smtClean="0"/>
                <a:t>Паскаль</a:t>
              </a:r>
              <a:endParaRPr lang="uk-UA" sz="28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97640" y="2677450"/>
            <a:ext cx="2016224" cy="2915002"/>
            <a:chOff x="2497640" y="2677450"/>
            <a:chExt cx="2016224" cy="2915002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837" y="2677450"/>
              <a:ext cx="1666875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 bwMode="auto">
            <a:xfrm>
              <a:off x="2497640" y="5060962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smtClean="0"/>
                <a:t>Декарт</a:t>
              </a:r>
              <a:endParaRPr lang="uk-UA" sz="28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13864" y="2356136"/>
            <a:ext cx="2016224" cy="3142280"/>
            <a:chOff x="4513864" y="2356136"/>
            <a:chExt cx="2016224" cy="3142280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864" y="2356136"/>
              <a:ext cx="1895433" cy="2610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 bwMode="auto">
            <a:xfrm>
              <a:off x="4513864" y="4966926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smtClean="0"/>
                <a:t>Ньютон</a:t>
              </a:r>
              <a:endParaRPr lang="uk-UA" sz="28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55320" y="2720312"/>
            <a:ext cx="2016224" cy="2827015"/>
            <a:chOff x="6755320" y="2720312"/>
            <a:chExt cx="2016224" cy="2827015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320" y="2720312"/>
              <a:ext cx="1990725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Заголовок 1"/>
            <p:cNvSpPr txBox="1">
              <a:spLocks/>
            </p:cNvSpPr>
            <p:nvPr/>
          </p:nvSpPr>
          <p:spPr bwMode="auto">
            <a:xfrm>
              <a:off x="6755320" y="5015837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err="1" smtClean="0"/>
                <a:t>Лейбніц</a:t>
              </a:r>
              <a:endParaRPr lang="uk-UA" sz="2800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2728021" y="5622326"/>
            <a:ext cx="6416538" cy="8310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З </a:t>
            </a:r>
            <a:r>
              <a:rPr lang="ru-RU" sz="2800" b="1" dirty="0" err="1">
                <a:solidFill>
                  <a:schemeClr val="tx2"/>
                </a:solidFill>
              </a:rPr>
              <a:t>іменем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якого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із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учених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пов'язана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найвідоміша</a:t>
            </a:r>
            <a:r>
              <a:rPr lang="ru-RU" sz="2800" b="1" dirty="0">
                <a:solidFill>
                  <a:schemeClr val="tx2"/>
                </a:solidFill>
              </a:rPr>
              <a:t> теорема </a:t>
            </a:r>
            <a:r>
              <a:rPr lang="ru-RU" sz="2800" b="1" dirty="0" err="1">
                <a:solidFill>
                  <a:schemeClr val="tx2"/>
                </a:solidFill>
              </a:rPr>
              <a:t>геометрії</a:t>
            </a:r>
            <a:r>
              <a:rPr lang="ru-RU" sz="2800" b="1" dirty="0">
                <a:solidFill>
                  <a:schemeClr val="tx2"/>
                </a:solidFill>
              </a:rPr>
              <a:t>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32346" y="5547327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/>
                </a:solidFill>
              </a:rPr>
              <a:t>Ім'я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якого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вченого</a:t>
            </a:r>
            <a:r>
              <a:rPr lang="ru-RU" sz="2800" b="1" dirty="0">
                <a:solidFill>
                  <a:schemeClr val="tx2"/>
                </a:solidFill>
              </a:rPr>
              <a:t> носить формула </a:t>
            </a:r>
            <a:r>
              <a:rPr lang="ru-RU" sz="2800" b="1" dirty="0" err="1">
                <a:solidFill>
                  <a:schemeClr val="tx2"/>
                </a:solidFill>
              </a:rPr>
              <a:t>знаходження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коренів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кубічного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рівняння</a:t>
            </a:r>
            <a:r>
              <a:rPr lang="ru-RU" sz="2800" b="1" dirty="0">
                <a:solidFill>
                  <a:schemeClr val="tx2"/>
                </a:solidFill>
              </a:rPr>
              <a:t>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2463" y="5540868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На честь </a:t>
            </a:r>
            <a:r>
              <a:rPr lang="ru-RU" sz="2800" b="1" dirty="0" err="1" smtClean="0">
                <a:solidFill>
                  <a:schemeClr val="tx2"/>
                </a:solidFill>
              </a:rPr>
              <a:t>якого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названо </a:t>
            </a:r>
            <a:r>
              <a:rPr lang="ru-RU" sz="2800" b="1" dirty="0" err="1" smtClean="0">
                <a:solidFill>
                  <a:schemeClr val="tx2"/>
                </a:solidFill>
              </a:rPr>
              <a:t>одиницю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вимірювання</a:t>
            </a:r>
            <a:r>
              <a:rPr lang="ru-RU" sz="2800" b="1" dirty="0" smtClean="0">
                <a:solidFill>
                  <a:schemeClr val="tx2"/>
                </a:solidFill>
              </a:rPr>
              <a:t> в </a:t>
            </a:r>
            <a:r>
              <a:rPr lang="ru-RU" sz="2800" b="1" dirty="0" err="1" smtClean="0">
                <a:solidFill>
                  <a:schemeClr val="tx2"/>
                </a:solidFill>
              </a:rPr>
              <a:t>системі</a:t>
            </a:r>
            <a:r>
              <a:rPr lang="ru-RU" sz="2800" b="1" dirty="0" smtClean="0">
                <a:solidFill>
                  <a:schemeClr val="tx2"/>
                </a:solidFill>
              </a:rPr>
              <a:t> СІ?</a:t>
            </a:r>
            <a:endParaRPr lang="uk-UA" sz="2800" b="1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5261" y="-313543"/>
            <a:ext cx="2220787" cy="2935424"/>
            <a:chOff x="-5261" y="-313543"/>
            <a:chExt cx="2220787" cy="293542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3822" b="98726" l="8527" r="93605">
                          <a14:foregroundMark x1="39147" y1="31051" x2="39147" y2="31051"/>
                          <a14:foregroundMark x1="54264" y1="26752" x2="54264" y2="26752"/>
                          <a14:foregroundMark x1="67054" y1="27707" x2="67054" y2="27707"/>
                          <a14:foregroundMark x1="67636" y1="34873" x2="67636" y2="34873"/>
                          <a14:foregroundMark x1="60271" y1="38217" x2="60271" y2="38217"/>
                          <a14:foregroundMark x1="57752" y1="38217" x2="57752" y2="38217"/>
                          <a14:foregroundMark x1="53101" y1="37580" x2="53101" y2="37580"/>
                          <a14:foregroundMark x1="49612" y1="38217" x2="49612" y2="38217"/>
                          <a14:foregroundMark x1="45736" y1="34395" x2="45736" y2="34395"/>
                          <a14:foregroundMark x1="55620" y1="31051" x2="55620" y2="31051"/>
                          <a14:foregroundMark x1="33721" y1="22293" x2="33721" y2="22293"/>
                          <a14:foregroundMark x1="29845" y1="77389" x2="29845" y2="77389"/>
                          <a14:foregroundMark x1="41667" y1="68631" x2="41667" y2="68631"/>
                          <a14:foregroundMark x1="33721" y1="67675" x2="33721" y2="67675"/>
                          <a14:foregroundMark x1="27132" y1="69268" x2="27132" y2="69268"/>
                          <a14:foregroundMark x1="32364" y1="78025" x2="32364" y2="78025"/>
                          <a14:foregroundMark x1="39729" y1="83917" x2="39729" y2="83917"/>
                          <a14:foregroundMark x1="58333" y1="88854" x2="58333" y2="88854"/>
                          <a14:foregroundMark x1="61628" y1="86146" x2="61628" y2="86146"/>
                          <a14:foregroundMark x1="67636" y1="80732" x2="67636" y2="80732"/>
                          <a14:foregroundMark x1="58333" y1="64331" x2="58333" y2="64331"/>
                          <a14:foregroundMark x1="26357" y1="75796" x2="26357" y2="75796"/>
                          <a14:foregroundMark x1="25194" y1="79618" x2="26357" y2="82325"/>
                          <a14:foregroundMark x1="29845" y1="82962" x2="31008" y2="84554"/>
                          <a14:foregroundMark x1="36434" y1="89490" x2="36434" y2="89490"/>
                          <a14:foregroundMark x1="41667" y1="91561" x2="41667" y2="91561"/>
                          <a14:foregroundMark x1="50388" y1="93312" x2="50388" y2="93312"/>
                          <a14:foregroundMark x1="56977" y1="91083" x2="56977" y2="91083"/>
                          <a14:foregroundMark x1="64922" y1="92675" x2="64922" y2="92675"/>
                          <a14:foregroundMark x1="72868" y1="88854" x2="72868" y2="88854"/>
                          <a14:foregroundMark x1="50969" y1="85669" x2="50969" y2="85669"/>
                          <a14:foregroundMark x1="41667" y1="87739" x2="41667" y2="87739"/>
                          <a14:foregroundMark x1="50969" y1="13057" x2="50969" y2="13057"/>
                          <a14:foregroundMark x1="39729" y1="14650" x2="39729" y2="14650"/>
                          <a14:foregroundMark x1="39729" y1="14650" x2="39729" y2="14650"/>
                          <a14:foregroundMark x1="39729" y1="14650" x2="39729" y2="14650"/>
                          <a14:foregroundMark x1="37791" y1="15764" x2="37791" y2="15764"/>
                          <a14:foregroundMark x1="35078" y1="16879" x2="32364" y2="18471"/>
                          <a14:foregroundMark x1="31008" y1="18471" x2="31008" y2="18471"/>
                          <a14:foregroundMark x1="25775" y1="27229" x2="25775" y2="27229"/>
                          <a14:foregroundMark x1="25194" y1="35350" x2="25194" y2="35350"/>
                          <a14:foregroundMark x1="21705" y1="40287" x2="21705" y2="40287"/>
                          <a14:foregroundMark x1="21124" y1="42038" x2="21124" y2="42038"/>
                          <a14:foregroundMark x1="22481" y1="42038" x2="22481" y2="42038"/>
                          <a14:foregroundMark x1="25194" y1="44108" x2="27132" y2="45860"/>
                          <a14:foregroundMark x1="29845" y1="46815" x2="29845" y2="46815"/>
                          <a14:foregroundMark x1="30426" y1="46815" x2="30426" y2="46815"/>
                          <a14:foregroundMark x1="30426" y1="47452" x2="31783" y2="49045"/>
                          <a14:foregroundMark x1="32364" y1="49682" x2="32364" y2="49682"/>
                          <a14:foregroundMark x1="35078" y1="52866" x2="35078" y2="52866"/>
                          <a14:foregroundMark x1="35078" y1="53503" x2="35078" y2="53503"/>
                          <a14:foregroundMark x1="72287" y1="42038" x2="72287" y2="42038"/>
                          <a14:foregroundMark x1="70349" y1="42994" x2="70349" y2="42994"/>
                          <a14:foregroundMark x1="70349" y1="44108" x2="70349" y2="44108"/>
                          <a14:foregroundMark x1="70349" y1="44745" x2="70349" y2="44745"/>
                          <a14:foregroundMark x1="70349" y1="51752" x2="70349" y2="51752"/>
                          <a14:foregroundMark x1="70349" y1="53503" x2="70349" y2="53503"/>
                          <a14:foregroundMark x1="72287" y1="37580" x2="72287" y2="37580"/>
                          <a14:foregroundMark x1="74225" y1="39172" x2="74225" y2="40924"/>
                          <a14:foregroundMark x1="72868" y1="55573" x2="72868" y2="55573"/>
                          <a14:foregroundMark x1="72868" y1="68153" x2="72868" y2="68153"/>
                          <a14:foregroundMark x1="72868" y1="70382" x2="72868" y2="70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1" y="-313543"/>
              <a:ext cx="2220787" cy="2702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Заголовок 1"/>
            <p:cNvSpPr txBox="1">
              <a:spLocks/>
            </p:cNvSpPr>
            <p:nvPr/>
          </p:nvSpPr>
          <p:spPr bwMode="auto">
            <a:xfrm>
              <a:off x="97020" y="2090391"/>
              <a:ext cx="2016224" cy="5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uk-UA" sz="2800" dirty="0" smtClean="0"/>
                <a:t>Піфагор</a:t>
              </a:r>
              <a:endParaRPr lang="uk-UA" sz="2800" dirty="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2732346" y="5563346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Ім'я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якого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носить </a:t>
            </a:r>
            <a:r>
              <a:rPr lang="ru-RU" sz="2800" b="1" dirty="0" err="1" smtClean="0">
                <a:solidFill>
                  <a:schemeClr val="tx2"/>
                </a:solidFill>
              </a:rPr>
              <a:t>геометрія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що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вивчається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учнями</a:t>
            </a:r>
            <a:r>
              <a:rPr lang="ru-RU" sz="2800" b="1" dirty="0" smtClean="0">
                <a:solidFill>
                  <a:schemeClr val="tx2"/>
                </a:solidFill>
              </a:rPr>
              <a:t> в </a:t>
            </a:r>
            <a:r>
              <a:rPr lang="ru-RU" sz="2800" b="1" dirty="0" err="1" smtClean="0">
                <a:solidFill>
                  <a:schemeClr val="tx2"/>
                </a:solidFill>
              </a:rPr>
              <a:t>школі</a:t>
            </a:r>
            <a:r>
              <a:rPr lang="ru-RU" sz="2800" b="1" dirty="0" smtClean="0">
                <a:solidFill>
                  <a:schemeClr val="tx2"/>
                </a:solidFill>
              </a:rPr>
              <a:t>?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42463" y="5585824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Хто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відкрив</a:t>
            </a:r>
            <a:r>
              <a:rPr lang="ru-RU" sz="2800" b="1" dirty="0" smtClean="0">
                <a:solidFill>
                  <a:schemeClr val="tx2"/>
                </a:solidFill>
              </a:rPr>
              <a:t> закон </a:t>
            </a:r>
            <a:r>
              <a:rPr lang="ru-RU" sz="2800" b="1" dirty="0" err="1" smtClean="0">
                <a:solidFill>
                  <a:schemeClr val="tx2"/>
                </a:solidFill>
              </a:rPr>
              <a:t>всесвітнього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тяжіння</a:t>
            </a:r>
            <a:r>
              <a:rPr lang="ru-RU" sz="2800" b="1" dirty="0" smtClean="0">
                <a:solidFill>
                  <a:schemeClr val="tx2"/>
                </a:solidFill>
              </a:rPr>
              <a:t>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56334" y="5608302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 </a:t>
            </a:r>
            <a:r>
              <a:rPr lang="ru-RU" sz="2800" b="1" dirty="0" err="1" smtClean="0">
                <a:solidFill>
                  <a:schemeClr val="tx2"/>
                </a:solidFill>
              </a:rPr>
              <a:t>якого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Наполеон Бонапарт говорив «А я </a:t>
            </a:r>
            <a:r>
              <a:rPr lang="ru-RU" sz="2800" b="1" dirty="0" err="1" smtClean="0">
                <a:solidFill>
                  <a:schemeClr val="tx2"/>
                </a:solidFill>
              </a:rPr>
              <a:t>зробив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би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його</a:t>
            </a:r>
            <a:r>
              <a:rPr lang="ru-RU" sz="2800" b="1" dirty="0" smtClean="0">
                <a:solidFill>
                  <a:schemeClr val="tx2"/>
                </a:solidFill>
              </a:rPr>
              <a:t> сенатором»?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81160" y="5585824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З </a:t>
            </a:r>
            <a:r>
              <a:rPr lang="ru-RU" sz="2800" b="1" dirty="0" err="1" smtClean="0">
                <a:solidFill>
                  <a:schemeClr val="tx2"/>
                </a:solidFill>
              </a:rPr>
              <a:t>іменем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якого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пов'язана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прямокутна</a:t>
            </a:r>
            <a:r>
              <a:rPr lang="ru-RU" sz="2800" b="1" dirty="0" smtClean="0">
                <a:solidFill>
                  <a:schemeClr val="tx2"/>
                </a:solidFill>
              </a:rPr>
              <a:t> система координат?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63143" y="5547327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 </a:t>
            </a:r>
            <a:r>
              <a:rPr lang="ru-RU" sz="2800" b="1" dirty="0" err="1" smtClean="0">
                <a:solidFill>
                  <a:schemeClr val="tx2"/>
                </a:solidFill>
              </a:rPr>
              <a:t>іменем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якого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пов'язано</a:t>
            </a:r>
            <a:r>
              <a:rPr lang="ru-RU" sz="2800" b="1" dirty="0" smtClean="0">
                <a:solidFill>
                  <a:schemeClr val="tx2"/>
                </a:solidFill>
              </a:rPr>
              <a:t> алгоритм </a:t>
            </a:r>
            <a:r>
              <a:rPr lang="ru-RU" sz="2800" b="1" dirty="0" err="1" smtClean="0">
                <a:solidFill>
                  <a:schemeClr val="tx2"/>
                </a:solidFill>
              </a:rPr>
              <a:t>знаходження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найбільшого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спільного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дільника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двох</a:t>
            </a:r>
            <a:r>
              <a:rPr lang="ru-RU" sz="2800" b="1" dirty="0" smtClean="0">
                <a:solidFill>
                  <a:schemeClr val="tx2"/>
                </a:solidFill>
              </a:rPr>
              <a:t> чисел?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56334" y="5540868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Кому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належить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вислів</a:t>
            </a:r>
            <a:r>
              <a:rPr lang="ru-RU" sz="2800" b="1" dirty="0" smtClean="0">
                <a:solidFill>
                  <a:schemeClr val="tx2"/>
                </a:solidFill>
              </a:rPr>
              <a:t> «Дайте </a:t>
            </a:r>
            <a:r>
              <a:rPr lang="ru-RU" sz="2800" b="1" dirty="0" err="1" smtClean="0">
                <a:solidFill>
                  <a:schemeClr val="tx2"/>
                </a:solidFill>
              </a:rPr>
              <a:t>мені</a:t>
            </a:r>
            <a:r>
              <a:rPr lang="ru-RU" sz="2800" b="1" dirty="0" smtClean="0">
                <a:solidFill>
                  <a:schemeClr val="tx2"/>
                </a:solidFill>
              </a:rPr>
              <a:t> точку опори і я </a:t>
            </a:r>
            <a:r>
              <a:rPr lang="ru-RU" sz="2800" b="1" dirty="0" err="1" smtClean="0">
                <a:solidFill>
                  <a:schemeClr val="tx2"/>
                </a:solidFill>
              </a:rPr>
              <a:t>підніму</a:t>
            </a:r>
            <a:r>
              <a:rPr lang="ru-RU" sz="2800" b="1" dirty="0" smtClean="0">
                <a:solidFill>
                  <a:schemeClr val="tx2"/>
                </a:solidFill>
              </a:rPr>
              <a:t> землю»?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81160" y="5592452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Хто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цих</a:t>
            </a:r>
            <a:r>
              <a:rPr lang="ru-RU" sz="2800" b="1" dirty="0" smtClean="0">
                <a:solidFill>
                  <a:schemeClr val="tx2"/>
                </a:solidFill>
              </a:rPr>
              <a:t> людей </a:t>
            </a:r>
            <a:r>
              <a:rPr lang="ru-RU" sz="2800" b="1" dirty="0" err="1" smtClean="0">
                <a:solidFill>
                  <a:schemeClr val="tx2"/>
                </a:solidFill>
              </a:rPr>
              <a:t>був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олімпійським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чемпіоном</a:t>
            </a:r>
            <a:r>
              <a:rPr lang="ru-RU" sz="2800" b="1" dirty="0" smtClean="0">
                <a:solidFill>
                  <a:schemeClr val="tx2"/>
                </a:solidFill>
              </a:rPr>
              <a:t>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81160" y="5585824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Хто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запропонував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операцію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множення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позначати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однією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крапкою</a:t>
            </a:r>
            <a:r>
              <a:rPr lang="ru-RU" sz="2800" b="1" dirty="0" smtClean="0">
                <a:solidFill>
                  <a:schemeClr val="tx2"/>
                </a:solidFill>
              </a:rPr>
              <a:t>, а  </a:t>
            </a:r>
            <a:r>
              <a:rPr lang="ru-RU" sz="2800" b="1" dirty="0" err="1" smtClean="0">
                <a:solidFill>
                  <a:schemeClr val="tx2"/>
                </a:solidFill>
              </a:rPr>
              <a:t>операцію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ділення</a:t>
            </a:r>
            <a:r>
              <a:rPr lang="ru-RU" sz="2800" b="1" dirty="0" smtClean="0">
                <a:solidFill>
                  <a:schemeClr val="tx2"/>
                </a:solidFill>
              </a:rPr>
              <a:t> - </a:t>
            </a:r>
            <a:r>
              <a:rPr lang="ru-RU" sz="2800" b="1" dirty="0" err="1" smtClean="0">
                <a:solidFill>
                  <a:schemeClr val="tx2"/>
                </a:solidFill>
              </a:rPr>
              <a:t>двома</a:t>
            </a:r>
            <a:r>
              <a:rPr lang="ru-RU" sz="2800" b="1" dirty="0" smtClean="0">
                <a:solidFill>
                  <a:schemeClr val="tx2"/>
                </a:solidFill>
              </a:rPr>
              <a:t>? </a:t>
            </a:r>
            <a:endParaRPr lang="uk-UA" sz="2800" b="1" dirty="0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27462" y="5589240"/>
            <a:ext cx="6416538" cy="109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Хто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із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цих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вчених</a:t>
            </a:r>
            <a:r>
              <a:rPr lang="ru-RU" sz="2800" b="1" dirty="0" smtClean="0">
                <a:solidFill>
                  <a:schemeClr val="tx2"/>
                </a:solidFill>
              </a:rPr>
              <a:t> одного разу </a:t>
            </a:r>
            <a:r>
              <a:rPr lang="ru-RU" sz="2800" b="1" dirty="0" err="1" smtClean="0">
                <a:solidFill>
                  <a:schemeClr val="tx2"/>
                </a:solidFill>
              </a:rPr>
              <a:t>під</a:t>
            </a:r>
            <a:r>
              <a:rPr lang="ru-RU" sz="2800" b="1" dirty="0" smtClean="0">
                <a:solidFill>
                  <a:schemeClr val="tx2"/>
                </a:solidFill>
              </a:rPr>
              <a:t> час </a:t>
            </a:r>
            <a:r>
              <a:rPr lang="ru-RU" sz="2800" b="1" dirty="0" err="1" smtClean="0">
                <a:solidFill>
                  <a:schemeClr val="tx2"/>
                </a:solidFill>
              </a:rPr>
              <a:t>купання</a:t>
            </a:r>
            <a:r>
              <a:rPr lang="ru-RU" sz="2800" b="1" dirty="0" smtClean="0">
                <a:solidFill>
                  <a:schemeClr val="tx2"/>
                </a:solidFill>
              </a:rPr>
              <a:t> в </a:t>
            </a:r>
            <a:r>
              <a:rPr lang="ru-RU" sz="2800" b="1" dirty="0" err="1" smtClean="0">
                <a:solidFill>
                  <a:schemeClr val="tx2"/>
                </a:solidFill>
              </a:rPr>
              <a:t>ванній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вигукнув</a:t>
            </a:r>
            <a:r>
              <a:rPr lang="ru-RU" sz="2800" b="1" dirty="0" smtClean="0">
                <a:solidFill>
                  <a:schemeClr val="tx2"/>
                </a:solidFill>
              </a:rPr>
              <a:t> «</a:t>
            </a:r>
            <a:r>
              <a:rPr lang="ru-RU" sz="2800" b="1" dirty="0" err="1" smtClean="0">
                <a:solidFill>
                  <a:schemeClr val="tx2"/>
                </a:solidFill>
              </a:rPr>
              <a:t>Еврика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еврика</a:t>
            </a:r>
            <a:r>
              <a:rPr lang="ru-RU" sz="2800" b="1" dirty="0" smtClean="0">
                <a:solidFill>
                  <a:schemeClr val="tx2"/>
                </a:solidFill>
              </a:rPr>
              <a:t>»?</a:t>
            </a:r>
            <a:endParaRPr lang="uk-U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4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8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8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8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1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8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4" dur="1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8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9" dur="1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8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4" dur="1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8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9" dur="1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8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6" grpId="0" animBg="1"/>
      <p:bldP spid="26" grpId="1" animBg="1"/>
      <p:bldP spid="27" grpId="0" animBg="1"/>
      <p:bldP spid="2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US" b="1" dirty="0" smtClean="0"/>
              <a:t>        </a:t>
            </a:r>
            <a:r>
              <a:rPr lang="uk-UA" b="1" dirty="0" smtClean="0"/>
              <a:t>ІІ тур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400" b="1" dirty="0">
                <a:ln/>
                <a:solidFill>
                  <a:schemeClr val="accent3"/>
                </a:solidFill>
              </a:rPr>
              <a:t>«Моя улюблена категорія»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C0137-D04E-411C-ABB8-B17E641B80C6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flipV="1">
            <a:off x="5715000" y="7317431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2AA25-3B76-409F-A30D-6582F9158712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827584" y="4126559"/>
            <a:ext cx="201622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Функції</a:t>
            </a:r>
            <a:endParaRPr lang="uk-UA" sz="2400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419872" y="4114900"/>
            <a:ext cx="201622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Коло</a:t>
            </a:r>
            <a:endParaRPr lang="uk-UA" sz="24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228184" y="4126559"/>
            <a:ext cx="201622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rgbClr val="1F497D"/>
                </a:solidFill>
              </a:rPr>
              <a:t>Трикутник</a:t>
            </a:r>
            <a:endParaRPr lang="uk-UA" sz="2400" b="1" dirty="0">
              <a:solidFill>
                <a:srgbClr val="1F497D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2051720" y="5229200"/>
            <a:ext cx="201622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rgbClr val="1F497D"/>
                </a:solidFill>
              </a:rPr>
              <a:t>Кут</a:t>
            </a:r>
            <a:endParaRPr lang="uk-UA" sz="2400" b="1" dirty="0">
              <a:solidFill>
                <a:srgbClr val="1F497D"/>
              </a:solidFill>
            </a:endParaRP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4860032" y="5184556"/>
            <a:ext cx="201622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rgbClr val="1F497D"/>
                </a:solidFill>
              </a:rPr>
              <a:t>Сюрприз</a:t>
            </a:r>
            <a:endParaRPr lang="uk-UA" sz="2400" b="1" dirty="0">
              <a:solidFill>
                <a:srgbClr val="1F497D"/>
              </a:solidFill>
            </a:endParaRPr>
          </a:p>
        </p:txBody>
      </p:sp>
      <p:pic>
        <p:nvPicPr>
          <p:cNvPr id="3074" name="Picture 2" descr="C:\Documents and Settings\none\Local Settings\Temporary Internet Files\Content.IE5\37GERGLT\MC90034913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6918">
            <a:off x="6421438" y="625475"/>
            <a:ext cx="1879600" cy="153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48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Категорія «Функції»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8229600" cy="56886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300" b="1" dirty="0" err="1"/>
              <a:t>Якщо</a:t>
            </a:r>
            <a:r>
              <a:rPr lang="ru-RU" sz="2300" b="1" dirty="0"/>
              <a:t> для </a:t>
            </a:r>
            <a:r>
              <a:rPr lang="ru-RU" sz="2300" b="1" dirty="0" err="1"/>
              <a:t>функції</a:t>
            </a:r>
            <a:r>
              <a:rPr lang="ru-RU" sz="2300" b="1" dirty="0"/>
              <a:t> f(х) </a:t>
            </a:r>
            <a:r>
              <a:rPr lang="ru-RU" sz="2300" b="1" dirty="0" err="1"/>
              <a:t>виконується</a:t>
            </a:r>
            <a:r>
              <a:rPr lang="ru-RU" sz="2300" b="1" dirty="0"/>
              <a:t> f(х)=f(-х), то </a:t>
            </a:r>
            <a:r>
              <a:rPr lang="ru-RU" sz="2300" b="1" dirty="0" err="1"/>
              <a:t>функція</a:t>
            </a:r>
            <a:r>
              <a:rPr lang="ru-RU" sz="2300" b="1" dirty="0"/>
              <a:t> </a:t>
            </a:r>
            <a:r>
              <a:rPr lang="ru-RU" sz="2300" b="1" dirty="0" err="1"/>
              <a:t>називається</a:t>
            </a:r>
            <a:r>
              <a:rPr lang="ru-RU" sz="2300" b="1" dirty="0"/>
              <a:t> </a:t>
            </a:r>
            <a:r>
              <a:rPr lang="ru-RU" sz="2300" b="1" dirty="0" smtClean="0"/>
              <a:t>...</a:t>
            </a:r>
            <a:endParaRPr lang="uk-UA" sz="2300" b="1" dirty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/>
              <a:t>Графіком</a:t>
            </a:r>
            <a:r>
              <a:rPr lang="ru-RU" sz="2300" b="1" dirty="0"/>
              <a:t> </a:t>
            </a:r>
            <a:r>
              <a:rPr lang="ru-RU" sz="2300" b="1" dirty="0" err="1"/>
              <a:t>прямої</a:t>
            </a:r>
            <a:r>
              <a:rPr lang="ru-RU" sz="2300" b="1" dirty="0"/>
              <a:t> </a:t>
            </a:r>
            <a:r>
              <a:rPr lang="ru-RU" sz="2300" b="1" dirty="0" err="1"/>
              <a:t>пропорційності</a:t>
            </a:r>
            <a:r>
              <a:rPr lang="ru-RU" sz="2300" b="1" dirty="0"/>
              <a:t> є ... </a:t>
            </a:r>
            <a:endParaRPr lang="ru-RU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Множина</a:t>
            </a:r>
            <a:r>
              <a:rPr lang="ru-RU" sz="2300" b="1" dirty="0" smtClean="0"/>
              <a:t> </a:t>
            </a:r>
            <a:r>
              <a:rPr lang="ru-RU" sz="2300" b="1" dirty="0" err="1"/>
              <a:t>значень</a:t>
            </a:r>
            <a:r>
              <a:rPr lang="ru-RU" sz="2300" b="1" dirty="0"/>
              <a:t>, </a:t>
            </a:r>
            <a:r>
              <a:rPr lang="ru-RU" sz="2300" b="1" dirty="0" err="1"/>
              <a:t>які</a:t>
            </a:r>
            <a:r>
              <a:rPr lang="ru-RU" sz="2300" b="1" dirty="0"/>
              <a:t> </a:t>
            </a:r>
            <a:r>
              <a:rPr lang="ru-RU" sz="2300" b="1" dirty="0" err="1"/>
              <a:t>може</a:t>
            </a:r>
            <a:r>
              <a:rPr lang="ru-RU" sz="2300" b="1" dirty="0"/>
              <a:t> </a:t>
            </a:r>
            <a:r>
              <a:rPr lang="ru-RU" sz="2300" b="1" dirty="0" err="1"/>
              <a:t>набувати</a:t>
            </a:r>
            <a:r>
              <a:rPr lang="ru-RU" sz="2300" b="1" dirty="0"/>
              <a:t> </a:t>
            </a:r>
            <a:r>
              <a:rPr lang="ru-RU" sz="2300" b="1" dirty="0" err="1"/>
              <a:t>незалежна</a:t>
            </a:r>
            <a:r>
              <a:rPr lang="ru-RU" sz="2300" b="1" dirty="0"/>
              <a:t> </a:t>
            </a:r>
            <a:r>
              <a:rPr lang="ru-RU" sz="2300" b="1" dirty="0" err="1"/>
              <a:t>змінна</a:t>
            </a:r>
            <a:r>
              <a:rPr lang="ru-RU" sz="2300" b="1" dirty="0"/>
              <a:t> </a:t>
            </a:r>
            <a:r>
              <a:rPr lang="ru-RU" sz="2300" b="1" dirty="0" err="1"/>
              <a:t>називається</a:t>
            </a:r>
            <a:r>
              <a:rPr lang="ru-RU" sz="2300" b="1" dirty="0"/>
              <a:t> ... </a:t>
            </a:r>
            <a:endParaRPr lang="ru-RU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Графіки</a:t>
            </a:r>
            <a:r>
              <a:rPr lang="ru-RU" sz="2300" b="1" dirty="0" smtClean="0"/>
              <a:t> </a:t>
            </a:r>
            <a:r>
              <a:rPr lang="ru-RU" sz="2300" b="1" dirty="0" err="1"/>
              <a:t>двох</a:t>
            </a:r>
            <a:r>
              <a:rPr lang="ru-RU" sz="2300" b="1" dirty="0"/>
              <a:t> </a:t>
            </a:r>
            <a:r>
              <a:rPr lang="ru-RU" sz="2300" b="1" dirty="0" err="1"/>
              <a:t>взаємно</a:t>
            </a:r>
            <a:r>
              <a:rPr lang="ru-RU" sz="2300" b="1" dirty="0"/>
              <a:t> </a:t>
            </a:r>
            <a:r>
              <a:rPr lang="ru-RU" sz="2300" b="1" dirty="0" err="1"/>
              <a:t>обернених</a:t>
            </a:r>
            <a:r>
              <a:rPr lang="ru-RU" sz="2300" b="1" dirty="0"/>
              <a:t> </a:t>
            </a:r>
            <a:r>
              <a:rPr lang="ru-RU" sz="2300" b="1" dirty="0" err="1"/>
              <a:t>функцій</a:t>
            </a:r>
            <a:r>
              <a:rPr lang="ru-RU" sz="2300" b="1" dirty="0"/>
              <a:t> є </a:t>
            </a:r>
            <a:r>
              <a:rPr lang="ru-RU" sz="2300" b="1" dirty="0" err="1"/>
              <a:t>симетричними</a:t>
            </a:r>
            <a:r>
              <a:rPr lang="ru-RU" sz="2300" b="1" dirty="0"/>
              <a:t> </a:t>
            </a:r>
            <a:r>
              <a:rPr lang="ru-RU" sz="2300" b="1" dirty="0" err="1"/>
              <a:t>відносно</a:t>
            </a:r>
            <a:r>
              <a:rPr lang="ru-RU" sz="2300" b="1" dirty="0"/>
              <a:t> </a:t>
            </a:r>
            <a:r>
              <a:rPr lang="ru-RU" sz="2300" b="1" dirty="0" smtClean="0"/>
              <a:t>...</a:t>
            </a:r>
            <a:endParaRPr lang="uk-UA" sz="2300" b="1" dirty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/>
              <a:t> </a:t>
            </a:r>
            <a:r>
              <a:rPr lang="ru-RU" sz="2300" b="1" dirty="0" err="1"/>
              <a:t>Якщо</a:t>
            </a:r>
            <a:r>
              <a:rPr lang="ru-RU" sz="2300" b="1" dirty="0"/>
              <a:t> </a:t>
            </a:r>
            <a:r>
              <a:rPr lang="ru-RU" sz="2300" b="1" dirty="0" err="1"/>
              <a:t>більшому</a:t>
            </a:r>
            <a:r>
              <a:rPr lang="ru-RU" sz="2300" b="1" dirty="0"/>
              <a:t> </a:t>
            </a:r>
            <a:r>
              <a:rPr lang="ru-RU" sz="2300" b="1" dirty="0" err="1"/>
              <a:t>значенню</a:t>
            </a:r>
            <a:r>
              <a:rPr lang="ru-RU" sz="2300" b="1" dirty="0"/>
              <a:t> аргументу </a:t>
            </a:r>
            <a:r>
              <a:rPr lang="ru-RU" sz="2300" b="1" dirty="0" err="1"/>
              <a:t>відповідає</a:t>
            </a:r>
            <a:r>
              <a:rPr lang="ru-RU" sz="2300" b="1" dirty="0"/>
              <a:t> </a:t>
            </a:r>
            <a:r>
              <a:rPr lang="ru-RU" sz="2300" b="1" dirty="0" err="1"/>
              <a:t>менше</a:t>
            </a:r>
            <a:r>
              <a:rPr lang="ru-RU" sz="2300" b="1" dirty="0"/>
              <a:t> </a:t>
            </a:r>
            <a:r>
              <a:rPr lang="ru-RU" sz="2300" b="1" dirty="0" err="1"/>
              <a:t>значення</a:t>
            </a:r>
            <a:r>
              <a:rPr lang="ru-RU" sz="2300" b="1" dirty="0"/>
              <a:t> </a:t>
            </a:r>
            <a:r>
              <a:rPr lang="ru-RU" sz="2300" b="1" dirty="0" err="1"/>
              <a:t>функції</a:t>
            </a:r>
            <a:r>
              <a:rPr lang="ru-RU" sz="2300" b="1" dirty="0"/>
              <a:t>, то </a:t>
            </a:r>
            <a:r>
              <a:rPr lang="ru-RU" sz="2300" b="1" dirty="0" err="1"/>
              <a:t>функція</a:t>
            </a:r>
            <a:r>
              <a:rPr lang="ru-RU" sz="2300" b="1" dirty="0"/>
              <a:t> </a:t>
            </a:r>
            <a:r>
              <a:rPr lang="ru-RU" sz="2300" b="1" dirty="0" err="1"/>
              <a:t>називається</a:t>
            </a:r>
            <a:r>
              <a:rPr lang="ru-RU" sz="2300" b="1" dirty="0"/>
              <a:t> ... </a:t>
            </a:r>
            <a:endParaRPr lang="ru-RU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Множина</a:t>
            </a:r>
            <a:r>
              <a:rPr lang="ru-RU" sz="2300" b="1" dirty="0" smtClean="0"/>
              <a:t> </a:t>
            </a:r>
            <a:r>
              <a:rPr lang="ru-RU" sz="2300" b="1" dirty="0" err="1"/>
              <a:t>всіх</a:t>
            </a:r>
            <a:r>
              <a:rPr lang="ru-RU" sz="2300" b="1" dirty="0"/>
              <a:t> </a:t>
            </a:r>
            <a:r>
              <a:rPr lang="ru-RU" sz="2300" b="1" dirty="0" err="1"/>
              <a:t>значень</a:t>
            </a:r>
            <a:r>
              <a:rPr lang="ru-RU" sz="2300" b="1" dirty="0"/>
              <a:t>, </a:t>
            </a:r>
            <a:r>
              <a:rPr lang="ru-RU" sz="2300" b="1" dirty="0" err="1"/>
              <a:t>які</a:t>
            </a:r>
            <a:r>
              <a:rPr lang="ru-RU" sz="2300" b="1" dirty="0"/>
              <a:t> </a:t>
            </a:r>
            <a:r>
              <a:rPr lang="ru-RU" sz="2300" b="1" dirty="0" err="1"/>
              <a:t>може</a:t>
            </a:r>
            <a:r>
              <a:rPr lang="ru-RU" sz="2300" b="1" dirty="0"/>
              <a:t> </a:t>
            </a:r>
            <a:r>
              <a:rPr lang="ru-RU" sz="2300" b="1" dirty="0" err="1"/>
              <a:t>набувати</a:t>
            </a:r>
            <a:r>
              <a:rPr lang="ru-RU" sz="2300" b="1" dirty="0"/>
              <a:t> </a:t>
            </a:r>
            <a:r>
              <a:rPr lang="ru-RU" sz="2300" b="1" dirty="0" err="1"/>
              <a:t>функція</a:t>
            </a:r>
            <a:r>
              <a:rPr lang="ru-RU" sz="2300" b="1" dirty="0"/>
              <a:t> </a:t>
            </a:r>
            <a:r>
              <a:rPr lang="ru-RU" sz="2300" b="1" dirty="0" err="1"/>
              <a:t>називається</a:t>
            </a:r>
            <a:r>
              <a:rPr lang="ru-RU" sz="2300" b="1" dirty="0"/>
              <a:t> ... </a:t>
            </a:r>
            <a:endParaRPr lang="uk-UA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Графіком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квадратичної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функції</a:t>
            </a:r>
            <a:r>
              <a:rPr lang="ru-RU" sz="2300" b="1" dirty="0" smtClean="0"/>
              <a:t> є ... </a:t>
            </a:r>
            <a:endParaRPr lang="uk-UA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/>
              <a:t>Якщо</a:t>
            </a:r>
            <a:r>
              <a:rPr lang="ru-RU" sz="2300" b="1" dirty="0"/>
              <a:t> </a:t>
            </a:r>
            <a:r>
              <a:rPr lang="ru-RU" sz="2300" b="1" dirty="0" err="1"/>
              <a:t>графік</a:t>
            </a:r>
            <a:r>
              <a:rPr lang="ru-RU" sz="2300" b="1" dirty="0"/>
              <a:t> </a:t>
            </a:r>
            <a:r>
              <a:rPr lang="ru-RU" sz="2300" b="1" dirty="0" err="1"/>
              <a:t>функції</a:t>
            </a:r>
            <a:r>
              <a:rPr lang="ru-RU" sz="2300" b="1" dirty="0"/>
              <a:t> </a:t>
            </a:r>
            <a:r>
              <a:rPr lang="ru-RU" sz="2300" b="1" dirty="0" err="1"/>
              <a:t>симетричний</a:t>
            </a:r>
            <a:r>
              <a:rPr lang="ru-RU" sz="2300" b="1" dirty="0"/>
              <a:t> </a:t>
            </a:r>
            <a:r>
              <a:rPr lang="ru-RU" sz="2300" b="1" dirty="0" err="1"/>
              <a:t>відносно</a:t>
            </a:r>
            <a:r>
              <a:rPr lang="ru-RU" sz="2300" b="1" dirty="0"/>
              <a:t> початку координат, то </a:t>
            </a:r>
            <a:r>
              <a:rPr lang="ru-RU" sz="2300" b="1" dirty="0" err="1"/>
              <a:t>функція</a:t>
            </a:r>
            <a:r>
              <a:rPr lang="ru-RU" sz="2300" b="1" dirty="0"/>
              <a:t> </a:t>
            </a:r>
            <a:r>
              <a:rPr lang="ru-RU" sz="2300" b="1" dirty="0" err="1"/>
              <a:t>називається</a:t>
            </a:r>
            <a:r>
              <a:rPr lang="ru-RU" sz="2300" b="1" dirty="0"/>
              <a:t> ... </a:t>
            </a:r>
            <a:endParaRPr lang="uk-UA" sz="2300" b="1" dirty="0"/>
          </a:p>
          <a:p>
            <a:endParaRPr lang="uk-UA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15000" y="7749480"/>
            <a:ext cx="2895600" cy="144016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5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Категорія «Коло»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006279"/>
            <a:ext cx="8229600" cy="56886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Відрізок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сполучає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дві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довільні</a:t>
            </a:r>
            <a:r>
              <a:rPr lang="ru-RU" sz="2300" b="1" dirty="0" smtClean="0"/>
              <a:t> точки кола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Коло,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проходить через </a:t>
            </a:r>
            <a:r>
              <a:rPr lang="ru-RU" sz="2300" b="1" dirty="0" err="1" smtClean="0"/>
              <a:t>усі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вершини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трикутника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Найбільша</a:t>
            </a:r>
            <a:r>
              <a:rPr lang="ru-RU" sz="2300" b="1" dirty="0" smtClean="0"/>
              <a:t> хорда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 smtClean="0"/>
              <a:t>Відношення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довжини</a:t>
            </a:r>
            <a:r>
              <a:rPr lang="ru-RU" sz="2300" b="1" dirty="0" smtClean="0"/>
              <a:t> кола до </a:t>
            </a:r>
            <a:r>
              <a:rPr lang="ru-RU" sz="2300" b="1" dirty="0" err="1" smtClean="0"/>
              <a:t>діаметра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... </a:t>
            </a:r>
            <a:endParaRPr lang="el-GR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Пряма, </a:t>
            </a:r>
            <a:r>
              <a:rPr lang="ru-RU" sz="2300" b="1" dirty="0" err="1" smtClean="0"/>
              <a:t>відстань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якої</a:t>
            </a:r>
            <a:r>
              <a:rPr lang="ru-RU" sz="2300" b="1" dirty="0" smtClean="0"/>
              <a:t> до центра кола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радіусу</a:t>
            </a:r>
            <a:r>
              <a:rPr lang="ru-RU" sz="2300" b="1" dirty="0" smtClean="0"/>
              <a:t> кола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Відрізок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сполучає</a:t>
            </a:r>
            <a:r>
              <a:rPr lang="ru-RU" sz="2300" b="1" dirty="0" smtClean="0"/>
              <a:t> центр кола з </a:t>
            </a:r>
            <a:r>
              <a:rPr lang="ru-RU" sz="2300" b="1" dirty="0" err="1" smtClean="0"/>
              <a:t>довільною</a:t>
            </a:r>
            <a:r>
              <a:rPr lang="ru-RU" sz="2300" b="1" dirty="0" smtClean="0"/>
              <a:t> точкою кола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Кола,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мають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спільний</a:t>
            </a:r>
            <a:r>
              <a:rPr lang="ru-RU" sz="2300" b="1" dirty="0" smtClean="0"/>
              <a:t> центр </a:t>
            </a:r>
            <a:r>
              <a:rPr lang="ru-RU" sz="2300" b="1" dirty="0" err="1" smtClean="0"/>
              <a:t>називаються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 smtClean="0"/>
              <a:t>Добуток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довжин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відрізків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утворених</a:t>
            </a:r>
            <a:r>
              <a:rPr lang="ru-RU" sz="2300" b="1" dirty="0" smtClean="0"/>
              <a:t> при </a:t>
            </a:r>
            <a:r>
              <a:rPr lang="ru-RU" sz="2300" b="1" dirty="0" err="1" smtClean="0"/>
              <a:t>перетині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променя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проведеного</a:t>
            </a:r>
            <a:r>
              <a:rPr lang="ru-RU" sz="2300" b="1" dirty="0" smtClean="0"/>
              <a:t> з точки поза колом, </a:t>
            </a:r>
            <a:r>
              <a:rPr lang="ru-RU" sz="2300" b="1" dirty="0" err="1" smtClean="0"/>
              <a:t>із</a:t>
            </a:r>
            <a:r>
              <a:rPr lang="ru-RU" sz="2300" b="1" dirty="0" smtClean="0"/>
              <a:t> колом,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квадрату ...</a:t>
            </a:r>
          </a:p>
          <a:p>
            <a:endParaRPr lang="uk-UA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flipV="1">
            <a:off x="6084168" y="8063800"/>
            <a:ext cx="2526432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1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Категорія «Трикутник»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006279"/>
            <a:ext cx="8373616" cy="56886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Сума </a:t>
            </a:r>
            <a:r>
              <a:rPr lang="ru-RU" sz="2300" b="1" dirty="0" err="1" smtClean="0"/>
              <a:t>кутів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трикутника</a:t>
            </a:r>
            <a:r>
              <a:rPr lang="ru-RU" sz="2300" b="1" dirty="0" smtClean="0"/>
              <a:t> становить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 smtClean="0"/>
              <a:t>Якщо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трикутнику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центри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вписаного</a:t>
            </a:r>
            <a:r>
              <a:rPr lang="ru-RU" sz="2300" b="1" dirty="0" smtClean="0"/>
              <a:t> і </a:t>
            </a:r>
            <a:r>
              <a:rPr lang="ru-RU" sz="2300" b="1" dirty="0" err="1" smtClean="0"/>
              <a:t>описаного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кіл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збігаються</a:t>
            </a:r>
            <a:r>
              <a:rPr lang="ru-RU" sz="2300" b="1" dirty="0" smtClean="0"/>
              <a:t>, то </a:t>
            </a:r>
            <a:r>
              <a:rPr lang="ru-RU" sz="2300" b="1" dirty="0" err="1" smtClean="0"/>
              <a:t>такий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Трикутник</a:t>
            </a:r>
            <a:r>
              <a:rPr lang="ru-RU" sz="2300" b="1" dirty="0" smtClean="0"/>
              <a:t>, в </a:t>
            </a:r>
            <a:r>
              <a:rPr lang="ru-RU" sz="2300" b="1" dirty="0" err="1" smtClean="0"/>
              <a:t>якого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дві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сторони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рівні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Відрізок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сполучає</a:t>
            </a:r>
            <a:r>
              <a:rPr lang="ru-RU" sz="2300" b="1" dirty="0" smtClean="0"/>
              <a:t> вершину </a:t>
            </a:r>
            <a:r>
              <a:rPr lang="ru-RU" sz="2300" b="1" dirty="0" err="1" smtClean="0"/>
              <a:t>трикутника</a:t>
            </a:r>
            <a:r>
              <a:rPr lang="ru-RU" sz="2300" b="1" dirty="0" smtClean="0"/>
              <a:t> з серединою </a:t>
            </a:r>
            <a:r>
              <a:rPr lang="ru-RU" sz="2300" b="1" dirty="0" err="1" smtClean="0"/>
              <a:t>протилежної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сторони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</a:t>
            </a:r>
            <a:r>
              <a:rPr lang="ru-RU" sz="2300" b="1" dirty="0" smtClean="0"/>
              <a:t>, в </a:t>
            </a:r>
            <a:r>
              <a:rPr lang="ru-RU" sz="2300" b="1" dirty="0" err="1" smtClean="0"/>
              <a:t>якому</a:t>
            </a:r>
            <a:r>
              <a:rPr lang="ru-RU" sz="2300" b="1" dirty="0" smtClean="0"/>
              <a:t> один з </a:t>
            </a:r>
            <a:r>
              <a:rPr lang="ru-RU" sz="2300" b="1" dirty="0" err="1" smtClean="0"/>
              <a:t>кутів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сумі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двох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інших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Рівнобедрений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</a:t>
            </a:r>
            <a:r>
              <a:rPr lang="ru-RU" sz="2300" b="1" dirty="0" smtClean="0"/>
              <a:t>, в </a:t>
            </a:r>
            <a:r>
              <a:rPr lang="ru-RU" sz="2300" b="1" dirty="0" err="1" smtClean="0"/>
              <a:t>якому</a:t>
            </a:r>
            <a:r>
              <a:rPr lang="ru-RU" sz="2300" b="1" dirty="0" smtClean="0"/>
              <a:t> один кут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сумі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двох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інших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Якщо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трикутнику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висота</a:t>
            </a:r>
            <a:r>
              <a:rPr lang="ru-RU" sz="2300" b="1" dirty="0" smtClean="0"/>
              <a:t> є </a:t>
            </a:r>
            <a:r>
              <a:rPr lang="ru-RU" sz="2300" b="1" dirty="0" err="1" smtClean="0"/>
              <a:t>бісектрисою</a:t>
            </a:r>
            <a:r>
              <a:rPr lang="ru-RU" sz="2300" b="1" dirty="0" smtClean="0"/>
              <a:t>, то </a:t>
            </a:r>
            <a:r>
              <a:rPr lang="ru-RU" sz="2300" b="1" dirty="0" err="1" smtClean="0"/>
              <a:t>трикутник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Якщо</a:t>
            </a:r>
            <a:r>
              <a:rPr lang="ru-RU" sz="2300" b="1" dirty="0" smtClean="0"/>
              <a:t> центр кола, </a:t>
            </a:r>
            <a:r>
              <a:rPr lang="ru-RU" sz="2300" b="1" dirty="0" err="1" smtClean="0"/>
              <a:t>описаного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навколо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трикутника</a:t>
            </a:r>
            <a:r>
              <a:rPr lang="ru-RU" sz="2300" b="1" dirty="0" smtClean="0"/>
              <a:t> є серединою </a:t>
            </a:r>
            <a:r>
              <a:rPr lang="ru-RU" sz="2300" b="1" dirty="0" err="1" smtClean="0"/>
              <a:t>однієї</a:t>
            </a:r>
            <a:r>
              <a:rPr lang="ru-RU" sz="2300" b="1" dirty="0" smtClean="0"/>
              <a:t> з </a:t>
            </a:r>
            <a:r>
              <a:rPr lang="ru-RU" sz="2300" b="1" dirty="0" err="1" smtClean="0"/>
              <a:t>його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сторін</a:t>
            </a:r>
            <a:r>
              <a:rPr lang="ru-RU" sz="2300" b="1" dirty="0" smtClean="0"/>
              <a:t>, то </a:t>
            </a:r>
            <a:r>
              <a:rPr lang="ru-RU" sz="2300" b="1" dirty="0" err="1" smtClean="0"/>
              <a:t>такий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трикутник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endParaRPr lang="uk-UA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6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Категорія «Кут»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006279"/>
            <a:ext cx="8373616" cy="56886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Два кути, </a:t>
            </a:r>
            <a:r>
              <a:rPr lang="ru-RU" sz="2300" b="1" dirty="0" err="1" smtClean="0"/>
              <a:t>які</a:t>
            </a:r>
            <a:r>
              <a:rPr lang="ru-RU" sz="2300" b="1" dirty="0" smtClean="0"/>
              <a:t> разом </a:t>
            </a:r>
            <a:r>
              <a:rPr lang="ru-RU" sz="2300" b="1" dirty="0" err="1" smtClean="0"/>
              <a:t>становлять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розгорнутий</a:t>
            </a:r>
            <a:r>
              <a:rPr lang="ru-RU" sz="2300" b="1" dirty="0" smtClean="0"/>
              <a:t> кут </a:t>
            </a:r>
            <a:r>
              <a:rPr lang="ru-RU" sz="2300" b="1" dirty="0" err="1" smtClean="0"/>
              <a:t>називаються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Кут є </a:t>
            </a:r>
            <a:r>
              <a:rPr lang="ru-RU" sz="2300" b="1" dirty="0" err="1" smtClean="0"/>
              <a:t>гострим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якщо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його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градусна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міра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Кут, </a:t>
            </a:r>
            <a:r>
              <a:rPr lang="ru-RU" sz="2300" b="1" dirty="0" err="1" smtClean="0"/>
              <a:t>суміжний</a:t>
            </a:r>
            <a:r>
              <a:rPr lang="ru-RU" sz="2300" b="1" dirty="0" smtClean="0"/>
              <a:t> куту 49°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Кут, </a:t>
            </a:r>
            <a:r>
              <a:rPr lang="ru-RU" sz="2300" b="1" dirty="0" err="1" smtClean="0"/>
              <a:t>суміжний</a:t>
            </a:r>
            <a:r>
              <a:rPr lang="ru-RU" sz="2300" b="1" dirty="0" smtClean="0"/>
              <a:t> тупому </a:t>
            </a:r>
            <a:r>
              <a:rPr lang="ru-RU" sz="2300" b="1" dirty="0" err="1" smtClean="0"/>
              <a:t>обов'язково</a:t>
            </a:r>
            <a:r>
              <a:rPr lang="ru-RU" sz="2300" b="1" dirty="0" smtClean="0"/>
              <a:t> буде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Чому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кут, </a:t>
            </a:r>
            <a:r>
              <a:rPr lang="ru-RU" sz="2300" b="1" dirty="0" err="1" smtClean="0"/>
              <a:t>вписаний</a:t>
            </a:r>
            <a:r>
              <a:rPr lang="ru-RU" sz="2300" b="1" dirty="0" smtClean="0"/>
              <a:t> в коло, </a:t>
            </a:r>
            <a:r>
              <a:rPr lang="ru-RU" sz="2300" b="1" dirty="0" err="1" smtClean="0"/>
              <a:t>якщо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відповідний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йому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центральний</a:t>
            </a:r>
            <a:r>
              <a:rPr lang="ru-RU" sz="2300" b="1" dirty="0" smtClean="0"/>
              <a:t> кут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80°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Кут, </a:t>
            </a:r>
            <a:r>
              <a:rPr lang="ru-RU" sz="2300" b="1" dirty="0" err="1" smtClean="0"/>
              <a:t>сторони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якого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розбивають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площину</a:t>
            </a:r>
            <a:r>
              <a:rPr lang="ru-RU" sz="2300" b="1" dirty="0" smtClean="0"/>
              <a:t> на </a:t>
            </a:r>
            <a:r>
              <a:rPr lang="ru-RU" sz="2300" b="1" dirty="0" err="1" smtClean="0"/>
              <a:t>дві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півплощини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Спільна</a:t>
            </a:r>
            <a:r>
              <a:rPr lang="ru-RU" sz="2300" b="1" dirty="0" smtClean="0"/>
              <a:t> для </a:t>
            </a:r>
            <a:r>
              <a:rPr lang="ru-RU" sz="2300" b="1" dirty="0" err="1" smtClean="0"/>
              <a:t>двох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сторін</a:t>
            </a:r>
            <a:r>
              <a:rPr lang="ru-RU" sz="2300" b="1" dirty="0" smtClean="0"/>
              <a:t> кута точка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Кут, вершина </a:t>
            </a:r>
            <a:r>
              <a:rPr lang="ru-RU" sz="2300" b="1" dirty="0" err="1" smtClean="0"/>
              <a:t>якого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знаходиться</a:t>
            </a:r>
            <a:r>
              <a:rPr lang="ru-RU" sz="2300" b="1" dirty="0" smtClean="0"/>
              <a:t> на </a:t>
            </a:r>
            <a:r>
              <a:rPr lang="ru-RU" sz="2300" b="1" dirty="0" err="1" smtClean="0"/>
              <a:t>колі</a:t>
            </a:r>
            <a:r>
              <a:rPr lang="ru-RU" sz="2300" b="1" dirty="0" smtClean="0"/>
              <a:t>, а </a:t>
            </a:r>
            <a:r>
              <a:rPr lang="ru-RU" sz="2300" b="1" dirty="0" err="1" smtClean="0"/>
              <a:t>сторони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перетинають</a:t>
            </a:r>
            <a:r>
              <a:rPr lang="ru-RU" sz="2300" b="1" dirty="0" smtClean="0"/>
              <a:t> коло,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endParaRPr lang="uk-UA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5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Категорія «Сюрприз»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006279"/>
            <a:ext cx="8373616" cy="56886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</a:t>
            </a:r>
            <a:r>
              <a:rPr lang="ru-RU" sz="2300" b="1" dirty="0" smtClean="0"/>
              <a:t>, у </a:t>
            </a:r>
            <a:r>
              <a:rPr lang="ru-RU" sz="2300" b="1" dirty="0" err="1" smtClean="0"/>
              <a:t>якого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всі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сторони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рівні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Якщо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діагоналі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чотирикутника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точці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перетину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діляться</a:t>
            </a:r>
            <a:r>
              <a:rPr lang="ru-RU" sz="2300" b="1" dirty="0" smtClean="0"/>
              <a:t> пополам, то </a:t>
            </a:r>
            <a:r>
              <a:rPr lang="ru-RU" sz="2300" b="1" dirty="0" err="1" smtClean="0"/>
              <a:t>такий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Якщо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суми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протилежних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сторін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рівні</a:t>
            </a:r>
            <a:r>
              <a:rPr lang="ru-RU" sz="2300" b="1" dirty="0" smtClean="0"/>
              <a:t>, то </a:t>
            </a:r>
            <a:r>
              <a:rPr lang="ru-RU" sz="2300" b="1" dirty="0" err="1" smtClean="0"/>
              <a:t>цей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</a:t>
            </a:r>
            <a:r>
              <a:rPr lang="ru-RU" sz="2300" b="1" dirty="0" smtClean="0"/>
              <a:t> є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Паралелограм</a:t>
            </a:r>
            <a:r>
              <a:rPr lang="ru-RU" sz="2300" b="1" dirty="0" smtClean="0"/>
              <a:t>, у </a:t>
            </a:r>
            <a:r>
              <a:rPr lang="ru-RU" sz="2300" b="1" dirty="0" err="1" smtClean="0"/>
              <a:t>якого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рівні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діагоналі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Відрізок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сполучає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дві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сусідні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вершини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Якщо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навколо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можна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описати</a:t>
            </a:r>
            <a:r>
              <a:rPr lang="ru-RU" sz="2300" b="1" dirty="0" smtClean="0"/>
              <a:t> коло, то сума </a:t>
            </a:r>
            <a:r>
              <a:rPr lang="ru-RU" sz="2300" b="1" dirty="0" err="1" smtClean="0"/>
              <a:t>протилежних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його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протилежних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кутів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smtClean="0"/>
              <a:t> </a:t>
            </a:r>
            <a:r>
              <a:rPr lang="ru-RU" sz="2300" b="1" dirty="0" err="1" smtClean="0"/>
              <a:t>Якщо</a:t>
            </a:r>
            <a:r>
              <a:rPr lang="ru-RU" sz="2300" b="1" dirty="0" smtClean="0"/>
              <a:t> сума </a:t>
            </a:r>
            <a:r>
              <a:rPr lang="ru-RU" sz="2300" b="1" dirty="0" err="1" smtClean="0"/>
              <a:t>двох</a:t>
            </a:r>
            <a:r>
              <a:rPr lang="ru-RU" sz="2300" b="1" dirty="0" smtClean="0"/>
              <a:t> будь-</a:t>
            </a:r>
            <a:r>
              <a:rPr lang="ru-RU" sz="2300" b="1" dirty="0" err="1" smtClean="0"/>
              <a:t>яких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сусідніх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кутів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дорівнює</a:t>
            </a:r>
            <a:r>
              <a:rPr lang="ru-RU" sz="2300" b="1" dirty="0" smtClean="0"/>
              <a:t> 180°, то </a:t>
            </a:r>
            <a:r>
              <a:rPr lang="ru-RU" sz="2300" b="1" dirty="0" err="1" smtClean="0"/>
              <a:t>цей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чотирикутник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b="1" dirty="0" err="1" smtClean="0"/>
              <a:t>Трапеція</a:t>
            </a:r>
            <a:r>
              <a:rPr lang="ru-RU" sz="2300" b="1" dirty="0" smtClean="0"/>
              <a:t>, в </a:t>
            </a:r>
            <a:r>
              <a:rPr lang="ru-RU" sz="2300" b="1" dirty="0" err="1" smtClean="0"/>
              <a:t>якої</a:t>
            </a:r>
            <a:r>
              <a:rPr lang="ru-RU" sz="2300" b="1" dirty="0" smtClean="0"/>
              <a:t> є два </a:t>
            </a:r>
            <a:r>
              <a:rPr lang="ru-RU" sz="2300" b="1" dirty="0" err="1" smtClean="0"/>
              <a:t>рівні</a:t>
            </a:r>
            <a:r>
              <a:rPr lang="ru-RU" sz="2300" b="1" dirty="0" smtClean="0"/>
              <a:t> кути </a:t>
            </a:r>
            <a:r>
              <a:rPr lang="ru-RU" sz="2300" b="1" dirty="0" err="1" smtClean="0"/>
              <a:t>називається</a:t>
            </a:r>
            <a:r>
              <a:rPr lang="ru-RU" sz="2300" b="1" dirty="0" smtClean="0"/>
              <a:t> ...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0C6B9-E55A-43FA-8C72-CC39C706A279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A3B52-F325-4BD4-A48A-E6B210DC7F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2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1076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Інтелектуальна гра для учнів 9 класу</vt:lpstr>
      <vt:lpstr>       І тур</vt:lpstr>
      <vt:lpstr>Слайд 3</vt:lpstr>
      <vt:lpstr>        ІІ тур</vt:lpstr>
      <vt:lpstr>Категорія «Функції»</vt:lpstr>
      <vt:lpstr>Категорія «Коло»</vt:lpstr>
      <vt:lpstr>Категорія «Трикутник»</vt:lpstr>
      <vt:lpstr>Категорія «Кут»</vt:lpstr>
      <vt:lpstr>Категорія «Сюрприз»</vt:lpstr>
      <vt:lpstr>ІІІ тур</vt:lpstr>
      <vt:lpstr>Слайд 11</vt:lpstr>
      <vt:lpstr>Слайд 12</vt:lpstr>
      <vt:lpstr>ІV тур</vt:lpstr>
      <vt:lpstr>Задачі</vt:lpstr>
      <vt:lpstr>Запитання до глядачів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Інтелектуальна гра для учнів 5-Б класу</dc:title>
  <dc:creator>Админ</dc:creator>
  <dc:description>http://aida.ucoz.ru</dc:description>
  <cp:lastModifiedBy>none</cp:lastModifiedBy>
  <cp:revision>26</cp:revision>
  <dcterms:created xsi:type="dcterms:W3CDTF">2011-12-11T13:17:45Z</dcterms:created>
  <dcterms:modified xsi:type="dcterms:W3CDTF">2013-01-31T17:23:15Z</dcterms:modified>
</cp:coreProperties>
</file>