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handoutMasterIdLst>
    <p:handoutMasterId r:id="rId20"/>
  </p:handoutMasterIdLst>
  <p:sldIdLst>
    <p:sldId id="282" r:id="rId2"/>
    <p:sldId id="270" r:id="rId3"/>
    <p:sldId id="264" r:id="rId4"/>
    <p:sldId id="271" r:id="rId5"/>
    <p:sldId id="257" r:id="rId6"/>
    <p:sldId id="280" r:id="rId7"/>
    <p:sldId id="274" r:id="rId8"/>
    <p:sldId id="258" r:id="rId9"/>
    <p:sldId id="275" r:id="rId10"/>
    <p:sldId id="281" r:id="rId11"/>
    <p:sldId id="277" r:id="rId12"/>
    <p:sldId id="267" r:id="rId13"/>
    <p:sldId id="261" r:id="rId14"/>
    <p:sldId id="262" r:id="rId15"/>
    <p:sldId id="269" r:id="rId16"/>
    <p:sldId id="276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one" initials="n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CC"/>
    <a:srgbClr val="97FD0F"/>
    <a:srgbClr val="669900"/>
    <a:srgbClr val="005C2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9076" autoAdjust="0"/>
  </p:normalViewPr>
  <p:slideViewPr>
    <p:cSldViewPr>
      <p:cViewPr varScale="1">
        <p:scale>
          <a:sx n="31" d="100"/>
          <a:sy n="31" d="100"/>
        </p:scale>
        <p:origin x="-5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5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610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jpe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41AA1-88FC-40D6-A2E1-DB0B2A31243C}" type="datetimeFigureOut">
              <a:rPr lang="uk-UA" smtClean="0"/>
              <a:pPr/>
              <a:t>20.01.2013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9BB36-EA91-49BF-90D8-0CFC96D787A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52006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D5A08-CF03-4860-90F6-621CE9EE218C}" type="datetimeFigureOut">
              <a:rPr lang="uk-UA" smtClean="0"/>
              <a:pPr/>
              <a:t>20.01.2013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6DD53-B4A6-4DCB-BF40-B05FCC4EC6F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572655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6C53-C680-4F1D-B981-56FF3F4D4128}" type="datetimeFigureOut">
              <a:rPr lang="uk-UA" smtClean="0"/>
              <a:pPr/>
              <a:t>20.01.2013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6A94-FF40-486E-AEFC-D178E40EED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6C53-C680-4F1D-B981-56FF3F4D4128}" type="datetimeFigureOut">
              <a:rPr lang="uk-UA" smtClean="0"/>
              <a:pPr/>
              <a:t>20.01.2013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6A94-FF40-486E-AEFC-D178E40EED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6C53-C680-4F1D-B981-56FF3F4D4128}" type="datetimeFigureOut">
              <a:rPr lang="uk-UA" smtClean="0"/>
              <a:pPr/>
              <a:t>20.01.2013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6A94-FF40-486E-AEFC-D178E40EED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6C53-C680-4F1D-B981-56FF3F4D4128}" type="datetimeFigureOut">
              <a:rPr lang="uk-UA" smtClean="0"/>
              <a:pPr/>
              <a:t>20.01.2013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6A94-FF40-486E-AEFC-D178E40EED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6C53-C680-4F1D-B981-56FF3F4D4128}" type="datetimeFigureOut">
              <a:rPr lang="uk-UA" smtClean="0"/>
              <a:pPr/>
              <a:t>20.01.2013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6A94-FF40-486E-AEFC-D178E40EED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6C53-C680-4F1D-B981-56FF3F4D4128}" type="datetimeFigureOut">
              <a:rPr lang="uk-UA" smtClean="0"/>
              <a:pPr/>
              <a:t>20.01.2013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6A94-FF40-486E-AEFC-D178E40EED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6C53-C680-4F1D-B981-56FF3F4D4128}" type="datetimeFigureOut">
              <a:rPr lang="uk-UA" smtClean="0"/>
              <a:pPr/>
              <a:t>20.01.2013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6A94-FF40-486E-AEFC-D178E40EED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6C53-C680-4F1D-B981-56FF3F4D4128}" type="datetimeFigureOut">
              <a:rPr lang="uk-UA" smtClean="0"/>
              <a:pPr/>
              <a:t>20.01.2013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6A94-FF40-486E-AEFC-D178E40EED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6C53-C680-4F1D-B981-56FF3F4D4128}" type="datetimeFigureOut">
              <a:rPr lang="uk-UA" smtClean="0"/>
              <a:pPr/>
              <a:t>20.01.2013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6A94-FF40-486E-AEFC-D178E40EED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6C53-C680-4F1D-B981-56FF3F4D4128}" type="datetimeFigureOut">
              <a:rPr lang="uk-UA" smtClean="0"/>
              <a:pPr/>
              <a:t>20.01.2013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6A94-FF40-486E-AEFC-D178E40EED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6C53-C680-4F1D-B981-56FF3F4D4128}" type="datetimeFigureOut">
              <a:rPr lang="uk-UA" smtClean="0"/>
              <a:pPr/>
              <a:t>20.01.2013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6A94-FF40-486E-AEFC-D178E40EED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56C53-C680-4F1D-B981-56FF3F4D4128}" type="datetimeFigureOut">
              <a:rPr lang="uk-UA" smtClean="0"/>
              <a:pPr/>
              <a:t>20.01.2013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06A94-FF40-486E-AEFC-D178E40EED1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59632" y="332656"/>
          <a:ext cx="6984776" cy="5652219"/>
        </p:xfrm>
        <a:graphic>
          <a:graphicData uri="http://schemas.openxmlformats.org/presentationml/2006/ole">
            <p:oleObj spid="_x0000_s1026" name="Документ" r:id="rId3" imgW="6962545" imgH="454027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92013">
            <a:off x="971600" y="548680"/>
            <a:ext cx="7488832" cy="2826306"/>
          </a:xfrm>
          <a:prstGeom prst="wedgeRoundRectCallout">
            <a:avLst>
              <a:gd name="adj1" fmla="val -17926"/>
              <a:gd name="adj2" fmla="val 93826"/>
              <a:gd name="adj3" fmla="val 16667"/>
            </a:avLst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</a:rPr>
              <a:t>Задача 5</a:t>
            </a:r>
          </a:p>
          <a:p>
            <a:pPr algn="just"/>
            <a:r>
              <a:rPr lang="uk-UA" dirty="0" smtClean="0"/>
              <a:t> </a:t>
            </a:r>
            <a:r>
              <a:rPr lang="uk-UA" sz="3200" i="1" dirty="0" smtClean="0">
                <a:solidFill>
                  <a:schemeClr val="bg2">
                    <a:lumMod val="50000"/>
                  </a:schemeClr>
                </a:solidFill>
                <a:latin typeface="Franklin Gothic Medium Cond" pitchFamily="34" charset="0"/>
              </a:rPr>
              <a:t>В основі піраміди лежить прямокутний трикутник з катетами  12см і 16см, її ребра нахилені до площини основи під кутом 60°. Знайдіть висоту піраміди.</a:t>
            </a:r>
            <a:endParaRPr lang="uk-UA" sz="3200" i="1" dirty="0">
              <a:solidFill>
                <a:schemeClr val="bg2">
                  <a:lumMod val="50000"/>
                </a:schemeClr>
              </a:solidFill>
              <a:latin typeface="Franklin Gothic Medium Cond" pitchFamily="34" charset="0"/>
            </a:endParaRPr>
          </a:p>
        </p:txBody>
      </p:sp>
      <p:pic>
        <p:nvPicPr>
          <p:cNvPr id="2050" name="Picture 2" descr="C:\Documents and Settings\none\Local Settings\Temporary Internet Files\Content.IE5\UPIXF2RA\MM90035678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581286">
            <a:off x="755816" y="4567732"/>
            <a:ext cx="2011064" cy="1670157"/>
          </a:xfrm>
          <a:prstGeom prst="rect">
            <a:avLst/>
          </a:prstGeom>
          <a:noFill/>
        </p:spPr>
      </p:pic>
      <p:pic>
        <p:nvPicPr>
          <p:cNvPr id="2051" name="Picture 3" descr="C:\Documents and Settings\none\Local Settings\Temporary Internet Files\Content.IE5\XQY1PXJL\MM900356712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4077072"/>
            <a:ext cx="1409390" cy="1440160"/>
          </a:xfrm>
          <a:prstGeom prst="rect">
            <a:avLst/>
          </a:prstGeom>
          <a:noFill/>
        </p:spPr>
      </p:pic>
      <p:pic>
        <p:nvPicPr>
          <p:cNvPr id="2052" name="Picture 4" descr="C:\Documents and Settings\none\Local Settings\Temporary Internet Files\Content.IE5\UPIXF2RA\MP900439481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638734"/>
            <a:ext cx="1008112" cy="8064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665080">
            <a:off x="683568" y="188641"/>
            <a:ext cx="7704856" cy="4536503"/>
          </a:xfrm>
          <a:prstGeom prst="triangle">
            <a:avLst>
              <a:gd name="adj" fmla="val 36871"/>
            </a:avLst>
          </a:prstGeom>
          <a:solidFill>
            <a:srgbClr val="FFFF99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           Задача </a:t>
            </a:r>
            <a:r>
              <a:rPr lang="en-US" sz="3600" b="1" dirty="0" smtClean="0">
                <a:solidFill>
                  <a:srgbClr val="FF0000"/>
                </a:solidFill>
              </a:rPr>
              <a:t>6</a:t>
            </a:r>
            <a:r>
              <a:rPr lang="ru-RU" sz="3600" b="1" dirty="0" smtClean="0">
                <a:solidFill>
                  <a:srgbClr val="FF0000"/>
                </a:solidFill>
              </a:rPr>
              <a:t>  </a:t>
            </a:r>
          </a:p>
          <a:p>
            <a:r>
              <a:rPr lang="ru-RU" sz="2800" dirty="0" err="1" smtClean="0">
                <a:solidFill>
                  <a:srgbClr val="00B050"/>
                </a:solidFill>
                <a:latin typeface="Monotype Corsiva" pitchFamily="66" charset="0"/>
              </a:rPr>
              <a:t>Всі</a:t>
            </a:r>
            <a:r>
              <a:rPr lang="ru-RU" sz="2800" dirty="0" smtClean="0">
                <a:solidFill>
                  <a:srgbClr val="00B050"/>
                </a:solidFill>
                <a:latin typeface="Monotype Corsiva" pitchFamily="66" charset="0"/>
              </a:rPr>
              <a:t> ребра </a:t>
            </a:r>
            <a:r>
              <a:rPr lang="ru-RU" sz="2800" dirty="0" err="1" smtClean="0">
                <a:solidFill>
                  <a:srgbClr val="00B050"/>
                </a:solidFill>
                <a:latin typeface="Monotype Corsiva" pitchFamily="66" charset="0"/>
              </a:rPr>
              <a:t>тетраедра</a:t>
            </a:r>
            <a:r>
              <a:rPr lang="ru-RU" sz="2800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  <a:latin typeface="Monotype Corsiva" pitchFamily="66" charset="0"/>
              </a:rPr>
              <a:t>дорівнюють</a:t>
            </a:r>
            <a:r>
              <a:rPr lang="ru-RU" sz="2800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ru-RU" sz="2800" i="1" dirty="0" smtClean="0">
                <a:solidFill>
                  <a:srgbClr val="FF0000"/>
                </a:solidFill>
                <a:latin typeface="Monotype Corsiva" pitchFamily="66" charset="0"/>
              </a:rPr>
              <a:t>а. </a:t>
            </a:r>
          </a:p>
          <a:p>
            <a:r>
              <a:rPr lang="ru-RU" sz="2800" dirty="0" err="1" smtClean="0">
                <a:solidFill>
                  <a:srgbClr val="00B050"/>
                </a:solidFill>
                <a:latin typeface="Monotype Corsiva" pitchFamily="66" charset="0"/>
              </a:rPr>
              <a:t>Знайдіть</a:t>
            </a:r>
            <a:r>
              <a:rPr lang="ru-RU" sz="2800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  <a:latin typeface="Monotype Corsiva" pitchFamily="66" charset="0"/>
              </a:rPr>
              <a:t>висоту</a:t>
            </a:r>
            <a:r>
              <a:rPr lang="ru-RU" sz="2800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  <a:latin typeface="Monotype Corsiva" pitchFamily="66" charset="0"/>
              </a:rPr>
              <a:t>піраміди</a:t>
            </a:r>
            <a:endParaRPr lang="ru-RU" sz="2800" dirty="0" smtClean="0">
              <a:solidFill>
                <a:srgbClr val="00B050"/>
              </a:solidFill>
              <a:latin typeface="Monotype Corsiva" pitchFamily="66" charset="0"/>
            </a:endParaRPr>
          </a:p>
          <a:p>
            <a:endParaRPr lang="uk-UA" dirty="0"/>
          </a:p>
        </p:txBody>
      </p:sp>
      <p:pic>
        <p:nvPicPr>
          <p:cNvPr id="3074" name="Picture 2" descr="C:\Documents and Settings\none\Local Settings\Temporary Internet Files\Content.IE5\XQY1PXJL\MP90043946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92520">
            <a:off x="6660232" y="1700808"/>
            <a:ext cx="1656184" cy="28721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333375"/>
            <a:ext cx="4608513" cy="5305425"/>
          </a:xfrm>
          <a:solidFill>
            <a:schemeClr val="bg2"/>
          </a:solidFill>
          <a:ln w="57150">
            <a:solidFill>
              <a:schemeClr val="bg2">
                <a:lumMod val="50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l">
              <a:buNone/>
            </a:pPr>
            <a:r>
              <a:rPr lang="en-US" dirty="0" smtClean="0">
                <a:solidFill>
                  <a:schemeClr val="tx1"/>
                </a:solidFill>
              </a:rPr>
              <a:t>     S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    B                            C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en-US" dirty="0" smtClean="0">
                <a:solidFill>
                  <a:schemeClr val="tx1"/>
                </a:solidFill>
              </a:rPr>
              <a:t>   A                            D</a:t>
            </a:r>
            <a:endParaRPr lang="uk-UA" dirty="0">
              <a:solidFill>
                <a:schemeClr val="tx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39552" y="5157192"/>
            <a:ext cx="2592288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539552" y="4365104"/>
            <a:ext cx="1152128" cy="792088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3131840" y="4365104"/>
            <a:ext cx="1008112" cy="7920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691680" y="4365104"/>
            <a:ext cx="2448272" cy="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539552" y="908720"/>
            <a:ext cx="0" cy="424847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39552" y="908720"/>
            <a:ext cx="2592288" cy="424847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39552" y="908720"/>
            <a:ext cx="3600400" cy="345638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39552" y="908720"/>
            <a:ext cx="1152128" cy="3456384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39552" y="4869160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55576" y="48691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39552" y="501317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55576" y="501317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48064" y="908720"/>
            <a:ext cx="3600400" cy="2145268"/>
          </a:xfrm>
          <a:prstGeom prst="roundRect">
            <a:avLst/>
          </a:prstGeom>
          <a:noFill/>
          <a:ln w="76200"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ABCD – 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прямокутник</a:t>
            </a:r>
          </a:p>
          <a:p>
            <a:endPara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Встановіть вид  трикутників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SDC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SBC</a:t>
            </a:r>
            <a:endParaRPr lang="uk-UA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333375"/>
            <a:ext cx="5184775" cy="6119813"/>
          </a:xfrm>
        </p:spPr>
        <p:txBody>
          <a:bodyPr>
            <a:normAutofit/>
          </a:bodyPr>
          <a:lstStyle/>
          <a:p>
            <a:pPr algn="l"/>
            <a:endParaRPr lang="en-US" dirty="0" smtClean="0"/>
          </a:p>
          <a:p>
            <a:pPr algn="l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          S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en-US" dirty="0" smtClean="0">
                <a:solidFill>
                  <a:schemeClr val="tx1"/>
                </a:solidFill>
              </a:rPr>
              <a:t>     A                                            B</a:t>
            </a:r>
          </a:p>
          <a:p>
            <a:pPr algn="l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     O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             C                         </a:t>
            </a:r>
            <a:r>
              <a:rPr lang="en-US" dirty="0" smtClean="0"/>
              <a:t>                  </a:t>
            </a:r>
            <a:endParaRPr lang="uk-UA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4149080"/>
            <a:ext cx="1512168" cy="172819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1619672" y="1268760"/>
            <a:ext cx="72008" cy="374441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99592" y="4149080"/>
            <a:ext cx="3888432" cy="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2339752" y="4149080"/>
            <a:ext cx="2448272" cy="172819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827584" y="1268760"/>
            <a:ext cx="864096" cy="288032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691680" y="1268760"/>
            <a:ext cx="648072" cy="46085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691680" y="1268760"/>
            <a:ext cx="3096344" cy="288032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691680" y="4869160"/>
            <a:ext cx="72008" cy="7200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763688" y="4941168"/>
            <a:ext cx="0" cy="21602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1619672" y="4149080"/>
            <a:ext cx="3168352" cy="864096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99992" y="1196752"/>
            <a:ext cx="3320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5">
                    <a:lumMod val="75000"/>
                  </a:schemeClr>
                </a:solidFill>
                <a:latin typeface="Franklin Gothic Demi Cond" pitchFamily="34" charset="0"/>
              </a:rPr>
              <a:t>AS=BS=CS</a:t>
            </a:r>
          </a:p>
          <a:p>
            <a:r>
              <a:rPr lang="ru-RU" sz="2400" i="1" dirty="0" err="1" smtClean="0">
                <a:solidFill>
                  <a:schemeClr val="accent5">
                    <a:lumMod val="75000"/>
                  </a:schemeClr>
                </a:solidFill>
                <a:latin typeface="Franklin Gothic Demi Cond" pitchFamily="34" charset="0"/>
              </a:rPr>
              <a:t>Встанов</a:t>
            </a:r>
            <a:r>
              <a:rPr lang="uk-UA" sz="2400" i="1" dirty="0" smtClean="0">
                <a:solidFill>
                  <a:schemeClr val="accent5">
                    <a:lumMod val="75000"/>
                  </a:schemeClr>
                </a:solidFill>
                <a:latin typeface="Franklin Gothic Demi Cond" pitchFamily="34" charset="0"/>
              </a:rPr>
              <a:t>і</a:t>
            </a:r>
            <a:r>
              <a:rPr lang="ru-RU" sz="2400" i="1" dirty="0" err="1" smtClean="0">
                <a:solidFill>
                  <a:schemeClr val="accent5">
                    <a:lumMod val="75000"/>
                  </a:schemeClr>
                </a:solidFill>
                <a:latin typeface="Franklin Gothic Demi Cond" pitchFamily="34" charset="0"/>
              </a:rPr>
              <a:t>ть</a:t>
            </a: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  <a:latin typeface="Franklin Gothic Demi Cond" pitchFamily="34" charset="0"/>
              </a:rPr>
              <a:t> вид </a:t>
            </a:r>
          </a:p>
          <a:p>
            <a:r>
              <a:rPr lang="ru-RU" sz="2400" i="1" dirty="0" err="1" smtClean="0">
                <a:solidFill>
                  <a:schemeClr val="accent5">
                    <a:lumMod val="75000"/>
                  </a:schemeClr>
                </a:solidFill>
                <a:latin typeface="Franklin Gothic Demi Cond" pitchFamily="34" charset="0"/>
              </a:rPr>
              <a:t>трикутника</a:t>
            </a:r>
            <a:r>
              <a:rPr lang="ru-RU" sz="2400" i="1" dirty="0" smtClean="0">
                <a:solidFill>
                  <a:schemeClr val="accent5">
                    <a:lumMod val="75000"/>
                  </a:schemeClr>
                </a:solidFill>
                <a:latin typeface="Franklin Gothic Demi Cond" pitchFamily="34" charset="0"/>
              </a:rPr>
              <a:t>  АВС</a:t>
            </a:r>
            <a:endParaRPr lang="uk-UA" sz="2400" i="1" dirty="0">
              <a:solidFill>
                <a:schemeClr val="accent5">
                  <a:lumMod val="75000"/>
                </a:schemeClr>
              </a:solidFill>
              <a:latin typeface="Franklin Gothic Demi Con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79512" y="332656"/>
            <a:ext cx="5616575" cy="626427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           </a:t>
            </a:r>
            <a:r>
              <a:rPr lang="en-US" dirty="0" smtClean="0">
                <a:solidFill>
                  <a:schemeClr val="tx1"/>
                </a:solidFill>
              </a:rPr>
              <a:t>S 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chemeClr val="tx1"/>
                </a:solidFill>
              </a:rPr>
              <a:t>A                                    C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                                        O</a:t>
            </a:r>
          </a:p>
          <a:p>
            <a:pPr algn="l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B</a:t>
            </a:r>
            <a:endParaRPr lang="uk-UA" dirty="0">
              <a:solidFill>
                <a:schemeClr val="tx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572000" y="764704"/>
            <a:ext cx="0" cy="410445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1187624" y="3356992"/>
            <a:ext cx="2664296" cy="187220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1187624" y="764704"/>
            <a:ext cx="3384376" cy="44644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3851920" y="764704"/>
            <a:ext cx="720080" cy="25922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755576" y="3356992"/>
            <a:ext cx="3096344" cy="72008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55576" y="3429000"/>
            <a:ext cx="432048" cy="18002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755576" y="764704"/>
            <a:ext cx="3816424" cy="26642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55576" y="3429000"/>
            <a:ext cx="3816424" cy="144016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2339752" y="2204864"/>
            <a:ext cx="144016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2843808" y="2924944"/>
            <a:ext cx="144016" cy="72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067944" y="2276872"/>
            <a:ext cx="21602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355976" y="4581128"/>
            <a:ext cx="0" cy="21602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355976" y="4581128"/>
            <a:ext cx="216024" cy="7200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851920" y="3356992"/>
            <a:ext cx="720080" cy="151216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1187624" y="4869160"/>
            <a:ext cx="3384376" cy="36004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148064" y="1340768"/>
            <a:ext cx="3312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Встановіть вид трикутника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endParaRPr lang="uk-UA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Равнобедренный треугольник 31"/>
          <p:cNvSpPr/>
          <p:nvPr/>
        </p:nvSpPr>
        <p:spPr>
          <a:xfrm rot="14930922" flipH="1">
            <a:off x="1474956" y="2461600"/>
            <a:ext cx="5261461" cy="1596931"/>
          </a:xfrm>
          <a:prstGeom prst="triangle">
            <a:avLst>
              <a:gd name="adj" fmla="val 76879"/>
            </a:avLst>
          </a:prstGeom>
          <a:solidFill>
            <a:srgbClr val="97FD0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1" name="Равнобедренный треугольник 30"/>
          <p:cNvSpPr/>
          <p:nvPr/>
        </p:nvSpPr>
        <p:spPr>
          <a:xfrm rot="17461127" flipH="1" flipV="1">
            <a:off x="438122" y="2966102"/>
            <a:ext cx="6087685" cy="1546483"/>
          </a:xfrm>
          <a:prstGeom prst="triangle">
            <a:avLst>
              <a:gd name="adj" fmla="val 64002"/>
            </a:avLst>
          </a:prstGeom>
          <a:solidFill>
            <a:schemeClr val="bg2"/>
          </a:solidFill>
          <a:ln w="0" cmpd="thinThick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3851920" y="620688"/>
            <a:ext cx="0" cy="4248472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899592" y="4869160"/>
            <a:ext cx="792088" cy="14401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691680" y="6309320"/>
            <a:ext cx="288032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899592" y="476672"/>
            <a:ext cx="2952328" cy="43924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851920" y="476672"/>
            <a:ext cx="1512168" cy="2952328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364088" y="3429000"/>
            <a:ext cx="1296144" cy="144016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899592" y="3429000"/>
            <a:ext cx="2304256" cy="144016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275856" y="3429000"/>
            <a:ext cx="2088232" cy="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4572000" y="4869160"/>
            <a:ext cx="2160240" cy="14401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851920" y="476672"/>
            <a:ext cx="2880320" cy="43924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851920" y="476672"/>
            <a:ext cx="720080" cy="58326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1691680" y="548680"/>
            <a:ext cx="2160240" cy="57606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3203848" y="476672"/>
            <a:ext cx="648072" cy="2952328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1691680" y="4869160"/>
            <a:ext cx="2160240" cy="144016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3851920" y="548680"/>
            <a:ext cx="1944216" cy="4896544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851920" y="4653136"/>
            <a:ext cx="21602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3851920" y="4869160"/>
            <a:ext cx="2016224" cy="576064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4067944" y="472514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V="1">
            <a:off x="5724128" y="5085184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 flipV="1">
            <a:off x="5940152" y="5085184"/>
            <a:ext cx="14401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/>
          <p:nvPr/>
        </p:nvCxnSpPr>
        <p:spPr>
          <a:xfrm flipH="1">
            <a:off x="3707904" y="4653136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/>
          <p:cNvCxnSpPr/>
          <p:nvPr/>
        </p:nvCxnSpPr>
        <p:spPr>
          <a:xfrm>
            <a:off x="3707904" y="479715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Текст 26"/>
          <p:cNvSpPr>
            <a:spLocks noGrp="1"/>
          </p:cNvSpPr>
          <p:nvPr>
            <p:ph type="body" sz="half" idx="4294967295"/>
          </p:nvPr>
        </p:nvSpPr>
        <p:spPr>
          <a:xfrm>
            <a:off x="3275856" y="-171400"/>
            <a:ext cx="1008112" cy="792088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endParaRPr lang="en-US" sz="2800" dirty="0" smtClean="0"/>
          </a:p>
          <a:p>
            <a:pPr>
              <a:buNone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203848" y="3429000"/>
            <a:ext cx="1368152" cy="288032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ый треугольник 29"/>
          <p:cNvSpPr/>
          <p:nvPr/>
        </p:nvSpPr>
        <p:spPr>
          <a:xfrm>
            <a:off x="1763688" y="6165304"/>
            <a:ext cx="72008" cy="4571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9" name="Прямоугольник 38"/>
          <p:cNvSpPr/>
          <p:nvPr/>
        </p:nvSpPr>
        <p:spPr>
          <a:xfrm>
            <a:off x="467545" y="4293096"/>
            <a:ext cx="28803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 flipH="1">
            <a:off x="2483768" y="2967335"/>
            <a:ext cx="9361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004048" y="2967335"/>
            <a:ext cx="79208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 flipH="1">
            <a:off x="6588224" y="4581128"/>
            <a:ext cx="64807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79512" y="188640"/>
            <a:ext cx="324035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Висновки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644008" y="6021288"/>
            <a:ext cx="43473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259632" y="5949280"/>
            <a:ext cx="4122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endParaRPr lang="ru-RU" sz="32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563888" y="4725144"/>
            <a:ext cx="5036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endParaRPr lang="ru-RU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796136" y="5373216"/>
            <a:ext cx="40748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endParaRPr lang="uk-UA" sz="2400" cap="none" spc="0" dirty="0">
              <a:ln w="17780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4" name="Дуга 53"/>
          <p:cNvSpPr/>
          <p:nvPr/>
        </p:nvSpPr>
        <p:spPr>
          <a:xfrm>
            <a:off x="1691680" y="5733256"/>
            <a:ext cx="504056" cy="360040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5" name="Дуга 54"/>
          <p:cNvSpPr/>
          <p:nvPr/>
        </p:nvSpPr>
        <p:spPr>
          <a:xfrm flipH="1">
            <a:off x="5220072" y="4725144"/>
            <a:ext cx="1101824" cy="1296144"/>
          </a:xfrm>
          <a:prstGeom prst="arc">
            <a:avLst>
              <a:gd name="adj1" fmla="val 17529621"/>
              <a:gd name="adj2" fmla="val 20678991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6" name="Дуга 55"/>
          <p:cNvSpPr/>
          <p:nvPr/>
        </p:nvSpPr>
        <p:spPr>
          <a:xfrm rot="9450262">
            <a:off x="3557436" y="1083136"/>
            <a:ext cx="444952" cy="431165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3" name="Дуга 62"/>
          <p:cNvSpPr/>
          <p:nvPr/>
        </p:nvSpPr>
        <p:spPr>
          <a:xfrm rot="9618191">
            <a:off x="3539337" y="1102547"/>
            <a:ext cx="490726" cy="472245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5" name="Дуга 64"/>
          <p:cNvSpPr/>
          <p:nvPr/>
        </p:nvSpPr>
        <p:spPr>
          <a:xfrm rot="5869865">
            <a:off x="3641239" y="1374901"/>
            <a:ext cx="565377" cy="939843"/>
          </a:xfrm>
          <a:prstGeom prst="arc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6" name="Дуга 65"/>
          <p:cNvSpPr/>
          <p:nvPr/>
        </p:nvSpPr>
        <p:spPr>
          <a:xfrm rot="6164512">
            <a:off x="3691921" y="1396574"/>
            <a:ext cx="536021" cy="690878"/>
          </a:xfrm>
          <a:prstGeom prst="arc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7" name="TextBox 66"/>
          <p:cNvSpPr txBox="1"/>
          <p:nvPr/>
        </p:nvSpPr>
        <p:spPr>
          <a:xfrm>
            <a:off x="6156176" y="836712"/>
            <a:ext cx="2706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rgbClr val="C00000"/>
                </a:solidFill>
              </a:rPr>
              <a:t>∆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FSO 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uk-UA" b="1" dirty="0" smtClean="0">
                <a:solidFill>
                  <a:srgbClr val="C00000"/>
                </a:solidFill>
              </a:rPr>
              <a:t>і  ∆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KSO</a:t>
            </a:r>
            <a:endParaRPr lang="uk-UA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none\Мои документы\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483786">
            <a:off x="305400" y="14871"/>
            <a:ext cx="3456384" cy="3180300"/>
          </a:xfrm>
          <a:prstGeom prst="ellipse">
            <a:avLst/>
          </a:prstGeom>
          <a:noFill/>
        </p:spPr>
      </p:pic>
      <p:pic>
        <p:nvPicPr>
          <p:cNvPr id="1027" name="Picture 3" descr="C:\Documents and Settings\none\Мои документы\Tetraedr-iz-bumagi-pusto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613079"/>
            <a:ext cx="5040560" cy="4435693"/>
          </a:xfrm>
          <a:prstGeom prst="rect">
            <a:avLst/>
          </a:prstGeom>
          <a:noFill/>
        </p:spPr>
      </p:pic>
      <p:pic>
        <p:nvPicPr>
          <p:cNvPr id="2" name="Picture 2" descr="C:\Documents and Settings\none\Мои документы\defaul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376612"/>
            <a:ext cx="3528392" cy="286070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499387">
            <a:off x="251520" y="836712"/>
            <a:ext cx="7639775" cy="4674156"/>
          </a:xfrm>
          <a:prstGeom prst="ellipse">
            <a:avLst/>
          </a:prstGeom>
          <a:solidFill>
            <a:srgbClr val="00FFCC"/>
          </a:solidFill>
          <a:ln w="76200">
            <a:solidFill>
              <a:srgbClr val="00FFCC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uk-UA" sz="4800" i="1" dirty="0" smtClean="0">
                <a:solidFill>
                  <a:srgbClr val="C00000"/>
                </a:solidFill>
                <a:latin typeface="Franklin Gothic Medium Cond" pitchFamily="34" charset="0"/>
              </a:rPr>
              <a:t>Домашнє завдання:</a:t>
            </a:r>
          </a:p>
          <a:p>
            <a:r>
              <a:rPr lang="uk-UA" sz="4800" i="1" dirty="0" smtClean="0">
                <a:solidFill>
                  <a:srgbClr val="C00000"/>
                </a:solidFill>
                <a:latin typeface="Franklin Gothic Medium Cond" pitchFamily="34" charset="0"/>
              </a:rPr>
              <a:t> Повторити п. 22</a:t>
            </a:r>
          </a:p>
          <a:p>
            <a:r>
              <a:rPr lang="uk-UA" sz="4800" i="1" dirty="0" err="1" smtClean="0">
                <a:solidFill>
                  <a:srgbClr val="C00000"/>
                </a:solidFill>
                <a:latin typeface="Franklin Gothic Medium Cond" pitchFamily="34" charset="0"/>
              </a:rPr>
              <a:t>Розв</a:t>
            </a:r>
            <a:r>
              <a:rPr lang="en-US" sz="4800" i="1" dirty="0" smtClean="0">
                <a:solidFill>
                  <a:srgbClr val="C00000"/>
                </a:solidFill>
                <a:latin typeface="Franklin Gothic Medium Cond" pitchFamily="34" charset="0"/>
              </a:rPr>
              <a:t>’</a:t>
            </a:r>
            <a:r>
              <a:rPr lang="uk-UA" sz="4800" i="1" dirty="0" err="1" smtClean="0">
                <a:solidFill>
                  <a:srgbClr val="C00000"/>
                </a:solidFill>
                <a:latin typeface="Franklin Gothic Medium Cond" pitchFamily="34" charset="0"/>
              </a:rPr>
              <a:t>язати</a:t>
            </a:r>
            <a:r>
              <a:rPr lang="uk-UA" sz="4800" i="1" dirty="0" smtClean="0">
                <a:solidFill>
                  <a:srgbClr val="C00000"/>
                </a:solidFill>
                <a:latin typeface="Franklin Gothic Medium Cond" pitchFamily="34" charset="0"/>
              </a:rPr>
              <a:t> задачі 3 і 4</a:t>
            </a:r>
          </a:p>
          <a:p>
            <a:r>
              <a:rPr lang="uk-UA" sz="4800" i="1" dirty="0" smtClean="0">
                <a:solidFill>
                  <a:srgbClr val="C00000"/>
                </a:solidFill>
                <a:latin typeface="Franklin Gothic Medium Cond" pitchFamily="34" charset="0"/>
              </a:rPr>
              <a:t>Доповнити задачу 2 .</a:t>
            </a:r>
          </a:p>
          <a:p>
            <a:endParaRPr lang="uk-UA" dirty="0"/>
          </a:p>
        </p:txBody>
      </p:sp>
      <p:pic>
        <p:nvPicPr>
          <p:cNvPr id="4098" name="Picture 2" descr="C:\Documents and Settings\none\Local Settings\Temporary Internet Files\Content.IE5\DGTE2I7A\MC90029067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6363" y="620688"/>
            <a:ext cx="2364109" cy="2647975"/>
          </a:xfrm>
          <a:prstGeom prst="rect">
            <a:avLst/>
          </a:prstGeom>
          <a:noFill/>
        </p:spPr>
      </p:pic>
      <p:pic>
        <p:nvPicPr>
          <p:cNvPr id="4" name="Picture 2" descr="C:\Documents and Settings\none\Local Settings\Temporary Internet Files\Content.IE5\5S52MF41\MC90038257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013176"/>
            <a:ext cx="2232248" cy="158417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C:\Documents and Settings\none\Мои документы\Tetraedr-iz-bumagi-pustoi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45274">
            <a:off x="5569341" y="4418878"/>
            <a:ext cx="3240360" cy="2235200"/>
          </a:xfrm>
          <a:prstGeom prst="ellipse">
            <a:avLst/>
          </a:prstGeom>
          <a:noFill/>
        </p:spPr>
      </p:pic>
      <p:pic>
        <p:nvPicPr>
          <p:cNvPr id="2" name="Picture 2" descr="C:\Documents and Settings\none\Мои документы\pyrami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66761">
            <a:off x="6192679" y="749331"/>
            <a:ext cx="2808312" cy="3091432"/>
          </a:xfrm>
          <a:prstGeom prst="round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3" name="Выноска-облако 2"/>
          <p:cNvSpPr/>
          <p:nvPr/>
        </p:nvSpPr>
        <p:spPr>
          <a:xfrm rot="21403056">
            <a:off x="314044" y="501587"/>
            <a:ext cx="6267312" cy="5200471"/>
          </a:xfrm>
          <a:prstGeom prst="cloudCallout">
            <a:avLst>
              <a:gd name="adj1" fmla="val -29385"/>
              <a:gd name="adj2" fmla="val 3568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Положення висоти               в деяких </a:t>
            </a:r>
          </a:p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пірамідах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Прямая соединительная линия 57"/>
          <p:cNvCxnSpPr/>
          <p:nvPr/>
        </p:nvCxnSpPr>
        <p:spPr>
          <a:xfrm>
            <a:off x="3851920" y="620688"/>
            <a:ext cx="0" cy="4248472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899592" y="4869160"/>
            <a:ext cx="792088" cy="14401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691680" y="6309320"/>
            <a:ext cx="288032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899592" y="476672"/>
            <a:ext cx="2952328" cy="43924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851920" y="476672"/>
            <a:ext cx="1512168" cy="2952328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364088" y="3429000"/>
            <a:ext cx="1296144" cy="144016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899592" y="3429000"/>
            <a:ext cx="2304256" cy="144016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275856" y="3429000"/>
            <a:ext cx="2088232" cy="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4572000" y="4869160"/>
            <a:ext cx="2160240" cy="14401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851920" y="476672"/>
            <a:ext cx="2880320" cy="43924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851920" y="476672"/>
            <a:ext cx="720080" cy="58326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1691680" y="548680"/>
            <a:ext cx="2160240" cy="57606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3203848" y="476672"/>
            <a:ext cx="648072" cy="2952328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1691680" y="4869160"/>
            <a:ext cx="2160240" cy="144016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3851920" y="548680"/>
            <a:ext cx="1944216" cy="4896544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851920" y="4653136"/>
            <a:ext cx="21602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3851920" y="4869160"/>
            <a:ext cx="1944216" cy="64807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4067944" y="472514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V="1">
            <a:off x="5724128" y="5085184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 flipV="1">
            <a:off x="5940152" y="5085184"/>
            <a:ext cx="7200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/>
          <p:nvPr/>
        </p:nvCxnSpPr>
        <p:spPr>
          <a:xfrm flipH="1">
            <a:off x="3707904" y="4653136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/>
          <p:cNvCxnSpPr/>
          <p:nvPr/>
        </p:nvCxnSpPr>
        <p:spPr>
          <a:xfrm>
            <a:off x="3707904" y="479715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203848" y="3429000"/>
            <a:ext cx="1368152" cy="288032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07904" y="1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5536" y="4437112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uk-UA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71800" y="2924944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uk-UA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92080" y="292494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uk-UA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60232" y="4581128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uk-UA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44008" y="5949280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uk-UA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87624" y="5949280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uk-UA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63888" y="4797152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uk-UA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868144" y="5229200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uk-UA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Дуга 42"/>
          <p:cNvSpPr/>
          <p:nvPr/>
        </p:nvSpPr>
        <p:spPr>
          <a:xfrm rot="16877626">
            <a:off x="5196353" y="5120350"/>
            <a:ext cx="651038" cy="576064"/>
          </a:xfrm>
          <a:prstGeom prst="arc">
            <a:avLst>
              <a:gd name="adj1" fmla="val 16200000"/>
              <a:gd name="adj2" fmla="val 825108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4" name="Дуга 43"/>
          <p:cNvSpPr/>
          <p:nvPr/>
        </p:nvSpPr>
        <p:spPr>
          <a:xfrm rot="21044050">
            <a:off x="1745022" y="5429470"/>
            <a:ext cx="757412" cy="723943"/>
          </a:xfrm>
          <a:prstGeom prst="arc">
            <a:avLst>
              <a:gd name="adj1" fmla="val 16200000"/>
              <a:gd name="adj2" fmla="val 653928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5" name="Дуга 44"/>
          <p:cNvSpPr/>
          <p:nvPr/>
        </p:nvSpPr>
        <p:spPr>
          <a:xfrm>
            <a:off x="1619672" y="5589240"/>
            <a:ext cx="720080" cy="576064"/>
          </a:xfrm>
          <a:prstGeom prst="arc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23" name="Picture 3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20557">
            <a:off x="6150029" y="688090"/>
            <a:ext cx="1843191" cy="1471039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352928" cy="4869418"/>
          </a:xfrm>
          <a:prstGeom prst="roundRect">
            <a:avLst/>
          </a:prstGeom>
          <a:solidFill>
            <a:srgbClr val="FFFF99"/>
          </a:solidFill>
          <a:ln>
            <a:solidFill>
              <a:srgbClr val="92D05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C00000"/>
                </a:solidFill>
                <a:latin typeface="Franklin Gothic Demi Cond" pitchFamily="34" charset="0"/>
              </a:rPr>
              <a:t>Задача 1   </a:t>
            </a:r>
          </a:p>
          <a:p>
            <a:endParaRPr lang="uk-UA" dirty="0" smtClean="0"/>
          </a:p>
          <a:p>
            <a:r>
              <a:rPr lang="uk-UA" sz="3600" i="1" dirty="0" smtClean="0">
                <a:solidFill>
                  <a:srgbClr val="00B050"/>
                </a:solidFill>
                <a:latin typeface="Franklin Gothic Demi Cond" pitchFamily="34" charset="0"/>
              </a:rPr>
              <a:t>Якщо</a:t>
            </a:r>
          </a:p>
          <a:p>
            <a:pPr marL="342900" indent="-342900">
              <a:buAutoNum type="arabicParenR"/>
            </a:pPr>
            <a:r>
              <a:rPr lang="uk-UA" sz="3600" i="1" dirty="0" smtClean="0">
                <a:solidFill>
                  <a:srgbClr val="00B050"/>
                </a:solidFill>
                <a:latin typeface="Franklin Gothic Demi Cond" pitchFamily="34" charset="0"/>
              </a:rPr>
              <a:t>бічні ребра піраміди рівні; </a:t>
            </a:r>
          </a:p>
          <a:p>
            <a:pPr marL="342900" indent="-342900"/>
            <a:r>
              <a:rPr lang="uk-UA" sz="3600" i="1" dirty="0" smtClean="0">
                <a:solidFill>
                  <a:srgbClr val="00B050"/>
                </a:solidFill>
                <a:latin typeface="Franklin Gothic Demi Cond" pitchFamily="34" charset="0"/>
              </a:rPr>
              <a:t>2)                                                         </a:t>
            </a:r>
          </a:p>
          <a:p>
            <a:pPr marL="342900" indent="-342900">
              <a:buAutoNum type="arabicParenR" startAt="3"/>
            </a:pPr>
            <a:r>
              <a:rPr lang="uk-UA" sz="3600" i="1" dirty="0" smtClean="0">
                <a:solidFill>
                  <a:srgbClr val="00B050"/>
                </a:solidFill>
                <a:latin typeface="Franklin Gothic Demi Cond" pitchFamily="34" charset="0"/>
              </a:rPr>
              <a:t>                                                        </a:t>
            </a:r>
          </a:p>
          <a:p>
            <a:pPr marL="342900" indent="-342900"/>
            <a:r>
              <a:rPr lang="uk-UA" sz="3600" i="1" dirty="0" smtClean="0">
                <a:solidFill>
                  <a:srgbClr val="00B050"/>
                </a:solidFill>
                <a:latin typeface="Franklin Gothic Demi Cond" pitchFamily="34" charset="0"/>
              </a:rPr>
              <a:t> то основою висоти піраміди є </a:t>
            </a:r>
            <a:r>
              <a:rPr lang="uk-UA" sz="3600" i="1" dirty="0" smtClean="0">
                <a:solidFill>
                  <a:srgbClr val="005C2A"/>
                </a:solidFill>
                <a:latin typeface="Franklin Gothic Demi Cond" pitchFamily="34" charset="0"/>
              </a:rPr>
              <a:t>центр</a:t>
            </a:r>
          </a:p>
          <a:p>
            <a:pPr marL="342900" indent="-342900"/>
            <a:r>
              <a:rPr lang="uk-UA" sz="3600" i="1" dirty="0" smtClean="0">
                <a:solidFill>
                  <a:srgbClr val="005C2A"/>
                </a:solidFill>
                <a:latin typeface="Franklin Gothic Demi Cond" pitchFamily="34" charset="0"/>
              </a:rPr>
              <a:t> описаного </a:t>
            </a:r>
            <a:r>
              <a:rPr lang="uk-UA" sz="3600" i="1" dirty="0" smtClean="0">
                <a:solidFill>
                  <a:srgbClr val="00B050"/>
                </a:solidFill>
                <a:latin typeface="Franklin Gothic Demi Cond" pitchFamily="34" charset="0"/>
              </a:rPr>
              <a:t>навколо основи </a:t>
            </a:r>
            <a:r>
              <a:rPr lang="uk-UA" sz="3600" i="1" dirty="0" smtClean="0">
                <a:solidFill>
                  <a:srgbClr val="005C2A"/>
                </a:solidFill>
                <a:latin typeface="Franklin Gothic Demi Cond" pitchFamily="34" charset="0"/>
              </a:rPr>
              <a:t>кола.</a:t>
            </a:r>
          </a:p>
          <a:p>
            <a:pPr marL="342900" indent="-342900"/>
            <a:endParaRPr lang="uk-UA" dirty="0">
              <a:solidFill>
                <a:srgbClr val="00B050"/>
              </a:solidFill>
              <a:latin typeface="Franklin Gothic Demi Cond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34888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3200" b="1" i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2852936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32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08463" y="639330"/>
            <a:ext cx="4838477" cy="568801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      </a:t>
            </a:r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A                                       B </a:t>
            </a:r>
          </a:p>
          <a:p>
            <a:pPr algn="l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              </a:t>
            </a:r>
            <a:r>
              <a:rPr lang="en-US" sz="2400" b="1" dirty="0" smtClean="0">
                <a:solidFill>
                  <a:schemeClr val="tx1"/>
                </a:solidFill>
              </a:rPr>
              <a:t>O </a:t>
            </a:r>
            <a:r>
              <a:rPr lang="en-US" b="1" dirty="0" smtClean="0">
                <a:solidFill>
                  <a:schemeClr val="tx1"/>
                </a:solidFill>
              </a:rPr>
              <a:t>               </a:t>
            </a:r>
          </a:p>
          <a:p>
            <a:pPr algn="l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                      </a:t>
            </a:r>
          </a:p>
          <a:p>
            <a:pPr algn="l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                         C</a:t>
            </a:r>
          </a:p>
          <a:p>
            <a:pPr algn="l"/>
            <a:endParaRPr lang="en-US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71600" y="4005064"/>
            <a:ext cx="3240360" cy="0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971600" y="4005064"/>
            <a:ext cx="2664296" cy="136815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3635896" y="4005064"/>
            <a:ext cx="576064" cy="136815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971600" y="1052736"/>
            <a:ext cx="1584176" cy="2952328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555776" y="1052736"/>
            <a:ext cx="1080120" cy="424847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555776" y="1052736"/>
            <a:ext cx="1656184" cy="2952328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555776" y="1052736"/>
            <a:ext cx="0" cy="3312368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2555776" y="4005064"/>
            <a:ext cx="1656184" cy="36004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555776" y="4365104"/>
            <a:ext cx="1152128" cy="100811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 flipV="1">
            <a:off x="971600" y="4005064"/>
            <a:ext cx="1584176" cy="36004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619672" y="2636912"/>
            <a:ext cx="144016" cy="720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2987824" y="3212976"/>
            <a:ext cx="216024" cy="720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347864" y="2492896"/>
            <a:ext cx="144016" cy="720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2339752" y="4077072"/>
            <a:ext cx="21602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2339752" y="407707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2555776" y="4077072"/>
            <a:ext cx="21602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771800" y="407707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555776" y="4149080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699792" y="429309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352928" cy="4869418"/>
          </a:xfrm>
          <a:prstGeom prst="roundRect">
            <a:avLst/>
          </a:prstGeom>
          <a:solidFill>
            <a:srgbClr val="FFFF99"/>
          </a:solidFill>
          <a:ln>
            <a:solidFill>
              <a:srgbClr val="92D05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C00000"/>
                </a:solidFill>
                <a:latin typeface="Franklin Gothic Demi Cond" pitchFamily="34" charset="0"/>
              </a:rPr>
              <a:t>Задача 1   </a:t>
            </a:r>
          </a:p>
          <a:p>
            <a:endParaRPr lang="uk-UA" dirty="0" smtClean="0"/>
          </a:p>
          <a:p>
            <a:r>
              <a:rPr lang="uk-UA" sz="3600" i="1" dirty="0" smtClean="0">
                <a:solidFill>
                  <a:srgbClr val="00B050"/>
                </a:solidFill>
                <a:latin typeface="Franklin Gothic Demi Cond" pitchFamily="34" charset="0"/>
              </a:rPr>
              <a:t>Якщо</a:t>
            </a:r>
          </a:p>
          <a:p>
            <a:pPr marL="342900" indent="-342900">
              <a:buAutoNum type="arabicParenR"/>
            </a:pPr>
            <a:r>
              <a:rPr lang="uk-UA" sz="3600" i="1" dirty="0" smtClean="0">
                <a:solidFill>
                  <a:srgbClr val="00B050"/>
                </a:solidFill>
                <a:latin typeface="Franklin Gothic Demi Cond" pitchFamily="34" charset="0"/>
              </a:rPr>
              <a:t>бічні ребра піраміди рівні; </a:t>
            </a:r>
          </a:p>
          <a:p>
            <a:pPr marL="342900" indent="-342900"/>
            <a:r>
              <a:rPr lang="uk-UA" sz="3600" i="1" dirty="0" smtClean="0">
                <a:solidFill>
                  <a:srgbClr val="00B050"/>
                </a:solidFill>
                <a:latin typeface="Franklin Gothic Demi Cond" pitchFamily="34" charset="0"/>
              </a:rPr>
              <a:t>2)                                                         </a:t>
            </a:r>
          </a:p>
          <a:p>
            <a:pPr marL="342900" indent="-342900">
              <a:buAutoNum type="arabicParenR" startAt="3"/>
            </a:pPr>
            <a:r>
              <a:rPr lang="uk-UA" sz="3600" i="1" dirty="0" smtClean="0">
                <a:solidFill>
                  <a:srgbClr val="00B050"/>
                </a:solidFill>
                <a:latin typeface="Franklin Gothic Demi Cond" pitchFamily="34" charset="0"/>
              </a:rPr>
              <a:t>                                                        </a:t>
            </a:r>
          </a:p>
          <a:p>
            <a:pPr marL="342900" indent="-342900"/>
            <a:r>
              <a:rPr lang="uk-UA" sz="3600" i="1" dirty="0" smtClean="0">
                <a:solidFill>
                  <a:srgbClr val="00B050"/>
                </a:solidFill>
                <a:latin typeface="Franklin Gothic Demi Cond" pitchFamily="34" charset="0"/>
              </a:rPr>
              <a:t> то основою висоти піраміди є </a:t>
            </a:r>
            <a:r>
              <a:rPr lang="uk-UA" sz="3600" i="1" dirty="0" smtClean="0">
                <a:solidFill>
                  <a:srgbClr val="005C2A"/>
                </a:solidFill>
                <a:latin typeface="Franklin Gothic Demi Cond" pitchFamily="34" charset="0"/>
              </a:rPr>
              <a:t>центр</a:t>
            </a:r>
          </a:p>
          <a:p>
            <a:pPr marL="342900" indent="-342900"/>
            <a:r>
              <a:rPr lang="uk-UA" sz="3600" i="1" dirty="0" smtClean="0">
                <a:solidFill>
                  <a:srgbClr val="005C2A"/>
                </a:solidFill>
                <a:latin typeface="Franklin Gothic Demi Cond" pitchFamily="34" charset="0"/>
              </a:rPr>
              <a:t> описаного </a:t>
            </a:r>
            <a:r>
              <a:rPr lang="uk-UA" sz="3600" i="1" dirty="0" smtClean="0">
                <a:solidFill>
                  <a:srgbClr val="00B050"/>
                </a:solidFill>
                <a:latin typeface="Franklin Gothic Demi Cond" pitchFamily="34" charset="0"/>
              </a:rPr>
              <a:t>навколо основи </a:t>
            </a:r>
            <a:r>
              <a:rPr lang="uk-UA" sz="3600" i="1" dirty="0" smtClean="0">
                <a:solidFill>
                  <a:srgbClr val="005C2A"/>
                </a:solidFill>
                <a:latin typeface="Franklin Gothic Demi Cond" pitchFamily="34" charset="0"/>
              </a:rPr>
              <a:t>кола.</a:t>
            </a:r>
          </a:p>
          <a:p>
            <a:pPr marL="342900" indent="-342900"/>
            <a:endParaRPr lang="uk-UA" dirty="0">
              <a:solidFill>
                <a:srgbClr val="00B050"/>
              </a:solidFill>
              <a:latin typeface="Franklin Gothic Demi Cond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34888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>
                <a:solidFill>
                  <a:srgbClr val="00B050"/>
                </a:solidFill>
              </a:rPr>
              <a:t>кути нахил</a:t>
            </a:r>
            <a:r>
              <a:rPr lang="ru-RU" sz="3200" b="1" i="1" dirty="0" smtClean="0">
                <a:solidFill>
                  <a:srgbClr val="00B050"/>
                </a:solidFill>
              </a:rPr>
              <a:t>у</a:t>
            </a:r>
            <a:r>
              <a:rPr lang="uk-UA" sz="3200" b="1" i="1" dirty="0" smtClean="0">
                <a:solidFill>
                  <a:srgbClr val="00B050"/>
                </a:solidFill>
              </a:rPr>
              <a:t> бічних ребер до основи рівні,</a:t>
            </a:r>
            <a:endParaRPr lang="uk-UA" sz="3200" b="1" i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2852936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>
                <a:solidFill>
                  <a:srgbClr val="00B050"/>
                </a:solidFill>
              </a:rPr>
              <a:t>кути між висотою і ребрами рівні,</a:t>
            </a:r>
            <a:endParaRPr lang="uk-UA" sz="32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04664"/>
            <a:ext cx="6984776" cy="3709809"/>
          </a:xfrm>
          <a:prstGeom prst="snip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F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C00000"/>
                </a:solidFill>
                <a:latin typeface="Franklin Gothic Demi Cond" pitchFamily="34" charset="0"/>
              </a:rPr>
              <a:t>Задача 2</a:t>
            </a:r>
          </a:p>
          <a:p>
            <a:r>
              <a:rPr lang="uk-UA" sz="2800" i="1" dirty="0" smtClean="0">
                <a:solidFill>
                  <a:schemeClr val="accent1">
                    <a:lumMod val="75000"/>
                  </a:schemeClr>
                </a:solidFill>
                <a:latin typeface="Franklin Gothic Demi Cond" pitchFamily="34" charset="0"/>
              </a:rPr>
              <a:t> Якщо </a:t>
            </a:r>
          </a:p>
          <a:p>
            <a:r>
              <a:rPr lang="uk-UA" sz="2800" i="1" dirty="0" smtClean="0">
                <a:solidFill>
                  <a:schemeClr val="accent1">
                    <a:lumMod val="75000"/>
                  </a:schemeClr>
                </a:solidFill>
                <a:latin typeface="Franklin Gothic Demi Cond" pitchFamily="34" charset="0"/>
              </a:rPr>
              <a:t>1) висоти бічних ребер піраміди рівні,</a:t>
            </a:r>
          </a:p>
          <a:p>
            <a:r>
              <a:rPr lang="uk-UA" sz="2800" i="1" dirty="0" smtClean="0">
                <a:solidFill>
                  <a:schemeClr val="accent1">
                    <a:lumMod val="75000"/>
                  </a:schemeClr>
                </a:solidFill>
                <a:latin typeface="Franklin Gothic Demi Cond" pitchFamily="34" charset="0"/>
              </a:rPr>
              <a:t>2)                                                                           ,</a:t>
            </a:r>
          </a:p>
          <a:p>
            <a:r>
              <a:rPr lang="uk-UA" sz="2800" i="1" dirty="0" smtClean="0">
                <a:solidFill>
                  <a:schemeClr val="accent1">
                    <a:lumMod val="75000"/>
                  </a:schemeClr>
                </a:solidFill>
                <a:latin typeface="Franklin Gothic Demi Cond" pitchFamily="34" charset="0"/>
              </a:rPr>
              <a:t>3</a:t>
            </a:r>
            <a:r>
              <a:rPr lang="uk-UA" sz="2800" i="1" dirty="0" smtClean="0">
                <a:solidFill>
                  <a:schemeClr val="accent1">
                    <a:lumMod val="75000"/>
                  </a:schemeClr>
                </a:solidFill>
                <a:latin typeface="Franklin Gothic Demi Cond" pitchFamily="34" charset="0"/>
              </a:rPr>
              <a:t>)                                                                           ,</a:t>
            </a:r>
          </a:p>
          <a:p>
            <a:r>
              <a:rPr lang="uk-UA" sz="2800" i="1" dirty="0" smtClean="0">
                <a:solidFill>
                  <a:schemeClr val="accent1">
                    <a:lumMod val="75000"/>
                  </a:schemeClr>
                </a:solidFill>
                <a:latin typeface="Franklin Gothic Demi Cond" pitchFamily="34" charset="0"/>
              </a:rPr>
              <a:t> то </a:t>
            </a:r>
            <a:r>
              <a:rPr lang="uk-UA" sz="2800" i="1" dirty="0" smtClean="0">
                <a:solidFill>
                  <a:srgbClr val="00B0F0"/>
                </a:solidFill>
                <a:latin typeface="Franklin Gothic Demi Cond" pitchFamily="34" charset="0"/>
              </a:rPr>
              <a:t>основою висоти </a:t>
            </a:r>
            <a:r>
              <a:rPr lang="uk-UA" sz="2800" i="1" dirty="0" smtClean="0">
                <a:solidFill>
                  <a:schemeClr val="accent1">
                    <a:lumMod val="75000"/>
                  </a:schemeClr>
                </a:solidFill>
                <a:latin typeface="Franklin Gothic Demi Cond" pitchFamily="34" charset="0"/>
              </a:rPr>
              <a:t>піраміди є </a:t>
            </a:r>
            <a:r>
              <a:rPr lang="uk-UA" sz="2800" i="1" dirty="0" smtClean="0">
                <a:solidFill>
                  <a:srgbClr val="00B0F0"/>
                </a:solidFill>
                <a:latin typeface="Franklin Gothic Demi Cond" pitchFamily="34" charset="0"/>
              </a:rPr>
              <a:t>центр        вписаного</a:t>
            </a:r>
            <a:r>
              <a:rPr lang="uk-UA" sz="2800" i="1" dirty="0" smtClean="0">
                <a:solidFill>
                  <a:schemeClr val="accent1">
                    <a:lumMod val="75000"/>
                  </a:schemeClr>
                </a:solidFill>
                <a:latin typeface="Franklin Gothic Demi Cond" pitchFamily="34" charset="0"/>
              </a:rPr>
              <a:t> в основу   </a:t>
            </a:r>
            <a:r>
              <a:rPr lang="uk-UA" sz="2800" i="1" dirty="0" smtClean="0">
                <a:solidFill>
                  <a:srgbClr val="00B0F0"/>
                </a:solidFill>
                <a:latin typeface="Franklin Gothic Demi Cond" pitchFamily="34" charset="0"/>
              </a:rPr>
              <a:t>кола</a:t>
            </a:r>
            <a:endParaRPr lang="uk-UA" sz="2800" i="1" dirty="0">
              <a:solidFill>
                <a:schemeClr val="accent1">
                  <a:lumMod val="75000"/>
                </a:schemeClr>
              </a:solidFill>
              <a:latin typeface="Franklin Gothic Demi Cond" pitchFamily="34" charset="0"/>
            </a:endParaRPr>
          </a:p>
        </p:txBody>
      </p:sp>
      <p:pic>
        <p:nvPicPr>
          <p:cNvPr id="7170" name="Picture 2" descr="C:\Documents and Settings\none\Local Settings\Temporary Internet Files\Content.IE5\DGTE2I7A\MC9004343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03893">
            <a:off x="6726238" y="4303713"/>
            <a:ext cx="1878210" cy="1901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V="1">
            <a:off x="395536" y="3861048"/>
            <a:ext cx="1008112" cy="936104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67544" y="4797152"/>
            <a:ext cx="2808312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3275856" y="3861048"/>
            <a:ext cx="1080120" cy="936104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547664" y="3861048"/>
            <a:ext cx="2880320" cy="0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2195736" y="980728"/>
            <a:ext cx="0" cy="3312368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1475656" y="836712"/>
            <a:ext cx="792088" cy="2952328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35" idx="2"/>
            <a:endCxn id="37" idx="3"/>
          </p:cNvCxnSpPr>
          <p:nvPr/>
        </p:nvCxnSpPr>
        <p:spPr>
          <a:xfrm flipH="1">
            <a:off x="421910" y="989439"/>
            <a:ext cx="1809830" cy="3812069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35" idx="2"/>
          </p:cNvCxnSpPr>
          <p:nvPr/>
        </p:nvCxnSpPr>
        <p:spPr>
          <a:xfrm>
            <a:off x="2231740" y="989439"/>
            <a:ext cx="2124236" cy="2871609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35" idx="2"/>
          </p:cNvCxnSpPr>
          <p:nvPr/>
        </p:nvCxnSpPr>
        <p:spPr>
          <a:xfrm>
            <a:off x="2231740" y="989439"/>
            <a:ext cx="1044116" cy="3807713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35" idx="2"/>
          </p:cNvCxnSpPr>
          <p:nvPr/>
        </p:nvCxnSpPr>
        <p:spPr>
          <a:xfrm>
            <a:off x="2231740" y="989439"/>
            <a:ext cx="1620180" cy="3375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1619672" y="1052736"/>
            <a:ext cx="576064" cy="37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195736" y="4293096"/>
            <a:ext cx="1656184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1619672" y="4293096"/>
            <a:ext cx="576064" cy="504056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195736" y="4149080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411760" y="414908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2051720" y="4149080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051720" y="429309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763688" y="3212976"/>
            <a:ext cx="21602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2987824" y="2636912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1403648" y="4581128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475656" y="4581128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3779912" y="4005064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3923928" y="4005064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051720" y="404664"/>
            <a:ext cx="36004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</a:t>
            </a:r>
            <a:endParaRPr lang="uk-UA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1043608" y="3356992"/>
            <a:ext cx="335476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</a:t>
            </a:r>
            <a:endParaRPr lang="uk-UA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4427984" y="3356992"/>
            <a:ext cx="36004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</a:t>
            </a:r>
            <a:endParaRPr lang="uk-UA" sz="3200" dirty="0"/>
          </a:p>
        </p:txBody>
      </p:sp>
      <p:sp>
        <p:nvSpPr>
          <p:cNvPr id="40" name="TextBox 39"/>
          <p:cNvSpPr txBox="1"/>
          <p:nvPr/>
        </p:nvSpPr>
        <p:spPr>
          <a:xfrm>
            <a:off x="3851920" y="4293096"/>
            <a:ext cx="34496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uk-UA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491880" y="4581128"/>
            <a:ext cx="28803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</a:t>
            </a:r>
            <a:endParaRPr lang="uk-UA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1547664" y="4941168"/>
            <a:ext cx="43204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</a:t>
            </a:r>
            <a:endParaRPr lang="uk-UA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2267744" y="3933056"/>
            <a:ext cx="36004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</a:t>
            </a:r>
            <a:endParaRPr lang="uk-UA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9828585" y="2060848"/>
            <a:ext cx="72008" cy="5089525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</a:t>
            </a:r>
            <a:endParaRPr lang="en-US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0" y="4509120"/>
            <a:ext cx="42191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uk-UA" sz="3200" dirty="0"/>
          </a:p>
        </p:txBody>
      </p:sp>
      <p:pic>
        <p:nvPicPr>
          <p:cNvPr id="6154" name="Picture 10" descr="C:\Documents and Settings\none\Local Settings\Temporary Internet Files\Content.IE5\DGTE2I7A\MC9004343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74320">
            <a:off x="5946774" y="368300"/>
            <a:ext cx="2513658" cy="1901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8064896" cy="5663089"/>
          </a:xfrm>
          <a:prstGeom prst="rect">
            <a:avLst/>
          </a:prstGeom>
          <a:solidFill>
            <a:srgbClr val="FFC000"/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uk-UA" b="1" dirty="0" smtClean="0"/>
              <a:t>                  </a:t>
            </a:r>
            <a:r>
              <a:rPr lang="en-US" b="1" dirty="0" smtClean="0"/>
              <a:t> S</a:t>
            </a:r>
            <a:r>
              <a:rPr lang="uk-UA" b="1" dirty="0" smtClean="0"/>
              <a:t> </a:t>
            </a:r>
            <a:r>
              <a:rPr lang="uk-UA" dirty="0" smtClean="0"/>
              <a:t>                             </a:t>
            </a:r>
            <a:r>
              <a:rPr lang="uk-UA" sz="2800" dirty="0" smtClean="0">
                <a:solidFill>
                  <a:schemeClr val="bg2">
                    <a:lumMod val="50000"/>
                  </a:schemeClr>
                </a:solidFill>
                <a:latin typeface="Franklin Gothic Demi Cond" pitchFamily="34" charset="0"/>
              </a:rPr>
              <a:t>Задача 3</a:t>
            </a:r>
          </a:p>
          <a:p>
            <a:r>
              <a:rPr lang="uk-UA" dirty="0" smtClean="0"/>
              <a:t> </a:t>
            </a:r>
          </a:p>
          <a:p>
            <a:r>
              <a:rPr lang="uk-UA" dirty="0" smtClean="0">
                <a:solidFill>
                  <a:srgbClr val="00B050"/>
                </a:solidFill>
                <a:latin typeface="Franklin Gothic Demi Cond" pitchFamily="34" charset="0"/>
              </a:rPr>
              <a:t>                                                                                                                      Якщо </a:t>
            </a:r>
            <a:r>
              <a:rPr lang="uk-UA" dirty="0" smtClean="0">
                <a:solidFill>
                  <a:schemeClr val="bg1"/>
                </a:solidFill>
                <a:latin typeface="Franklin Gothic Demi Cond" pitchFamily="34" charset="0"/>
              </a:rPr>
              <a:t>одна грань </a:t>
            </a:r>
            <a:r>
              <a:rPr lang="uk-UA" dirty="0" smtClean="0">
                <a:solidFill>
                  <a:srgbClr val="00B050"/>
                </a:solidFill>
                <a:latin typeface="Franklin Gothic Demi Cond" pitchFamily="34" charset="0"/>
              </a:rPr>
              <a:t>піраміди </a:t>
            </a:r>
          </a:p>
          <a:p>
            <a:r>
              <a:rPr lang="uk-UA" dirty="0" smtClean="0">
                <a:solidFill>
                  <a:srgbClr val="00B050"/>
                </a:solidFill>
                <a:latin typeface="Franklin Gothic Demi Cond" pitchFamily="34" charset="0"/>
              </a:rPr>
              <a:t>                                                                                                                       </a:t>
            </a:r>
            <a:r>
              <a:rPr lang="uk-UA" dirty="0" smtClean="0">
                <a:solidFill>
                  <a:schemeClr val="bg1"/>
                </a:solidFill>
                <a:latin typeface="Franklin Gothic Demi Cond" pitchFamily="34" charset="0"/>
              </a:rPr>
              <a:t>перпендикулярна </a:t>
            </a:r>
          </a:p>
          <a:p>
            <a:r>
              <a:rPr lang="uk-UA" dirty="0" smtClean="0">
                <a:solidFill>
                  <a:srgbClr val="00B050"/>
                </a:solidFill>
                <a:latin typeface="Franklin Gothic Demi Cond" pitchFamily="34" charset="0"/>
              </a:rPr>
              <a:t>                                                                                                                       до площини основи, то </a:t>
            </a:r>
          </a:p>
          <a:p>
            <a:r>
              <a:rPr lang="uk-UA" dirty="0" smtClean="0">
                <a:solidFill>
                  <a:srgbClr val="00B050"/>
                </a:solidFill>
                <a:latin typeface="Franklin Gothic Demi Cond" pitchFamily="34" charset="0"/>
              </a:rPr>
              <a:t>                                                                                                                       основою висоти піраміди є</a:t>
            </a:r>
          </a:p>
          <a:p>
            <a:r>
              <a:rPr lang="uk-UA" dirty="0" smtClean="0">
                <a:solidFill>
                  <a:srgbClr val="00B050"/>
                </a:solidFill>
                <a:latin typeface="Franklin Gothic Demi Cond" pitchFamily="34" charset="0"/>
              </a:rPr>
              <a:t>                                                                                                                       висота цієї грані.</a:t>
            </a:r>
          </a:p>
          <a:p>
            <a:r>
              <a:rPr lang="en-US" b="1" dirty="0" smtClean="0"/>
              <a:t>         A</a:t>
            </a:r>
            <a:endParaRPr lang="uk-UA" b="1" dirty="0" smtClean="0"/>
          </a:p>
          <a:p>
            <a:r>
              <a:rPr lang="en-US" b="1" dirty="0" smtClean="0"/>
              <a:t>                                                                               B</a:t>
            </a:r>
          </a:p>
          <a:p>
            <a:r>
              <a:rPr lang="en-US" b="1" dirty="0" smtClean="0"/>
              <a:t>                   K</a:t>
            </a:r>
            <a:endParaRPr lang="uk-UA" b="1" dirty="0" smtClean="0"/>
          </a:p>
          <a:p>
            <a:r>
              <a:rPr lang="en-US" dirty="0" smtClean="0"/>
              <a:t>                             </a:t>
            </a:r>
            <a:r>
              <a:rPr lang="en-US" b="1" dirty="0" smtClean="0"/>
              <a:t>C</a:t>
            </a:r>
            <a:endParaRPr lang="uk-UA" b="1" dirty="0" smtClean="0"/>
          </a:p>
          <a:p>
            <a:endParaRPr lang="uk-UA" dirty="0" smtClean="0"/>
          </a:p>
          <a:p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Franklin Gothic Demi Cond" pitchFamily="34" charset="0"/>
              </a:rPr>
              <a:t>                                          </a:t>
            </a:r>
            <a:r>
              <a:rPr lang="uk-UA" sz="2800" dirty="0" smtClean="0">
                <a:solidFill>
                  <a:schemeClr val="bg2">
                    <a:lumMod val="50000"/>
                  </a:schemeClr>
                </a:solidFill>
                <a:latin typeface="Franklin Gothic Demi Cond" pitchFamily="34" charset="0"/>
              </a:rPr>
              <a:t>Задача 4</a:t>
            </a:r>
          </a:p>
          <a:p>
            <a:r>
              <a:rPr lang="en-US" dirty="0" smtClean="0"/>
              <a:t>                                                                                        </a:t>
            </a:r>
            <a:r>
              <a:rPr lang="uk-UA" b="1" dirty="0" smtClean="0">
                <a:solidFill>
                  <a:srgbClr val="00B050"/>
                </a:solidFill>
              </a:rPr>
              <a:t>Якщо </a:t>
            </a:r>
            <a:r>
              <a:rPr lang="uk-UA" b="1" dirty="0" smtClean="0">
                <a:solidFill>
                  <a:schemeClr val="bg1"/>
                </a:solidFill>
              </a:rPr>
              <a:t>дві грані </a:t>
            </a:r>
            <a:r>
              <a:rPr lang="uk-UA" b="1" dirty="0" smtClean="0">
                <a:solidFill>
                  <a:srgbClr val="00B050"/>
                </a:solidFill>
              </a:rPr>
              <a:t>піраміди </a:t>
            </a:r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                                                                                        </a:t>
            </a:r>
            <a:r>
              <a:rPr lang="uk-UA" b="1" dirty="0" smtClean="0">
                <a:solidFill>
                  <a:schemeClr val="bg1"/>
                </a:solidFill>
              </a:rPr>
              <a:t>перпендикулярні </a:t>
            </a:r>
            <a:r>
              <a:rPr lang="uk-UA" b="1" dirty="0" smtClean="0">
                <a:solidFill>
                  <a:srgbClr val="00B050"/>
                </a:solidFill>
              </a:rPr>
              <a:t>до площини</a:t>
            </a:r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                                                                                       </a:t>
            </a:r>
            <a:r>
              <a:rPr lang="uk-UA" b="1" dirty="0" smtClean="0">
                <a:solidFill>
                  <a:srgbClr val="00B050"/>
                </a:solidFill>
              </a:rPr>
              <a:t> основи, то основою висоти є  їх</a:t>
            </a:r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                                                                                      </a:t>
            </a:r>
            <a:r>
              <a:rPr lang="uk-UA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uk-UA" b="1" dirty="0" smtClean="0">
                <a:solidFill>
                  <a:srgbClr val="00B050"/>
                </a:solidFill>
              </a:rPr>
              <a:t>спільне ребро</a:t>
            </a:r>
          </a:p>
          <a:p>
            <a:endParaRPr lang="uk-UA" b="1" dirty="0" smtClean="0">
              <a:solidFill>
                <a:srgbClr val="00B050"/>
              </a:solidFill>
            </a:endParaRPr>
          </a:p>
          <a:p>
            <a:endParaRPr lang="uk-UA" b="1" dirty="0">
              <a:solidFill>
                <a:srgbClr val="00B05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187624" y="2348880"/>
            <a:ext cx="1080120" cy="93610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187624" y="2348880"/>
            <a:ext cx="3528392" cy="216024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187624" y="548680"/>
            <a:ext cx="504056" cy="18002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691680" y="548680"/>
            <a:ext cx="576064" cy="273630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691680" y="548680"/>
            <a:ext cx="2952328" cy="2016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267744" y="2564904"/>
            <a:ext cx="2448272" cy="72008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691680" y="548680"/>
            <a:ext cx="0" cy="22322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1691680" y="2564904"/>
            <a:ext cx="2952328" cy="216024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907704" y="256490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1691680" y="256490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1403648" y="3429000"/>
            <a:ext cx="72008" cy="115212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475656" y="4581128"/>
            <a:ext cx="2376264" cy="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1475656" y="4581128"/>
            <a:ext cx="1368152" cy="93610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2843808" y="4509120"/>
            <a:ext cx="1008112" cy="93610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1403648" y="3429000"/>
            <a:ext cx="1440160" cy="208823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1403648" y="3429000"/>
            <a:ext cx="2448272" cy="11521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1475656" y="443711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1619672" y="443711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1475656" y="4437112"/>
            <a:ext cx="28803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1763688" y="458112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1043608" y="3284984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</a:t>
            </a:r>
            <a:endParaRPr lang="uk-UA" b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115616" y="450912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uk-UA" b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4499992" y="37890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114" name="TextBox 113"/>
          <p:cNvSpPr txBox="1"/>
          <p:nvPr/>
        </p:nvSpPr>
        <p:spPr>
          <a:xfrm>
            <a:off x="3779912" y="443711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uk-UA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2699792" y="55172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</a:t>
            </a: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heme/theme1.xml><?xml version="1.0" encoding="utf-8"?>
<a:theme xmlns:a="http://schemas.openxmlformats.org/drawingml/2006/main" name="Тема Office">
  <a:themeElements>
    <a:clrScheme name="Другая 3">
      <a:dk1>
        <a:sysClr val="windowText" lastClr="000000"/>
      </a:dk1>
      <a:lt1>
        <a:sysClr val="window" lastClr="FFFFFF"/>
      </a:lt1>
      <a:dk2>
        <a:srgbClr val="1F497D"/>
      </a:dk2>
      <a:lt2>
        <a:srgbClr val="FEB2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</TotalTime>
  <Words>311</Words>
  <Application>Microsoft Office PowerPoint</Application>
  <PresentationFormat>Экран (4:3)</PresentationFormat>
  <Paragraphs>134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Документ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none</dc:creator>
  <cp:lastModifiedBy>none</cp:lastModifiedBy>
  <cp:revision>92</cp:revision>
  <dcterms:created xsi:type="dcterms:W3CDTF">2012-11-28T11:04:09Z</dcterms:created>
  <dcterms:modified xsi:type="dcterms:W3CDTF">2013-01-20T20:14:26Z</dcterms:modified>
</cp:coreProperties>
</file>