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2C93-0512-4A82-9700-F5B65AA3F49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99BB-F78C-4E97-B64C-C14883B28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ABC5-AC40-4A99-B7CC-F9B3FD3A216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60AE-9255-4F5D-A2F5-7F1BDA0F3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2655-F94A-47CE-AC96-837173897BC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4A10-FB2A-41BF-87EE-ECC2C6EF5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83D2-861F-4E06-AFB8-EDA5825E3577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F193-7E96-4FC4-9C57-F18FBD7F4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8BF1-770A-405D-ADCB-D187A26564B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FB61-CF06-47C1-826B-2785E595D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48E7-0BBA-4143-958F-CA6329888DB0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63B-8ADF-44A7-879D-BF600862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9E1E-CB3A-4671-A6C8-4A9AEE8530D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AE04-BD14-40B5-9378-213B981A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2D17-1687-4CA2-8067-B78D8115013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8ACA-F818-4182-BAC5-862EAEA94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63FA-3C4F-4F36-9547-16EF34A06E35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67C6-71AE-4897-82D9-29CE856B9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ACEA-FCF5-4E9F-8508-F5EBFA70FCA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4DB8-2EF6-4F56-9F68-7F52AFE6B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0D80-5C8D-416A-B7E3-BD4F03F50A2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F949-EF02-490C-84D6-676D69201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1772F-38BF-41AA-AD5E-9410382D8F1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3A157-9130-4C74-8C16-1E0A96B79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dirty="0" smtClean="0">
                <a:latin typeface="Monotype Corsiva" pitchFamily="66" charset="0"/>
              </a:rPr>
              <a:t> Дитинство</a:t>
            </a:r>
            <a:endParaRPr lang="ru-RU" sz="8800" dirty="0">
              <a:latin typeface="Monotype Corsiva" pitchFamily="66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331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25588"/>
            <a:ext cx="8208963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600" b="1" i="1" dirty="0">
                <a:latin typeface="Monotype Corsiva" pitchFamily="66" charset="0"/>
              </a:rPr>
              <a:t>Дитинство – це коли ти можеш здійснювати непростимі помилки і сподіватися, що ти будеш прощений.</a:t>
            </a:r>
            <a:endParaRPr lang="ru-RU" sz="36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600" dirty="0">
                <a:latin typeface="Monotype Corsiva" pitchFamily="66" charset="0"/>
              </a:rPr>
              <a:t>                             </a:t>
            </a:r>
            <a:r>
              <a:rPr lang="uk-UA" sz="3600" dirty="0" smtClean="0">
                <a:latin typeface="Monotype Corsiva" pitchFamily="66" charset="0"/>
              </a:rPr>
              <a:t>                         Роберт </a:t>
            </a:r>
            <a:r>
              <a:rPr lang="uk-UA" sz="3600" dirty="0" err="1" smtClean="0">
                <a:latin typeface="Monotype Corsiva" pitchFamily="66" charset="0"/>
              </a:rPr>
              <a:t>Дауні</a:t>
            </a:r>
            <a:r>
              <a:rPr lang="uk-UA" dirty="0" smtClean="0">
                <a:latin typeface="Monotype Corsiva" pitchFamily="66" charset="0"/>
              </a:rPr>
              <a:t>                                                            </a:t>
            </a:r>
            <a:endParaRPr lang="ru-RU" dirty="0"/>
          </a:p>
        </p:txBody>
      </p:sp>
      <p:pic>
        <p:nvPicPr>
          <p:cNvPr id="2253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05038"/>
            <a:ext cx="360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000" b="1" i="1" dirty="0">
                <a:latin typeface="Monotype Corsiva" pitchFamily="66" charset="0"/>
              </a:rPr>
              <a:t>Мені здається, що одна з найбільших удач у житті людини – щасливе дитинство.</a:t>
            </a:r>
            <a:endParaRPr lang="ru-RU" sz="40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000" dirty="0">
                <a:latin typeface="Monotype Corsiva" pitchFamily="66" charset="0"/>
              </a:rPr>
              <a:t>                                                                                         </a:t>
            </a:r>
            <a:r>
              <a:rPr lang="uk-UA" sz="4000" dirty="0" smtClean="0">
                <a:latin typeface="Monotype Corsiva" pitchFamily="66" charset="0"/>
              </a:rPr>
              <a:t>                               Агата </a:t>
            </a:r>
            <a:r>
              <a:rPr lang="uk-UA" sz="4000" dirty="0">
                <a:latin typeface="Monotype Corsiva" pitchFamily="66" charset="0"/>
              </a:rPr>
              <a:t>Крісті</a:t>
            </a:r>
            <a:endParaRPr lang="ru-RU" sz="4000" dirty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700213"/>
            <a:ext cx="5256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Прийом «Незакінчене речення»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8000" smtClean="0">
                <a:latin typeface="Monotype Corsiva" pitchFamily="66" charset="0"/>
              </a:rPr>
              <a:t>Дитинство – це…</a:t>
            </a:r>
            <a:endParaRPr lang="ru-RU" sz="80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Герої, з якими завжди весело</a:t>
            </a:r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Природа бажає, щоб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діти були дітьми, перш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ніж бути дорослими.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 У дітей своя власна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манера бачити, думати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і відчувати.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           Жан – Жак Руссо   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Завдання  уроку:</a:t>
            </a:r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mtClean="0"/>
              <a:t>проаналізувати і співставити образи персонажів;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mtClean="0"/>
              <a:t>оцінити їхню поведінку;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mtClean="0"/>
              <a:t>зрозуміти, які цінності заклали автори у свої твори;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smtClean="0"/>
              <a:t>збагатити власний життєвий досвід.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Запитання для бесіди: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Головні герої творів М. Твена і</a:t>
            </a:r>
          </a:p>
          <a:p>
            <a:pPr eaLnBrk="1" hangingPunct="1"/>
            <a:r>
              <a:rPr lang="uk-UA" smtClean="0"/>
              <a:t> В. Винниченка – діти. Чому автори називають твори їхніми іменами?</a:t>
            </a:r>
          </a:p>
          <a:p>
            <a:pPr eaLnBrk="1" hangingPunct="1"/>
            <a:r>
              <a:rPr lang="uk-UA" smtClean="0"/>
              <a:t>Чому автор назвав свій твір не просто «Федько», а «Федько – халамидник»?</a:t>
            </a:r>
          </a:p>
          <a:p>
            <a:pPr eaLnBrk="1" hangingPunct="1"/>
            <a:r>
              <a:rPr lang="uk-UA" smtClean="0"/>
              <a:t>Згадаймо, де відбуваються події творів М. Твена І В. Винниченка?</a:t>
            </a:r>
          </a:p>
          <a:p>
            <a:pPr eaLnBrk="1" hangingPunct="1"/>
            <a:r>
              <a:rPr lang="uk-UA" smtClean="0"/>
              <a:t>Яким є життя у цих містечках ?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Мистецький проект  «Порівняймо»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828800"/>
          <a:ext cx="8280400" cy="487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164"/>
                <a:gridCol w="3802596"/>
                <a:gridCol w="2913160"/>
              </a:tblGrid>
              <a:tr h="23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                Том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           Федько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  <a:tr h="115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Томові 10 років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Автор не вказує у творі, скільки Федькові років, але ми можемо здогадуватися, що він ровесник Тома.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  <a:tr h="1152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Портрет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«Його мокра чуприна була ретельно пригладжена щіткою, і короткі кучерики лежали рівно й гарно»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«Чуб йому стирчаком виліз з-під картуза, очі хутко бігають», «руки в кишені, картуз </a:t>
                      </a:r>
                      <a:r>
                        <a:rPr lang="uk-UA" sz="1400" dirty="0" err="1">
                          <a:effectLst/>
                        </a:rPr>
                        <a:t>набакир</a:t>
                      </a:r>
                      <a:r>
                        <a:rPr lang="uk-UA" sz="1400" dirty="0">
                          <a:effectLst/>
                        </a:rPr>
                        <a:t>, іде, не поспішає»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  <a:tr h="4610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Побут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Том живе у будинку тітоньки Поллі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Живуть </a:t>
                      </a:r>
                      <a:r>
                        <a:rPr lang="uk-UA" sz="1400" dirty="0" smtClean="0">
                          <a:effectLst/>
                        </a:rPr>
                        <a:t>у комірні </a:t>
                      </a:r>
                      <a:r>
                        <a:rPr lang="uk-UA" sz="1400" dirty="0">
                          <a:effectLst/>
                        </a:rPr>
                        <a:t>будинку батьків Толі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  <a:tr h="1844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Сімейний стан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Виховує тітка Поллі, Том-дитина її покійної сестри. Тітка називає його «сердешною дитиною»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 </a:t>
                      </a:r>
                      <a:r>
                        <a:rPr lang="uk-UA" sz="1400" dirty="0" err="1">
                          <a:effectLst/>
                        </a:rPr>
                        <a:t>Федько-</a:t>
                      </a:r>
                      <a:r>
                        <a:rPr lang="uk-UA" sz="1400" dirty="0">
                          <a:effectLst/>
                        </a:rPr>
                        <a:t> син «</a:t>
                      </a:r>
                      <a:r>
                        <a:rPr lang="uk-UA" sz="1400" dirty="0" err="1">
                          <a:effectLst/>
                        </a:rPr>
                        <a:t>типографщика</a:t>
                      </a:r>
                      <a:r>
                        <a:rPr lang="uk-UA" sz="1400" dirty="0">
                          <a:effectLst/>
                        </a:rPr>
                        <a:t>» і домогосподарки. Єдина дитина у сім</a:t>
                      </a:r>
                      <a:r>
                        <a:rPr lang="ru-RU" sz="1400" dirty="0">
                          <a:effectLst/>
                        </a:rPr>
                        <a:t>’</a:t>
                      </a:r>
                      <a:r>
                        <a:rPr lang="uk-UA" sz="1400" dirty="0">
                          <a:effectLst/>
                        </a:rPr>
                        <a:t>ї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Мати називає сина «</a:t>
                      </a:r>
                      <a:r>
                        <a:rPr lang="uk-UA" sz="1400" dirty="0" err="1">
                          <a:effectLst/>
                        </a:rPr>
                        <a:t>розбишака-халамидник</a:t>
                      </a:r>
                      <a:r>
                        <a:rPr lang="uk-UA" sz="1400" dirty="0">
                          <a:effectLst/>
                        </a:rPr>
                        <a:t>», «сибіряка», «люципер»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</a:tr>
            </a:tbl>
          </a:graphicData>
        </a:graphic>
      </p:graphicFrame>
      <p:sp>
        <p:nvSpPr>
          <p:cNvPr id="28700" name="Rectangle 1"/>
          <p:cNvSpPr>
            <a:spLocks noChangeArrowheads="1"/>
          </p:cNvSpPr>
          <p:nvPr/>
        </p:nvSpPr>
        <p:spPr bwMode="auto">
          <a:xfrm>
            <a:off x="1903413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Робота у дослідницьких групах</a:t>
            </a: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r>
              <a:rPr lang="uk-UA" smtClean="0"/>
              <a:t>І група. Радісний світ пригод Тома Сойєра.</a:t>
            </a:r>
            <a:endParaRPr lang="ru-RU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endParaRPr lang="uk-UA" smtClean="0"/>
          </a:p>
          <a:p>
            <a:pPr eaLnBrk="1" hangingPunct="1"/>
            <a:r>
              <a:rPr lang="uk-UA" smtClean="0"/>
              <a:t>ІІ група. Веселі витівки Федька.</a:t>
            </a:r>
            <a:endParaRPr lang="ru-RU" smtClean="0"/>
          </a:p>
        </p:txBody>
      </p:sp>
      <p:pic>
        <p:nvPicPr>
          <p:cNvPr id="29699" name="Picture 2" descr="F:\картинки\3.jpeg"/>
          <p:cNvPicPr>
            <a:picLocks noChangeAspect="1" noChangeArrowheads="1"/>
          </p:cNvPicPr>
          <p:nvPr/>
        </p:nvPicPr>
        <p:blipFill>
          <a:blip r:embed="rId2"/>
          <a:srcRect t="29889"/>
          <a:stretch>
            <a:fillRect/>
          </a:stretch>
        </p:blipFill>
        <p:spPr bwMode="auto">
          <a:xfrm>
            <a:off x="827088" y="2889250"/>
            <a:ext cx="1524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F:\картинки\16.jpeg"/>
          <p:cNvPicPr>
            <a:picLocks noChangeAspect="1" noChangeArrowheads="1"/>
          </p:cNvPicPr>
          <p:nvPr/>
        </p:nvPicPr>
        <p:blipFill>
          <a:blip r:embed="rId3"/>
          <a:srcRect l="4047" t="5013" r="4958" b="-519"/>
          <a:stretch>
            <a:fillRect/>
          </a:stretch>
        </p:blipFill>
        <p:spPr bwMode="auto">
          <a:xfrm>
            <a:off x="6732588" y="4578350"/>
            <a:ext cx="1828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Радісний світ пригод Тома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Сойєра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712200" cy="5445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68"/>
                <a:gridCol w="6549900"/>
              </a:tblGrid>
              <a:tr h="391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Ситуації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                               Риса характеру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1188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Том вдома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 слухає тітоньку </a:t>
                      </a:r>
                      <a:r>
                        <a:rPr lang="uk-UA" sz="1400" dirty="0" err="1">
                          <a:effectLst/>
                        </a:rPr>
                        <a:t>Поллі</a:t>
                      </a:r>
                      <a:r>
                        <a:rPr lang="uk-UA" sz="1400" dirty="0">
                          <a:effectLst/>
                        </a:rPr>
                        <a:t>. Хитрун, бешкетник, вигадник. Тітка вирішила покарати за непослух - у вихідний день заставила білити паркан. Але він зумів це перетворити у цікаву справу, ніби маленький бізнесмен, назбирав різних дрібничок.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707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Поведінка в церкві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Порушник порядку і підвалин благо чинності. Він не сприймає лицемірства дорослих. Том приносить жука –і всі тамуватимуть сміх через витівку хлопця,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школі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Йому нецікаво. Ледар,порушник дисципліни і шляхетний лицар.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 кладовищі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Сміливий, надійний друг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Поведінка на острові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Пустун, фантазер з невичерпною уявою,добрий.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Виступ у суді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Том мав благородне, відважне серце, здатне на смертельний ризик в ім’я порятунку чужого життя.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Перебування у печері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Проявив себе як справжній мужчина. Він узяв на себе відповідальність за життя </a:t>
                      </a:r>
                      <a:r>
                        <a:rPr lang="uk-UA" sz="1400" dirty="0" err="1">
                          <a:effectLst/>
                        </a:rPr>
                        <a:t>Беккі</a:t>
                      </a:r>
                      <a:r>
                        <a:rPr lang="uk-UA" sz="1400" dirty="0">
                          <a:effectLst/>
                        </a:rPr>
                        <a:t> як сильний, як дорослий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468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 лісі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Том фантазує. Віну являє себе сильним, мужнім. Він захоплюється книжками про благородних розбійників.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  <a:tr h="258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Пошуки скарбу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Любов до таємниць, прагнення розбагатіти.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4" marR="57234" marT="0" marB="0"/>
                </a:tc>
              </a:tr>
            </a:tbl>
          </a:graphicData>
        </a:graphic>
      </p:graphicFrame>
      <p:sp>
        <p:nvSpPr>
          <p:cNvPr id="30757" name="Rectangle 1"/>
          <p:cNvSpPr>
            <a:spLocks noChangeArrowheads="1"/>
          </p:cNvSpPr>
          <p:nvPr/>
        </p:nvSpPr>
        <p:spPr bwMode="auto">
          <a:xfrm>
            <a:off x="2022475" y="1044575"/>
            <a:ext cx="23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6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17650" y="430213"/>
            <a:ext cx="6108700" cy="831850"/>
          </a:xfrm>
        </p:spPr>
        <p:txBody>
          <a:bodyPr wrap="none" lIns="91440" rIns="91440" bIns="45720" anchor="ctr">
            <a:spAutoFit/>
          </a:bodyPr>
          <a:lstStyle/>
          <a:p>
            <a:pPr algn="just" eaLnBrk="1" hangingPunct="1"/>
            <a:r>
              <a:rPr lang="uk-UA" sz="480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Веселі витівки Федька</a:t>
            </a:r>
            <a:endParaRPr lang="uk-UA" sz="4800" smtClean="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380413" cy="5375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465"/>
                <a:gridCol w="6300060"/>
              </a:tblGrid>
              <a:tr h="23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Ситуації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           Риси характеру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412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 вулиці, у піску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Непосидючий «…неодмінно щоб битися, щоб що-небудь перевернути догори ногами,Спокій був його ворогом, з яким він боровся на кожному кроці».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Сильний - </a:t>
                      </a:r>
                      <a:r>
                        <a:rPr lang="uk-UA" sz="1400" dirty="0">
                          <a:effectLst/>
                        </a:rPr>
                        <a:t>«…перший по силі на всю вулицю».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Відкритий - </a:t>
                      </a:r>
                      <a:r>
                        <a:rPr lang="uk-UA" sz="1400" dirty="0">
                          <a:effectLst/>
                        </a:rPr>
                        <a:t>«Він міг би підійти тихенько, так, щоб не почув ніхто, але Федько того не любив.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Правдолюб – «Якби не схотів, то міг би одбрехатися, але Федько брехати не любить».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Спритний – «Ловкий був хлопчик», «жилаве, чортове хлопча. </a:t>
                      </a:r>
                      <a:r>
                        <a:rPr lang="uk-UA" sz="1400" dirty="0" err="1" smtClean="0">
                          <a:effectLst/>
                        </a:rPr>
                        <a:t>Стриба</a:t>
                      </a:r>
                      <a:r>
                        <a:rPr lang="uk-UA" sz="1400" dirty="0" smtClean="0">
                          <a:effectLst/>
                        </a:rPr>
                        <a:t>, </a:t>
                      </a:r>
                      <a:r>
                        <a:rPr lang="uk-UA" sz="1400" dirty="0">
                          <a:effectLst/>
                        </a:rPr>
                        <a:t>як кішка»»,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7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Історія зі змієм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Доброта – «…він вертається й віддає змія. Навіть принесе ще своїх ниток і дасть»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7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Поведінка під час дощу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Веселий, бешкетник. Разом із друзями у воді вишукує різні дрібнички.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713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Поведінка під час сварки з батьками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Впертий. «Він не проситься, не плаче, не обіцяє , що більше не буде. Насупиться і сидить. Мати </a:t>
                      </a:r>
                      <a:r>
                        <a:rPr lang="uk-UA" sz="1400" dirty="0" err="1">
                          <a:effectLst/>
                        </a:rPr>
                        <a:t>грозиться</a:t>
                      </a:r>
                      <a:r>
                        <a:rPr lang="uk-UA" sz="1400" dirty="0">
                          <a:effectLst/>
                        </a:rPr>
                        <a:t>, а він хоч би слово з уст, сидить і мовчить».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373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річці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Відвага, спритність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713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Порятунок Толі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Благородство, мужність. Справжній герой, мужня людина, виявив спритність, врятував життя Толі, але сам помирає.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712200" cy="58324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23962"/>
          </a:xfrm>
        </p:spPr>
        <p:txBody>
          <a:bodyPr/>
          <a:lstStyle/>
          <a:p>
            <a:pPr eaLnBrk="1" hangingPunct="1"/>
            <a:r>
              <a:rPr lang="uk-UA" smtClean="0"/>
              <a:t>«Журналістський проект»</a:t>
            </a:r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 eaLnBrk="1" hangingPunct="1"/>
            <a:r>
              <a:rPr lang="uk-UA" smtClean="0"/>
              <a:t>Узяти інтерв</a:t>
            </a:r>
            <a:r>
              <a:rPr lang="en-US" smtClean="0"/>
              <a:t>’</a:t>
            </a:r>
            <a:r>
              <a:rPr lang="uk-UA" smtClean="0"/>
              <a:t>ю у Тома Сойєра і Федька</a:t>
            </a:r>
            <a:endParaRPr lang="ru-RU" smtClean="0"/>
          </a:p>
        </p:txBody>
      </p:sp>
      <p:pic>
        <p:nvPicPr>
          <p:cNvPr id="4" name="Picture 6" descr="гек фи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08206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74441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Головні цінності життя дітей</a:t>
            </a:r>
            <a:endParaRPr lang="ru-RU" smtClean="0"/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uk-UA" smtClean="0"/>
              <a:t>                 І група</a:t>
            </a:r>
            <a:endParaRPr lang="ru-RU" smtClean="0"/>
          </a:p>
        </p:txBody>
      </p:sp>
      <p:sp>
        <p:nvSpPr>
          <p:cNvPr id="3379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uk-UA" smtClean="0"/>
              <a:t>                     ІІ група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Добро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Честь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Благородство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Порядність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Взаємоповага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Взаєморозуміння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Прагнення допомогти людям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Рятувати людське життя, навіть ціною власного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/>
              <a:t> 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3797" name="Объект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uk-UA" smtClean="0"/>
              <a:t>Справжня дружба</a:t>
            </a:r>
            <a:endParaRPr lang="ru-RU" smtClean="0"/>
          </a:p>
          <a:p>
            <a:pPr eaLnBrk="1" hangingPunct="1"/>
            <a:r>
              <a:rPr lang="uk-UA" smtClean="0"/>
              <a:t>Порядність</a:t>
            </a:r>
            <a:endParaRPr lang="ru-RU" smtClean="0"/>
          </a:p>
          <a:p>
            <a:pPr eaLnBrk="1" hangingPunct="1"/>
            <a:r>
              <a:rPr lang="uk-UA" smtClean="0"/>
              <a:t>Сміливість</a:t>
            </a:r>
            <a:endParaRPr lang="ru-RU" smtClean="0"/>
          </a:p>
          <a:p>
            <a:pPr eaLnBrk="1" hangingPunct="1"/>
            <a:r>
              <a:rPr lang="uk-UA" smtClean="0"/>
              <a:t>Шляхетність</a:t>
            </a:r>
            <a:endParaRPr lang="ru-RU" smtClean="0"/>
          </a:p>
          <a:p>
            <a:pPr eaLnBrk="1" hangingPunct="1"/>
            <a:r>
              <a:rPr lang="uk-UA" smtClean="0"/>
              <a:t>Доброта</a:t>
            </a:r>
            <a:endParaRPr lang="ru-RU" smtClean="0"/>
          </a:p>
          <a:p>
            <a:pPr eaLnBrk="1" hangingPunct="1"/>
            <a:r>
              <a:rPr lang="uk-UA" smtClean="0"/>
              <a:t>Романтика пригод</a:t>
            </a:r>
            <a:endParaRPr lang="ru-RU" smtClean="0"/>
          </a:p>
          <a:p>
            <a:pPr eaLnBrk="1" hangingPunct="1"/>
            <a:r>
              <a:rPr lang="uk-UA" smtClean="0"/>
              <a:t>Терплячість</a:t>
            </a:r>
            <a:endParaRPr lang="ru-RU" smtClean="0"/>
          </a:p>
          <a:p>
            <a:pPr eaLnBrk="1" hangingPunct="1"/>
            <a:r>
              <a:rPr lang="uk-UA" smtClean="0"/>
              <a:t>Толерантність</a:t>
            </a:r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6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727200"/>
          </a:xfrm>
        </p:spPr>
        <p:txBody>
          <a:bodyPr/>
          <a:lstStyle/>
          <a:p>
            <a:pPr eaLnBrk="1" hangingPunct="1"/>
            <a:r>
              <a:rPr lang="uk-UA" smtClean="0"/>
              <a:t>Літературний проект</a:t>
            </a:r>
            <a:br>
              <a:rPr lang="uk-UA" smtClean="0"/>
            </a:br>
            <a:endParaRPr lang="ru-RU" smtClean="0"/>
          </a:p>
        </p:txBody>
      </p:sp>
      <p:sp>
        <p:nvSpPr>
          <p:cNvPr id="34818" name="Объект 7"/>
          <p:cNvSpPr>
            <a:spLocks noGrp="1"/>
          </p:cNvSpPr>
          <p:nvPr>
            <p:ph idx="1"/>
          </p:nvPr>
        </p:nvSpPr>
        <p:spPr>
          <a:xfrm>
            <a:off x="684213" y="1916113"/>
            <a:ext cx="8002587" cy="42100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sz="7200" smtClean="0">
                <a:latin typeface="Monotype Corsiva" pitchFamily="66" charset="0"/>
              </a:rPr>
              <a:t>  «Образ шибеника у світовій літературі»</a:t>
            </a:r>
            <a:endParaRPr lang="ru-RU" sz="72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Робота з епіграфом</a:t>
            </a:r>
            <a:endParaRPr lang="ru-RU" dirty="0"/>
          </a:p>
        </p:txBody>
      </p:sp>
      <p:sp>
        <p:nvSpPr>
          <p:cNvPr id="35842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650" y="2781300"/>
            <a:ext cx="7993063" cy="3671888"/>
          </a:xfrm>
        </p:spPr>
        <p:txBody>
          <a:bodyPr/>
          <a:lstStyle/>
          <a:p>
            <a:pPr marR="0" eaLnBrk="1" hangingPunct="1"/>
            <a:r>
              <a:rPr lang="uk-UA" smtClean="0"/>
              <a:t>Природа бажає, щоб </a:t>
            </a:r>
          </a:p>
          <a:p>
            <a:pPr marR="0" eaLnBrk="1" hangingPunct="1"/>
            <a:r>
              <a:rPr lang="uk-UA" smtClean="0"/>
              <a:t>                      діти були дітьми перш ніж бути        дорослими. </a:t>
            </a:r>
          </a:p>
          <a:p>
            <a:pPr marR="0" eaLnBrk="1" hangingPunct="1"/>
            <a:r>
              <a:rPr lang="uk-UA" smtClean="0"/>
              <a:t>                    У дітей своя власна манера    бачити, думати і відчувати.</a:t>
            </a:r>
          </a:p>
          <a:p>
            <a:pPr marR="0" eaLnBrk="1" hangingPunct="1"/>
            <a:r>
              <a:rPr lang="uk-UA" smtClean="0"/>
              <a:t>                             Жан – Жак Руссо   </a:t>
            </a:r>
            <a:endParaRPr lang="ru-RU" smtClean="0"/>
          </a:p>
          <a:p>
            <a:pPr marR="0" eaLnBrk="1" hangingPunct="1"/>
            <a:endParaRPr lang="ru-RU" smtClean="0"/>
          </a:p>
        </p:txBody>
      </p:sp>
      <p:pic>
        <p:nvPicPr>
          <p:cNvPr id="35843" name="Picture 3" descr="F:\картинки\1.jpeg"/>
          <p:cNvPicPr>
            <a:picLocks noChangeAspect="1" noChangeArrowheads="1"/>
          </p:cNvPicPr>
          <p:nvPr/>
        </p:nvPicPr>
        <p:blipFill>
          <a:blip r:embed="rId2"/>
          <a:srcRect t="30005" b="6123"/>
          <a:stretch>
            <a:fillRect/>
          </a:stretch>
        </p:blipFill>
        <p:spPr bwMode="auto">
          <a:xfrm>
            <a:off x="179388" y="2716213"/>
            <a:ext cx="2160587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Рефлексія</a:t>
            </a:r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 Тома і Федька я навчився…</a:t>
            </a:r>
            <a:endParaRPr lang="ru-RU" smtClean="0"/>
          </a:p>
          <a:p>
            <a:pPr eaLnBrk="1" hangingPunct="1"/>
            <a:r>
              <a:rPr lang="uk-UA" smtClean="0"/>
              <a:t>Урок допоміг мені…</a:t>
            </a:r>
            <a:endParaRPr lang="ru-RU" smtClean="0"/>
          </a:p>
          <a:p>
            <a:pPr eaLnBrk="1" hangingPunct="1"/>
            <a:r>
              <a:rPr lang="uk-UA" smtClean="0"/>
              <a:t>Герої твору змусили мене задуматись…</a:t>
            </a:r>
            <a:endParaRPr lang="ru-RU" smtClean="0"/>
          </a:p>
          <a:p>
            <a:pPr eaLnBrk="1" hangingPunct="1"/>
            <a:r>
              <a:rPr lang="uk-UA" smtClean="0"/>
              <a:t>Із дитинства у доросле життя я візьму…</a:t>
            </a:r>
            <a:endParaRPr lang="ru-RU" smtClean="0"/>
          </a:p>
          <a:p>
            <a:pPr eaLnBrk="1" hangingPunct="1"/>
            <a:r>
              <a:rPr lang="uk-UA" smtClean="0"/>
              <a:t>Щоб стати успішним у дорослому житті, треба пам’ятати…</a:t>
            </a:r>
            <a:endParaRPr lang="ru-RU" smtClean="0"/>
          </a:p>
          <a:p>
            <a:pPr eaLnBrk="1" hangingPunct="1"/>
            <a:r>
              <a:rPr lang="uk-UA" smtClean="0"/>
              <a:t>У свою папку успіху після сьогоднішнього уроку я покладу…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Самооцінка роботи учнів на уроці</a:t>
            </a:r>
            <a:endParaRPr lang="ru-RU" dirty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             Піраміда успіху</a:t>
            </a:r>
            <a:endParaRPr lang="ru-RU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409700" y="2997200"/>
            <a:ext cx="2663825" cy="2735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63713" y="4941888"/>
            <a:ext cx="187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1"/>
          </p:cNvCxnSpPr>
          <p:nvPr/>
        </p:nvCxnSpPr>
        <p:spPr>
          <a:xfrm>
            <a:off x="2074863" y="4365625"/>
            <a:ext cx="1417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39975" y="386080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0"/>
            <a:endCxn id="4" idx="3"/>
          </p:cNvCxnSpPr>
          <p:nvPr/>
        </p:nvCxnSpPr>
        <p:spPr>
          <a:xfrm>
            <a:off x="2741613" y="2997200"/>
            <a:ext cx="0" cy="2735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Домашнє завдання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Високий рівень. </a:t>
            </a:r>
            <a:r>
              <a:rPr lang="uk-UA" dirty="0" smtClean="0"/>
              <a:t>Створити рекламний ролик «Світ дитинства у творах М. Твена і В. Винниченка»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Достатній </a:t>
            </a:r>
            <a:r>
              <a:rPr lang="uk-UA" dirty="0"/>
              <a:t>рівень. </a:t>
            </a:r>
            <a:r>
              <a:rPr lang="uk-UA" dirty="0" smtClean="0"/>
              <a:t>Написати </a:t>
            </a:r>
            <a:r>
              <a:rPr lang="uk-UA" smtClean="0"/>
              <a:t>творчу роботу «Якби</a:t>
            </a:r>
            <a:r>
              <a:rPr lang="uk-UA" dirty="0" smtClean="0"/>
              <a:t> </a:t>
            </a:r>
            <a:r>
              <a:rPr lang="uk-UA" dirty="0"/>
              <a:t>моїм другом був Федько (Том)»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/>
              <a:t>Середній рівень. Скласти запитання </a:t>
            </a:r>
            <a:r>
              <a:rPr lang="uk-UA" dirty="0" smtClean="0"/>
              <a:t>вікторини чи кросворд за </a:t>
            </a:r>
            <a:r>
              <a:rPr lang="uk-UA" dirty="0"/>
              <a:t>змістом </a:t>
            </a:r>
            <a:r>
              <a:rPr lang="uk-UA" dirty="0" smtClean="0"/>
              <a:t>творів.  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424863" cy="62642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60350"/>
            <a:ext cx="8353425" cy="5976938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496300" cy="60483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569325" cy="597535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Объект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207375" cy="5976937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400" b="1" i="1" dirty="0">
                <a:latin typeface="Monotype Corsiva" pitchFamily="66" charset="0"/>
              </a:rPr>
              <a:t>Дитинство – це найважливіший і </a:t>
            </a:r>
            <a:endParaRPr lang="uk-UA" sz="4400" b="1" i="1" dirty="0" smtClean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b="1" i="1" dirty="0" smtClean="0">
                <a:latin typeface="Monotype Corsiva" pitchFamily="66" charset="0"/>
              </a:rPr>
              <a:t>        </a:t>
            </a:r>
            <a:r>
              <a:rPr lang="uk-UA" sz="4400" b="1" i="1" dirty="0" err="1" smtClean="0">
                <a:latin typeface="Monotype Corsiva" pitchFamily="66" charset="0"/>
              </a:rPr>
              <a:t>найприголомшливіший</a:t>
            </a:r>
            <a:r>
              <a:rPr lang="uk-UA" sz="4400" b="1" i="1" dirty="0" smtClean="0">
                <a:latin typeface="Monotype Corsiva" pitchFamily="66" charset="0"/>
              </a:rPr>
              <a:t> </a:t>
            </a:r>
            <a:r>
              <a:rPr lang="uk-UA" sz="4400" b="1" i="1" dirty="0">
                <a:latin typeface="Monotype Corsiva" pitchFamily="66" charset="0"/>
              </a:rPr>
              <a:t>час </a:t>
            </a:r>
            <a:endParaRPr lang="uk-UA" sz="4400" b="1" i="1" dirty="0" smtClean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b="1" i="1" dirty="0">
                <a:latin typeface="Monotype Corsiva" pitchFamily="66" charset="0"/>
              </a:rPr>
              <a:t> </a:t>
            </a:r>
            <a:r>
              <a:rPr lang="uk-UA" sz="4400" b="1" i="1" dirty="0" smtClean="0">
                <a:latin typeface="Monotype Corsiva" pitchFamily="66" charset="0"/>
              </a:rPr>
              <a:t>                                в </a:t>
            </a:r>
            <a:r>
              <a:rPr lang="uk-UA" sz="4400" b="1" i="1" dirty="0">
                <a:latin typeface="Monotype Corsiva" pitchFamily="66" charset="0"/>
              </a:rPr>
              <a:t>житті людини.   </a:t>
            </a:r>
            <a:endParaRPr lang="ru-RU" sz="44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dirty="0">
                <a:latin typeface="Monotype Corsiva" pitchFamily="66" charset="0"/>
              </a:rPr>
              <a:t>                                                   </a:t>
            </a:r>
            <a:r>
              <a:rPr lang="uk-UA" sz="4400" dirty="0" smtClean="0">
                <a:latin typeface="Monotype Corsiva" pitchFamily="66" charset="0"/>
              </a:rPr>
              <a:t>Сергій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dirty="0">
                <a:latin typeface="Monotype Corsiva" pitchFamily="66" charset="0"/>
              </a:rPr>
              <a:t> </a:t>
            </a:r>
            <a:r>
              <a:rPr lang="uk-UA" sz="4400" dirty="0" smtClean="0">
                <a:latin typeface="Monotype Corsiva" pitchFamily="66" charset="0"/>
              </a:rPr>
              <a:t>                                               </a:t>
            </a:r>
            <a:r>
              <a:rPr lang="uk-UA" sz="4400" dirty="0" err="1" smtClean="0">
                <a:latin typeface="Monotype Corsiva" pitchFamily="66" charset="0"/>
              </a:rPr>
              <a:t>Бодров</a:t>
            </a:r>
            <a:r>
              <a:rPr lang="uk-UA" sz="4400" dirty="0" smtClean="0">
                <a:latin typeface="Monotype Corsiva" pitchFamily="66" charset="0"/>
              </a:rPr>
              <a:t>                                    </a:t>
            </a:r>
            <a:endParaRPr lang="ru-RU" sz="44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dirty="0" smtClean="0"/>
              <a:t>                                  </a:t>
            </a:r>
            <a:r>
              <a:rPr lang="uk-UA" sz="4400" dirty="0" err="1" smtClean="0"/>
              <a:t>СергійБодров</a:t>
            </a:r>
            <a:r>
              <a:rPr lang="uk-UA" sz="4400" dirty="0" smtClean="0"/>
              <a:t>                                                              </a:t>
            </a:r>
            <a:endParaRPr lang="ru-RU" sz="4400" dirty="0"/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57563"/>
            <a:ext cx="35464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b="1" i="1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b="1" i="1" dirty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b="1" i="1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b="1" i="1" dirty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4400" b="1" i="1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4400" b="1" i="1" dirty="0" smtClean="0">
                <a:latin typeface="Monotype Corsiva" pitchFamily="66" charset="0"/>
              </a:rPr>
              <a:t>Коли </a:t>
            </a:r>
            <a:r>
              <a:rPr lang="uk-UA" sz="4400" b="1" i="1" dirty="0">
                <a:latin typeface="Monotype Corsiva" pitchFamily="66" charset="0"/>
              </a:rPr>
              <a:t>навкруги все дивно, ніщо не викликає здивування, це і є дитинство. </a:t>
            </a:r>
            <a:endParaRPr lang="ru-RU" sz="4400" dirty="0">
              <a:latin typeface="Monotype Corsiva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dirty="0">
                <a:latin typeface="Monotype Corsiva" pitchFamily="66" charset="0"/>
              </a:rPr>
              <a:t>                          </a:t>
            </a:r>
            <a:r>
              <a:rPr lang="uk-UA" sz="4400" dirty="0" smtClean="0">
                <a:latin typeface="Monotype Corsiva" pitchFamily="66" charset="0"/>
              </a:rPr>
              <a:t>Антуан де </a:t>
            </a:r>
            <a:r>
              <a:rPr lang="uk-UA" sz="4400" dirty="0" err="1" smtClean="0">
                <a:latin typeface="Monotype Corsiva" pitchFamily="66" charset="0"/>
              </a:rPr>
              <a:t>Равіроль</a:t>
            </a:r>
            <a:r>
              <a:rPr lang="uk-UA" sz="4400" dirty="0" smtClean="0">
                <a:latin typeface="Monotype Corsiva" pitchFamily="66" charset="0"/>
              </a:rPr>
              <a:t>               </a:t>
            </a:r>
            <a:r>
              <a:rPr lang="uk-UA" sz="4400" dirty="0" smtClean="0"/>
              <a:t>                                                </a:t>
            </a:r>
            <a:endParaRPr lang="ru-RU" sz="4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3375"/>
            <a:ext cx="4738687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734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Monotype Corsiva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Прийом «Незакінчене речення»</vt:lpstr>
      <vt:lpstr>Герої, з якими завжди весело</vt:lpstr>
      <vt:lpstr>Завдання  уроку:</vt:lpstr>
      <vt:lpstr>Запитання для бесіди:</vt:lpstr>
      <vt:lpstr>Мистецький проект  «Порівняймо»</vt:lpstr>
      <vt:lpstr>Робота у дослідницьких групах</vt:lpstr>
      <vt:lpstr>Радісний світ пригод Тома Сойєра</vt:lpstr>
      <vt:lpstr>Веселі витівки Федька</vt:lpstr>
      <vt:lpstr>«Журналістський проект»</vt:lpstr>
      <vt:lpstr>Головні цінності життя дітей</vt:lpstr>
      <vt:lpstr>Літературний проект </vt:lpstr>
      <vt:lpstr>Слайд 23</vt:lpstr>
      <vt:lpstr>Рефлексія</vt:lpstr>
      <vt:lpstr>Самооцінка роботи учнів на уроці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Дитинство</dc:title>
  <dc:creator>Руслан</dc:creator>
  <cp:lastModifiedBy>Admin</cp:lastModifiedBy>
  <cp:revision>16</cp:revision>
  <dcterms:created xsi:type="dcterms:W3CDTF">2013-03-07T17:14:57Z</dcterms:created>
  <dcterms:modified xsi:type="dcterms:W3CDTF">2013-11-21T09:15:43Z</dcterms:modified>
</cp:coreProperties>
</file>